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3"/>
    <p:sldId id="267" r:id="rId4"/>
    <p:sldId id="268" r:id="rId5"/>
    <p:sldId id="269" r:id="rId6"/>
    <p:sldId id="272" r:id="rId7"/>
    <p:sldId id="271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24"/>
        <p:guide pos="2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508E-A699-4845-BCE3-F080F7493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D87-970A-4D97-9DB2-F0F3FDBF6E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25C2-44DC-4A9A-8882-ADE0579AEC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0F82-6667-4282-9111-A022BF35C0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9B-96F8-4026-8440-18E108B3E9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C47-B195-4A1A-83FB-159FF30B31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58F-C4E0-4280-924B-F48EFA543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AD7-3ADF-4C62-82E9-0780B6AD8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D063-6A38-4BF5-8166-2B04B6CBDB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71EE-29BF-40B6-83CB-1DEE8A0A8D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41B-5582-4027-A00B-D86B5DBEF7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C69-69E6-4E67-A004-60FFED6C9AD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601-8A04-4973-9DA7-C6A1BC17C8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D367-F1BD-4156-AE06-27E28F1FF5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B460-06D5-4C58-9224-456A9B7C75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6613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COE Multi-language overview</a:t>
            </a: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971601" y="4749397"/>
            <a:ext cx="864096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1484784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700" dirty="0" smtClean="0"/>
              <a:t>COE supported 20 languages currently, programmer can easily add their own string contents to support multi-language translation.</a:t>
            </a:r>
            <a:endParaRPr lang="zh-CN" altLang="en-US" sz="15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87" y="4383385"/>
            <a:ext cx="2088231" cy="55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37846"/>
            <a:ext cx="1321619" cy="126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99" y="5223278"/>
            <a:ext cx="1927919" cy="7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5" y="2985004"/>
            <a:ext cx="792088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6978" y="3114973"/>
            <a:ext cx="72008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Dialog</a:t>
            </a:r>
            <a:endParaRPr lang="zh-CN" alt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4431443"/>
            <a:ext cx="72008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Menu</a:t>
            </a:r>
            <a:endParaRPr lang="zh-CN" alt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997018" y="5355446"/>
            <a:ext cx="115212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Message Box</a:t>
            </a:r>
            <a:endParaRPr lang="zh-CN" alt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1041" y="3849100"/>
            <a:ext cx="1043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Resource </a:t>
            </a:r>
            <a:r>
              <a:rPr lang="en-US" altLang="zh-CN" sz="1200" dirty="0" err="1" smtClean="0"/>
              <a:t>dll</a:t>
            </a:r>
            <a:endParaRPr lang="zh-CN" altLang="en-US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0829" y="5487615"/>
            <a:ext cx="164093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Multi-language library</a:t>
            </a:r>
            <a:endParaRPr lang="zh-CN" altLang="en-US" sz="1200" i="1" dirty="0"/>
          </a:p>
        </p:txBody>
      </p:sp>
      <p:cxnSp>
        <p:nvCxnSpPr>
          <p:cNvPr id="10" name="直接箭头连接符 9"/>
          <p:cNvCxnSpPr>
            <a:stCxn id="1029" idx="1"/>
          </p:cNvCxnSpPr>
          <p:nvPr/>
        </p:nvCxnSpPr>
        <p:spPr>
          <a:xfrm flipH="1" flipV="1">
            <a:off x="1728063" y="3112195"/>
            <a:ext cx="1547793" cy="25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27" idx="1"/>
            <a:endCxn id="7" idx="3"/>
          </p:cNvCxnSpPr>
          <p:nvPr/>
        </p:nvCxnSpPr>
        <p:spPr>
          <a:xfrm flipH="1" flipV="1">
            <a:off x="1728063" y="3381048"/>
            <a:ext cx="1180724" cy="1281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31" idx="1"/>
          </p:cNvCxnSpPr>
          <p:nvPr/>
        </p:nvCxnSpPr>
        <p:spPr>
          <a:xfrm flipH="1" flipV="1">
            <a:off x="1728063" y="3777092"/>
            <a:ext cx="1341036" cy="1809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29" idx="1"/>
          </p:cNvCxnSpPr>
          <p:nvPr/>
        </p:nvCxnSpPr>
        <p:spPr>
          <a:xfrm flipH="1">
            <a:off x="1835697" y="3371455"/>
            <a:ext cx="1440159" cy="149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27" idx="1"/>
            <a:endCxn id="3" idx="4"/>
          </p:cNvCxnSpPr>
          <p:nvPr/>
        </p:nvCxnSpPr>
        <p:spPr>
          <a:xfrm flipH="1">
            <a:off x="1835697" y="4662277"/>
            <a:ext cx="1073090" cy="411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31" idx="1"/>
          </p:cNvCxnSpPr>
          <p:nvPr/>
        </p:nvCxnSpPr>
        <p:spPr>
          <a:xfrm flipH="1" flipV="1">
            <a:off x="1835697" y="5355446"/>
            <a:ext cx="1233402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00192" y="3231788"/>
            <a:ext cx="225293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Dialog, menu, message box load the </a:t>
            </a:r>
            <a:r>
              <a:rPr lang="en-US" altLang="zh-CN" sz="1400" dirty="0" err="1" smtClean="0"/>
              <a:t>english</a:t>
            </a:r>
            <a:r>
              <a:rPr lang="en-US" altLang="zh-CN" sz="1400" dirty="0" smtClean="0"/>
              <a:t> string content from the </a:t>
            </a:r>
            <a:r>
              <a:rPr lang="en-US" altLang="zh-CN" sz="1400" dirty="0" err="1" smtClean="0"/>
              <a:t>resouce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dll</a:t>
            </a:r>
            <a:r>
              <a:rPr lang="en-US" altLang="zh-CN" sz="1400" dirty="0" smtClean="0"/>
              <a:t> file, load other language content from the multi-language translation library.</a:t>
            </a:r>
            <a:endParaRPr lang="zh-CN" alt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Class 1 string and class 2 string</a:t>
            </a:r>
            <a:endParaRPr lang="zh-CN" altLang="en-US" sz="27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23528" y="1844824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Class 1 strings are string contents which are caption of controls on dialog, e.g. caption of dialog, label control, check box, group box, radio button, push button.</a:t>
            </a:r>
            <a:endParaRPr lang="en-US" altLang="zh-CN" dirty="0" smtClean="0"/>
          </a:p>
          <a:p>
            <a:pPr algn="l"/>
            <a:endParaRPr lang="zh-CN" altLang="en-US" sz="3300" i="1" dirty="0"/>
          </a:p>
        </p:txBody>
      </p:sp>
      <p:sp>
        <p:nvSpPr>
          <p:cNvPr id="7" name="标题 1"/>
          <p:cNvSpPr txBox="1"/>
          <p:nvPr/>
        </p:nvSpPr>
        <p:spPr>
          <a:xfrm>
            <a:off x="323528" y="364502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Other strings except for class 1 strings, we named them as class 2 strings, e.g. string on message box, strings on ribbon bar/button, strings in table control/tree control/list control.</a:t>
            </a:r>
            <a:endParaRPr lang="en-US" altLang="zh-CN" dirty="0" smtClean="0"/>
          </a:p>
          <a:p>
            <a:pPr algn="l"/>
            <a:r>
              <a:rPr lang="zh-CN" altLang="en-US" sz="3300" i="1" dirty="0" smtClean="0"/>
              <a:t>   </a:t>
            </a:r>
            <a:endParaRPr lang="zh-CN" altLang="en-US" sz="33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How Multi-language translation works</a:t>
            </a: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1700808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dirty="0" smtClean="0"/>
              <a:t>In order to make the development easily, COE encapsulated the complexity of the multi-language translation.</a:t>
            </a:r>
            <a:endParaRPr lang="zh-CN" altLang="en-US" sz="1600" i="1" dirty="0"/>
          </a:p>
        </p:txBody>
      </p:sp>
      <p:sp>
        <p:nvSpPr>
          <p:cNvPr id="7" name="标题 1"/>
          <p:cNvSpPr txBox="1"/>
          <p:nvPr/>
        </p:nvSpPr>
        <p:spPr>
          <a:xfrm>
            <a:off x="449179" y="30689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i="1" dirty="0" smtClean="0"/>
              <a:t>For class 1 strings, </a:t>
            </a:r>
            <a:r>
              <a:rPr lang="en-US" altLang="zh-CN" sz="1600" dirty="0" err="1" smtClean="0"/>
              <a:t>CLDialog</a:t>
            </a:r>
            <a:r>
              <a:rPr lang="en-US" altLang="zh-CN" sz="1600" dirty="0" smtClean="0"/>
              <a:t> class will care about  the translation, so programmers need to derive your dialog from </a:t>
            </a:r>
            <a:r>
              <a:rPr lang="en-US" altLang="zh-CN" sz="1600" dirty="0" err="1" smtClean="0"/>
              <a:t>CLDialog</a:t>
            </a:r>
            <a:r>
              <a:rPr lang="en-US" altLang="zh-CN" sz="1600" dirty="0" smtClean="0"/>
              <a:t> class.</a:t>
            </a:r>
            <a:endParaRPr lang="en-US" altLang="zh-CN" sz="1600" dirty="0" smtClean="0"/>
          </a:p>
          <a:p>
            <a:pPr algn="l"/>
            <a:r>
              <a:rPr lang="zh-CN" altLang="en-US" sz="1400" i="1" dirty="0" smtClean="0"/>
              <a:t>    </a:t>
            </a:r>
            <a:endParaRPr lang="zh-CN" altLang="en-US" sz="1400" i="1" dirty="0"/>
          </a:p>
        </p:txBody>
      </p:sp>
      <p:sp>
        <p:nvSpPr>
          <p:cNvPr id="8" name="标题 1"/>
          <p:cNvSpPr txBox="1"/>
          <p:nvPr/>
        </p:nvSpPr>
        <p:spPr>
          <a:xfrm>
            <a:off x="449179" y="42930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i="1" dirty="0" smtClean="0"/>
              <a:t>For class 2 strings, </a:t>
            </a:r>
            <a:r>
              <a:rPr lang="en-US" altLang="zh-CN" sz="1600" dirty="0" smtClean="0"/>
              <a:t>programmers need to call </a:t>
            </a:r>
            <a:r>
              <a:rPr lang="en-US" altLang="zh-CN" sz="1600" dirty="0" err="1" smtClean="0"/>
              <a:t>MultiLanguageMgr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TranslateString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iStringID</a:t>
            </a:r>
            <a:r>
              <a:rPr lang="en-US" altLang="zh-CN" sz="1600" dirty="0" smtClean="0"/>
              <a:t>) to translate the string.</a:t>
            </a:r>
            <a:endParaRPr lang="en-US" altLang="zh-CN" sz="1600" dirty="0" smtClean="0"/>
          </a:p>
          <a:p>
            <a:pPr algn="l"/>
            <a:endParaRPr lang="zh-CN" alt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392" y="188640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Sample to add class 1 strings</a:t>
            </a:r>
            <a:endParaRPr lang="zh-CN" altLang="en-US" sz="27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126876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b="1" dirty="0"/>
              <a:t>Step 1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find </a:t>
            </a:r>
            <a:r>
              <a:rPr lang="en-US" altLang="zh-CN" sz="1400" dirty="0"/>
              <a:t>the sample project </a:t>
            </a:r>
            <a:r>
              <a:rPr lang="en-US" altLang="zh-CN" sz="1400" b="1" dirty="0" err="1" smtClean="0"/>
              <a:t>partInstanceCount</a:t>
            </a:r>
            <a:r>
              <a:rPr lang="en-US" altLang="zh-CN" sz="1400" dirty="0" smtClean="0"/>
              <a:t> in </a:t>
            </a:r>
            <a:r>
              <a:rPr lang="en-US" altLang="zh-CN" sz="1400" dirty="0" err="1" smtClean="0"/>
              <a:t>UICode</a:t>
            </a:r>
            <a:r>
              <a:rPr lang="en-US" altLang="zh-CN" sz="1400" dirty="0" smtClean="0"/>
              <a:t> solution </a:t>
            </a:r>
            <a:r>
              <a:rPr lang="en-US" altLang="zh-CN" sz="1400" dirty="0"/>
              <a:t>which is under </a:t>
            </a:r>
            <a:r>
              <a:rPr lang="en-US" altLang="zh-CN" sz="1400" b="1" dirty="0" err="1" smtClean="0"/>
              <a:t>UICode</a:t>
            </a:r>
            <a:r>
              <a:rPr lang="en-US" altLang="zh-CN" sz="1400" b="1" dirty="0" smtClean="0"/>
              <a:t>\</a:t>
            </a:r>
            <a:r>
              <a:rPr lang="en-US" altLang="zh-CN" sz="1400" b="1" dirty="0" err="1" smtClean="0"/>
              <a:t>sampleCode</a:t>
            </a:r>
            <a:r>
              <a:rPr lang="en-US" altLang="zh-CN" sz="1400" b="1" dirty="0" smtClean="0"/>
              <a:t> </a:t>
            </a:r>
            <a:r>
              <a:rPr lang="en-US" altLang="zh-CN" sz="1400" dirty="0" smtClean="0"/>
              <a:t>folder, </a:t>
            </a:r>
            <a:r>
              <a:rPr lang="en-US" altLang="zh-CN" sz="1400" dirty="0"/>
              <a:t>open dialog </a:t>
            </a:r>
            <a:r>
              <a:rPr lang="en-US" altLang="zh-CN" sz="1400" b="1" dirty="0" err="1"/>
              <a:t>IDD_partInstanceCount_partInstanceQuantity</a:t>
            </a:r>
            <a:r>
              <a:rPr lang="en-US" altLang="zh-CN" sz="1400" dirty="0"/>
              <a:t> in project </a:t>
            </a:r>
            <a:r>
              <a:rPr lang="en-US" altLang="zh-CN" sz="1400" b="1" dirty="0" err="1" smtClean="0"/>
              <a:t>clResource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in the VC resource </a:t>
            </a:r>
            <a:r>
              <a:rPr lang="en-US" altLang="zh-CN" sz="1400" dirty="0" smtClean="0"/>
              <a:t>designer.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    </a:t>
            </a:r>
            <a:endParaRPr lang="zh-CN" alt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203882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73016"/>
            <a:ext cx="3575529" cy="135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右箭头 10"/>
          <p:cNvSpPr/>
          <p:nvPr/>
        </p:nvSpPr>
        <p:spPr>
          <a:xfrm>
            <a:off x="4211960" y="3901158"/>
            <a:ext cx="504056" cy="761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 smtClean="0"/>
              <a:t>Step </a:t>
            </a:r>
            <a:r>
              <a:rPr lang="en-US" altLang="zh-CN" sz="1600" b="1" dirty="0"/>
              <a:t>2</a:t>
            </a:r>
            <a:r>
              <a:rPr lang="en-US" altLang="zh-CN" sz="1600" dirty="0"/>
              <a:t>, add a label with the caption “This is a test label” </a:t>
            </a:r>
            <a:r>
              <a:rPr lang="en-US" altLang="zh-CN" sz="1600" dirty="0" smtClean="0"/>
              <a:t>on the dialog, as shown in the figure below, </a:t>
            </a:r>
            <a:r>
              <a:rPr lang="en-US" altLang="zh-CN" sz="1600" dirty="0"/>
              <a:t>then build solution and run </a:t>
            </a:r>
            <a:r>
              <a:rPr lang="en-US" altLang="zh-CN" sz="1600" dirty="0" smtClean="0"/>
              <a:t>clApp.exe.</a:t>
            </a:r>
            <a:br>
              <a:rPr lang="en-US" altLang="zh-CN" sz="1600" dirty="0" smtClean="0"/>
            </a:br>
            <a:r>
              <a:rPr lang="en-US" altLang="zh-CN" sz="1600" dirty="0" smtClean="0"/>
              <a:t>    </a:t>
            </a:r>
            <a:endParaRPr lang="zh-CN" altLang="en-US" sz="16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6"/>
            <a:ext cx="2880320" cy="146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70103" y="332656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500" b="1" dirty="0" smtClean="0"/>
              <a:t>Step 3</a:t>
            </a:r>
            <a:r>
              <a:rPr lang="en-US" altLang="zh-CN" sz="1500" dirty="0"/>
              <a:t>, new a </a:t>
            </a:r>
            <a:r>
              <a:rPr lang="en-US" altLang="zh-CN" sz="1500" dirty="0" smtClean="0"/>
              <a:t>sheet and </a:t>
            </a:r>
            <a:r>
              <a:rPr lang="en-US" altLang="zh-CN" sz="1500" dirty="0"/>
              <a:t>switch to “</a:t>
            </a:r>
            <a:r>
              <a:rPr lang="en-US" altLang="zh-CN" sz="1500" dirty="0" smtClean="0"/>
              <a:t>Part Layout</a:t>
            </a:r>
            <a:r>
              <a:rPr lang="en-US" altLang="zh-CN" sz="1500" dirty="0"/>
              <a:t>” </a:t>
            </a:r>
            <a:r>
              <a:rPr lang="en-US" altLang="zh-CN" sz="1500" dirty="0" smtClean="0"/>
              <a:t>tab, then </a:t>
            </a:r>
            <a:r>
              <a:rPr lang="en-US" altLang="zh-CN" sz="1500" dirty="0"/>
              <a:t>click “Part Instance Quantity” </a:t>
            </a:r>
            <a:r>
              <a:rPr lang="en-US" altLang="zh-CN" sz="1500" dirty="0" smtClean="0"/>
              <a:t>button, then </a:t>
            </a:r>
            <a:r>
              <a:rPr lang="en-US" altLang="zh-CN" sz="1500" dirty="0"/>
              <a:t>a warning message box will tell you that you did not translate that </a:t>
            </a:r>
            <a:r>
              <a:rPr lang="en-US" altLang="zh-CN" sz="1500" dirty="0" smtClean="0"/>
              <a:t>string in the translation library </a:t>
            </a:r>
            <a:r>
              <a:rPr lang="en-US" altLang="zh-CN" sz="1500" dirty="0"/>
              <a:t>yet and the string will not be </a:t>
            </a:r>
            <a:r>
              <a:rPr lang="en-US" altLang="zh-CN" sz="1500" dirty="0" smtClean="0"/>
              <a:t>displayed on the dialog, as </a:t>
            </a:r>
            <a:r>
              <a:rPr lang="en-US" altLang="zh-CN" sz="1500" dirty="0"/>
              <a:t>shown in the figure </a:t>
            </a:r>
            <a:r>
              <a:rPr lang="en-US" altLang="zh-CN" sz="1500" dirty="0" smtClean="0"/>
              <a:t>below. </a:t>
            </a:r>
            <a:r>
              <a:rPr lang="en-US" altLang="zh-CN" sz="1500" dirty="0" smtClean="0">
                <a:solidFill>
                  <a:srgbClr val="C00000"/>
                </a:solidFill>
              </a:rPr>
              <a:t>Anyway, if you only release your product with </a:t>
            </a:r>
            <a:r>
              <a:rPr lang="en-US" altLang="zh-CN" sz="1500" dirty="0" err="1" smtClean="0">
                <a:solidFill>
                  <a:srgbClr val="C00000"/>
                </a:solidFill>
              </a:rPr>
              <a:t>english</a:t>
            </a:r>
            <a:r>
              <a:rPr lang="en-US" altLang="zh-CN" sz="1500" dirty="0" smtClean="0">
                <a:solidFill>
                  <a:srgbClr val="C00000"/>
                </a:solidFill>
              </a:rPr>
              <a:t> language, you can ignore this warning, next time you start this dialog, the </a:t>
            </a:r>
            <a:r>
              <a:rPr lang="en-US" altLang="zh-CN" sz="1500" dirty="0" err="1" smtClean="0">
                <a:solidFill>
                  <a:srgbClr val="C00000"/>
                </a:solidFill>
              </a:rPr>
              <a:t>english</a:t>
            </a:r>
            <a:r>
              <a:rPr lang="en-US" altLang="zh-CN" sz="1500" dirty="0" smtClean="0">
                <a:solidFill>
                  <a:srgbClr val="C00000"/>
                </a:solidFill>
              </a:rPr>
              <a:t> string will display on it, and you can skip </a:t>
            </a:r>
            <a:r>
              <a:rPr lang="en-US" altLang="zh-CN" sz="1500" b="1" dirty="0" smtClean="0">
                <a:solidFill>
                  <a:srgbClr val="C00000"/>
                </a:solidFill>
              </a:rPr>
              <a:t>step 4</a:t>
            </a:r>
            <a:r>
              <a:rPr lang="en-US" altLang="zh-CN" sz="1500" dirty="0" smtClean="0">
                <a:solidFill>
                  <a:srgbClr val="C00000"/>
                </a:solidFill>
              </a:rPr>
              <a:t>.</a:t>
            </a:r>
            <a:endParaRPr lang="en-US" altLang="zh-CN" sz="1500" dirty="0" smtClean="0">
              <a:solidFill>
                <a:srgbClr val="C00000"/>
              </a:solidFill>
            </a:endParaRPr>
          </a:p>
          <a:p>
            <a:pPr algn="l"/>
            <a:r>
              <a:rPr lang="en-US" altLang="zh-CN" sz="1500" dirty="0"/>
              <a:t> </a:t>
            </a:r>
            <a:r>
              <a:rPr lang="en-US" altLang="zh-CN" sz="1500" dirty="0" smtClean="0"/>
              <a:t>   </a:t>
            </a:r>
            <a:br>
              <a:rPr lang="en-US" altLang="zh-CN" sz="1400" dirty="0" smtClean="0">
                <a:solidFill>
                  <a:srgbClr val="C00000"/>
                </a:solidFill>
              </a:rPr>
            </a:br>
            <a:r>
              <a:rPr lang="en-US" altLang="zh-CN" sz="1400" dirty="0" smtClean="0"/>
              <a:t>    </a:t>
            </a:r>
            <a:endParaRPr lang="zh-CN" altLang="en-US" sz="14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62076"/>
            <a:ext cx="395326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66131"/>
            <a:ext cx="4235569" cy="86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41985"/>
            <a:ext cx="3973343" cy="120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99197"/>
            <a:ext cx="2088232" cy="109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右箭头 11"/>
          <p:cNvSpPr/>
          <p:nvPr/>
        </p:nvSpPr>
        <p:spPr>
          <a:xfrm>
            <a:off x="4355976" y="3068960"/>
            <a:ext cx="2289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99592" y="5093604"/>
            <a:ext cx="2289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724128" y="5093604"/>
            <a:ext cx="2289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70103" y="332656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/>
              <a:t>Step 4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now </a:t>
            </a:r>
            <a:r>
              <a:rPr lang="en-US" altLang="zh-CN" sz="1600" dirty="0"/>
              <a:t>you need to open system option dialog and switch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language you want to </a:t>
            </a:r>
            <a:r>
              <a:rPr lang="en-US" altLang="zh-CN" sz="1600" dirty="0" smtClean="0"/>
              <a:t>translate, e.g. </a:t>
            </a:r>
            <a:r>
              <a:rPr lang="en-US" altLang="zh-CN" sz="1600" dirty="0" err="1" smtClean="0"/>
              <a:t>chinese</a:t>
            </a:r>
            <a:r>
              <a:rPr lang="en-US" altLang="zh-CN" sz="1600" dirty="0" smtClean="0"/>
              <a:t> language, then </a:t>
            </a:r>
            <a:r>
              <a:rPr lang="en-US" altLang="zh-CN" sz="1600" dirty="0"/>
              <a:t>restart </a:t>
            </a:r>
            <a:r>
              <a:rPr lang="en-US" altLang="zh-CN" sz="1600" dirty="0" err="1" smtClean="0"/>
              <a:t>CutLeader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and click the “translate” button in system option dialog, find the string “This is a test label” and translate it. </a:t>
            </a:r>
            <a:r>
              <a:rPr lang="en-US" altLang="zh-CN" sz="1600" dirty="0" smtClean="0"/>
              <a:t>Thus, the </a:t>
            </a:r>
            <a:r>
              <a:rPr lang="en-US" altLang="zh-CN" sz="1600" dirty="0" err="1" smtClean="0"/>
              <a:t>chinese</a:t>
            </a:r>
            <a:r>
              <a:rPr lang="en-US" altLang="zh-CN" sz="1600" dirty="0" smtClean="0"/>
              <a:t> string of “</a:t>
            </a:r>
            <a:r>
              <a:rPr lang="en-US" altLang="zh-CN" sz="1600" dirty="0"/>
              <a:t>This is a test label</a:t>
            </a:r>
            <a:r>
              <a:rPr lang="en-US" altLang="zh-CN" sz="1600" dirty="0" smtClean="0"/>
              <a:t>” will display on that dialog if you run </a:t>
            </a:r>
            <a:r>
              <a:rPr lang="en-US" altLang="zh-CN" sz="1600" dirty="0" err="1" smtClean="0"/>
              <a:t>CutLeader</a:t>
            </a:r>
            <a:r>
              <a:rPr lang="en-US" altLang="zh-CN" sz="1600" dirty="0" smtClean="0"/>
              <a:t> with </a:t>
            </a:r>
            <a:r>
              <a:rPr lang="en-US" altLang="zh-CN" sz="1600" dirty="0" err="1" smtClean="0"/>
              <a:t>chinese</a:t>
            </a:r>
            <a:r>
              <a:rPr lang="en-US" altLang="zh-CN" sz="1600" dirty="0" smtClean="0"/>
              <a:t> language.</a:t>
            </a:r>
            <a:endParaRPr lang="en-US" altLang="zh-CN" sz="1600" dirty="0" smtClean="0"/>
          </a:p>
          <a:p>
            <a:pPr algn="l"/>
            <a:r>
              <a:rPr lang="zh-CN" altLang="en-US" sz="1600" i="1" dirty="0" smtClean="0">
                <a:solidFill>
                  <a:srgbClr val="C00000"/>
                </a:solidFill>
              </a:rPr>
              <a:t>    </a:t>
            </a:r>
            <a:br>
              <a:rPr lang="en-US" altLang="zh-CN" sz="1400" dirty="0" smtClean="0">
                <a:solidFill>
                  <a:srgbClr val="C00000"/>
                </a:solidFill>
              </a:rPr>
            </a:br>
            <a:r>
              <a:rPr lang="en-US" altLang="zh-CN" sz="1400" dirty="0" smtClean="0"/>
              <a:t>    </a:t>
            </a:r>
            <a:endParaRPr lang="zh-CN" altLang="en-US" sz="1400" i="1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439248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417646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Sample to add class 2 strings</a:t>
            </a:r>
            <a:endParaRPr lang="zh-CN" altLang="en-US" sz="27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39552" y="1268760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C00000"/>
                </a:solidFill>
              </a:rPr>
              <a:t>Note: </a:t>
            </a:r>
            <a:r>
              <a:rPr lang="en-US" altLang="zh-CN" sz="2400" dirty="0" smtClean="0"/>
              <a:t>COE</a:t>
            </a:r>
            <a:r>
              <a:rPr lang="en-US" altLang="zh-CN" sz="2400" dirty="0" smtClean="0"/>
              <a:t> core reserved the string IDs which is smaller than 25000, you can </a:t>
            </a:r>
            <a:r>
              <a:rPr lang="en-US" altLang="zh-CN" sz="2400" dirty="0"/>
              <a:t>find those IDs under </a:t>
            </a:r>
            <a:r>
              <a:rPr lang="en-US" altLang="zh-CN" sz="2400" b="1" dirty="0" err="1" smtClean="0"/>
              <a:t>inc</a:t>
            </a:r>
            <a:r>
              <a:rPr lang="en-US" altLang="zh-CN" sz="2400" b="1" dirty="0" smtClean="0"/>
              <a:t>\resource</a:t>
            </a:r>
            <a:r>
              <a:rPr lang="en-US" altLang="zh-CN" sz="2400" dirty="0" smtClean="0"/>
              <a:t> folder, COE </a:t>
            </a:r>
            <a:r>
              <a:rPr lang="en-US" altLang="zh-CN" sz="2400" dirty="0" err="1" smtClean="0"/>
              <a:t>UICode</a:t>
            </a:r>
            <a:r>
              <a:rPr lang="en-US" altLang="zh-CN" sz="2400" dirty="0" smtClean="0"/>
              <a:t> can only use these IDs. If programmer will define a new string ID, it should be bigger </a:t>
            </a:r>
            <a:r>
              <a:rPr lang="en-US" altLang="zh-CN" sz="2400" dirty="0"/>
              <a:t>than 25000, please refer to file </a:t>
            </a:r>
            <a:r>
              <a:rPr lang="en-US" altLang="zh-CN" sz="2400" b="1" dirty="0" err="1"/>
              <a:t>partInstanceCountPartResource.h</a:t>
            </a:r>
            <a:r>
              <a:rPr lang="en-US" altLang="zh-CN" sz="2400" dirty="0"/>
              <a:t> under </a:t>
            </a:r>
            <a:r>
              <a:rPr lang="en-US" altLang="zh-CN" sz="2400" b="1" dirty="0" err="1" smtClean="0"/>
              <a:t>src</a:t>
            </a:r>
            <a:r>
              <a:rPr lang="en-US" altLang="zh-CN" sz="2400" b="1" dirty="0" smtClean="0"/>
              <a:t>\</a:t>
            </a:r>
            <a:r>
              <a:rPr lang="en-US" altLang="zh-CN" sz="2400" b="1" dirty="0" err="1" smtClean="0"/>
              <a:t>UICode</a:t>
            </a:r>
            <a:r>
              <a:rPr lang="en-US" altLang="zh-CN" sz="2400" b="1" dirty="0" smtClean="0"/>
              <a:t>\</a:t>
            </a:r>
            <a:r>
              <a:rPr lang="en-US" altLang="zh-CN" sz="2400" b="1" dirty="0" err="1" smtClean="0"/>
              <a:t>sampleCode</a:t>
            </a:r>
            <a:r>
              <a:rPr lang="en-US" altLang="zh-CN" sz="2400" b="1" dirty="0" smtClean="0"/>
              <a:t>\</a:t>
            </a:r>
            <a:r>
              <a:rPr lang="en-US" altLang="zh-CN" sz="2400" b="1" dirty="0" err="1" smtClean="0"/>
              <a:t>partInstanceCount</a:t>
            </a:r>
            <a:r>
              <a:rPr lang="en-US" altLang="zh-CN" sz="2400" dirty="0" smtClean="0"/>
              <a:t> folder.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    </a:t>
            </a:r>
            <a:endParaRPr lang="zh-CN" alt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71210" y="404664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/>
              <a:t>Step </a:t>
            </a:r>
            <a:r>
              <a:rPr lang="en-US" altLang="zh-CN" sz="1600" b="1" dirty="0" smtClean="0"/>
              <a:t>1</a:t>
            </a:r>
            <a:r>
              <a:rPr lang="en-US" altLang="zh-CN" sz="1600" dirty="0" smtClean="0"/>
              <a:t>, this sample still based on sample </a:t>
            </a:r>
            <a:r>
              <a:rPr lang="en-US" altLang="zh-CN" sz="1600" dirty="0"/>
              <a:t>project </a:t>
            </a:r>
            <a:r>
              <a:rPr lang="en-US" altLang="zh-CN" sz="1600" b="1" dirty="0" err="1" smtClean="0"/>
              <a:t>partInstanceCount</a:t>
            </a:r>
            <a:r>
              <a:rPr lang="en-US" altLang="zh-CN" sz="1600" dirty="0" smtClean="0"/>
              <a:t>, open </a:t>
            </a:r>
            <a:r>
              <a:rPr lang="en-US" altLang="zh-CN" sz="1600" b="1" i="1" dirty="0" err="1" smtClean="0"/>
              <a:t>partInstanceCountPartResource.h</a:t>
            </a:r>
            <a:r>
              <a:rPr lang="en-US" altLang="zh-CN" sz="1600" i="1" dirty="0" smtClean="0"/>
              <a:t> file, define a new string ID </a:t>
            </a:r>
            <a:r>
              <a:rPr lang="en-US" altLang="zh-CN" sz="1600" b="1" dirty="0" err="1" smtClean="0"/>
              <a:t>IDS_PartInstance_Quantity_test</a:t>
            </a:r>
            <a:r>
              <a:rPr lang="en-US" altLang="zh-CN" sz="1600" dirty="0" smtClean="0"/>
              <a:t>, than open </a:t>
            </a:r>
            <a:r>
              <a:rPr lang="en-US" altLang="zh-CN" sz="1600" b="1" dirty="0" err="1" smtClean="0"/>
              <a:t>clResource.rc</a:t>
            </a:r>
            <a:r>
              <a:rPr lang="en-US" altLang="zh-CN" sz="1600" dirty="0" smtClean="0"/>
              <a:t> file , and add the </a:t>
            </a:r>
            <a:r>
              <a:rPr lang="en-US" altLang="zh-CN" sz="1600" dirty="0" err="1" smtClean="0"/>
              <a:t>english</a:t>
            </a:r>
            <a:r>
              <a:rPr lang="en-US" altLang="zh-CN" sz="1600" dirty="0" smtClean="0"/>
              <a:t> string content "Part </a:t>
            </a:r>
            <a:r>
              <a:rPr lang="en-US" altLang="zh-CN" sz="1600" dirty="0"/>
              <a:t>Instance </a:t>
            </a:r>
            <a:r>
              <a:rPr lang="en-US" altLang="zh-CN" sz="1600" dirty="0" smtClean="0"/>
              <a:t>Quantity test“ of this new string ID,  than you can load this string using </a:t>
            </a:r>
            <a:r>
              <a:rPr lang="en-US" altLang="zh-CN" sz="1600" dirty="0" err="1" smtClean="0"/>
              <a:t>MultiLanguageMgr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TranslateString</a:t>
            </a:r>
            <a:r>
              <a:rPr lang="en-US" altLang="zh-CN" sz="1600" dirty="0" smtClean="0"/>
              <a:t> function.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   </a:t>
            </a:r>
            <a:endParaRPr lang="zh-CN" altLang="en-US" sz="1600" i="1" dirty="0"/>
          </a:p>
        </p:txBody>
      </p:sp>
      <p:sp>
        <p:nvSpPr>
          <p:cNvPr id="11" name="标题 1"/>
          <p:cNvSpPr txBox="1"/>
          <p:nvPr/>
        </p:nvSpPr>
        <p:spPr>
          <a:xfrm>
            <a:off x="456184" y="3212976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/>
              <a:t>Other Steps</a:t>
            </a:r>
            <a:r>
              <a:rPr lang="en-US" altLang="zh-CN" sz="1600" dirty="0" smtClean="0"/>
              <a:t>, when load </a:t>
            </a:r>
            <a:r>
              <a:rPr lang="en-US" altLang="zh-CN" sz="1600" b="1" dirty="0" err="1" smtClean="0"/>
              <a:t>IDS_PartInstance_Quantity_test</a:t>
            </a:r>
            <a:r>
              <a:rPr lang="en-US" altLang="zh-CN" sz="1600" dirty="0" smtClean="0"/>
              <a:t> string, what happened is similar with step3 and 4 which described in “</a:t>
            </a:r>
            <a:r>
              <a:rPr lang="en-US" altLang="zh-CN" sz="1600" b="1" dirty="0"/>
              <a:t>Sample to add class 1 strings</a:t>
            </a:r>
            <a:r>
              <a:rPr lang="en-US" altLang="zh-CN" sz="1600" dirty="0" smtClean="0"/>
              <a:t>” chapter, please refer the same step.</a:t>
            </a:r>
            <a:endParaRPr lang="en-US" altLang="zh-CN" sz="1600" dirty="0" smtClean="0"/>
          </a:p>
          <a:p>
            <a:pPr algn="l"/>
            <a:endParaRPr lang="zh-CN" alt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3706</Words>
  <Application>WPS 演示</Application>
  <PresentationFormat>全屏显示(4:3)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CCP Multi-language overview CCP多语言概述</vt:lpstr>
      <vt:lpstr>Class 1 string and class 2 string 第一类字符串和第二类字符串</vt:lpstr>
      <vt:lpstr>How Multi-language translation works 多语言翻译是如何工作的</vt:lpstr>
      <vt:lpstr>Sample to add class 1 strings 增加第一类字符串的示例</vt:lpstr>
      <vt:lpstr>Step 2, add a label with the caption “This is a test label” on the dialog, as shown in the figure below, then build solution and run clApp.exe.     步骤2，在该对话框上增加一个标签控件，其标题设置为” This is a test label”，如下图所示。然后编译整个解决方案，并运行clApp.exe程序。</vt:lpstr>
      <vt:lpstr>PowerPoint 演示文稿</vt:lpstr>
      <vt:lpstr>PowerPoint 演示文稿</vt:lpstr>
      <vt:lpstr>Sample to add class 2 strings 增加第二类字符串的示例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235</cp:revision>
  <dcterms:created xsi:type="dcterms:W3CDTF">2020-05-12T09:14:00Z</dcterms:created>
  <dcterms:modified xsi:type="dcterms:W3CDTF">2025-01-02T14:19:53Z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97196F1F0ECA40C68034AAE5F93C0CF1_12</vt:lpwstr>
  </property>
  <property fmtid="{D5CDD505-2E9C-101B-9397-08002B2CF9AE}" pid="3" name="KSOProductBuildVer">
    <vt:lpwstr>2052-12.1.0.19302</vt:lpwstr>
  </property>
</Properties>
</file>