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28"/>
  </p:handoutMasterIdLst>
  <p:sldIdLst>
    <p:sldId id="259" r:id="rId3"/>
    <p:sldId id="260" r:id="rId4"/>
    <p:sldId id="261" r:id="rId5"/>
    <p:sldId id="262" r:id="rId6"/>
    <p:sldId id="263" r:id="rId7"/>
    <p:sldId id="265" r:id="rId8"/>
    <p:sldId id="266" r:id="rId9"/>
    <p:sldId id="267" r:id="rId10"/>
    <p:sldId id="268" r:id="rId11"/>
    <p:sldId id="269" r:id="rId12"/>
    <p:sldId id="270" r:id="rId13"/>
    <p:sldId id="271" r:id="rId14"/>
    <p:sldId id="272" r:id="rId15"/>
    <p:sldId id="280" r:id="rId16"/>
    <p:sldId id="273" r:id="rId17"/>
    <p:sldId id="274" r:id="rId18"/>
    <p:sldId id="275" r:id="rId19"/>
    <p:sldId id="276" r:id="rId20"/>
    <p:sldId id="277" r:id="rId21"/>
    <p:sldId id="281" r:id="rId22"/>
    <p:sldId id="282" r:id="rId23"/>
    <p:sldId id="283" r:id="rId24"/>
    <p:sldId id="278" r:id="rId25"/>
    <p:sldId id="279"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C45227E-075F-46F9-8D4B-631730CFE8AA}">
          <p14:sldIdLst>
            <p14:sldId id="259"/>
            <p14:sldId id="260"/>
            <p14:sldId id="261"/>
            <p14:sldId id="262"/>
            <p14:sldId id="263"/>
            <p14:sldId id="265"/>
            <p14:sldId id="266"/>
            <p14:sldId id="267"/>
            <p14:sldId id="268"/>
            <p14:sldId id="269"/>
            <p14:sldId id="270"/>
            <p14:sldId id="271"/>
          </p14:sldIdLst>
        </p14:section>
        <p14:section name="无标题节" id="{CD85FDA4-B47C-4D8A-8F1C-0A85AE7ABE7B}">
          <p14:sldIdLst>
            <p14:sldId id="272"/>
            <p14:sldId id="280"/>
            <p14:sldId id="273"/>
            <p14:sldId id="274"/>
            <p14:sldId id="275"/>
            <p14:sldId id="276"/>
            <p14:sldId id="277"/>
            <p14:sldId id="281"/>
            <p14:sldId id="282"/>
            <p14:sldId id="283"/>
            <p14:sldId id="278"/>
            <p14:sldId id="279"/>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F74508E-A699-4845-BCE3-F080F749399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0A3D87-970A-4D97-9DB2-F0F3FDBF6EA3}"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2525C2-44DC-4A9A-8882-ADE0579AEC9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ABFB12-CF08-4B7F-A58C-E24FE961BC6A}"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6330F82-6667-4282-9111-A022BF35C0CF}"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Copyright (C) 2025 TAOSoft Corporation.</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695529B-96F8-4026-8440-18E108B3E972}"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Copyright (C) 2025 TAOSoft Corporation.</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102EC47-B195-4A1A-83FB-159FF30B31E4}"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Copyright (C) 2025 TAOSoft Corporation.</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5EE458F-C4E0-4280-924B-F48EFA543708}"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Copyright (C) 2025 TAOSoft Corporation.</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B18DAD7-3ADF-4C62-82E9-0780B6AD88EE}"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Copyright (C) 2025 TAOSoft Corporation.</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73FCD063-6A38-4BF5-8166-2B04B6CBDBD8}"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smtClean="0"/>
              <a:t>Copyright (C) 2025 TAOSoft Corporation.</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71D771EE-29BF-40B6-83CB-1DEE8A0A8DA2}" type="datetime1">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smtClean="0"/>
              <a:t>Copyright (C) 2025 TAOSoft Corporation.</a:t>
            </a:r>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D7E041B-5582-4027-A00B-D86B5DBEF766}"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130BC69-69E6-4E67-A004-60FFED6C9AD6}"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Copyright (C) 2025 TAOSoft Corporation.</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95E1601-8A04-4973-9DA7-C6A1BC17C84B}"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smtClean="0"/>
              <a:t>Copyright (C) 2025 TAOSoft Corporation.</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AFAD367-F1BD-4156-AE06-27E28F1FF590}"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smtClean="0"/>
              <a:t>Copyright (C) 2025 TAOSoft Corporation.</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40B460-06D5-4C58-9224-456A9B7C75E6}" type="datetime1">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Copyright (C) 2025 TAOSoft Corporation.</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19963" y="260648"/>
            <a:ext cx="7772400" cy="86409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b="1" dirty="0" smtClean="0"/>
              <a:t>1) Overview</a:t>
            </a:r>
            <a:endParaRPr lang="en-US" altLang="zh-CN" sz="3200" b="1" dirty="0" smtClean="0"/>
          </a:p>
          <a:p>
            <a:endParaRPr lang="en-US" altLang="zh-CN" sz="2400" i="1"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smtClean="0"/>
              <a:t>Copyright (C) 2025 TAOSoft Corporation.</a:t>
            </a:r>
            <a:endParaRPr lang="zh-CN" altLang="en-US"/>
          </a:p>
        </p:txBody>
      </p:sp>
      <p:sp>
        <p:nvSpPr>
          <p:cNvPr id="5" name="标题 1"/>
          <p:cNvSpPr txBox="1"/>
          <p:nvPr/>
        </p:nvSpPr>
        <p:spPr>
          <a:xfrm>
            <a:off x="467544" y="1988840"/>
            <a:ext cx="8229600" cy="25922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400" dirty="0" smtClean="0"/>
              <a:t>This package is the basic package of COE core, like its name. It provided many basic and common abilities which can be used by other modules of COE.</a:t>
            </a:r>
            <a:endParaRPr lang="en-US" altLang="zh-CN" sz="2400" dirty="0" smtClean="0"/>
          </a:p>
          <a:p>
            <a:pPr algn="l"/>
            <a:r>
              <a:rPr lang="en-US" altLang="zh-CN" sz="1900" b="1" dirty="0" smtClean="0"/>
              <a:t>    </a:t>
            </a:r>
            <a:endParaRPr lang="en-US" altLang="zh-CN" sz="1800" i="1"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a:t>6</a:t>
            </a:r>
            <a:r>
              <a:rPr lang="en-US" altLang="zh-CN" sz="3200" b="1" dirty="0" smtClean="0"/>
              <a:t>) </a:t>
            </a:r>
            <a:r>
              <a:rPr lang="en-US" altLang="zh-CN" sz="3200" b="1" dirty="0" err="1" smtClean="0"/>
              <a:t>clBaseData</a:t>
            </a:r>
            <a:r>
              <a:rPr lang="en-US" altLang="zh-CN" sz="3200" b="1" dirty="0" smtClean="0"/>
              <a:t> </a:t>
            </a:r>
            <a:r>
              <a:rPr lang="en-US" altLang="zh-CN" sz="3200" b="1" dirty="0"/>
              <a:t>module</a:t>
            </a:r>
            <a:br>
              <a:rPr lang="en-US" altLang="zh-CN" sz="3200" b="1" dirty="0"/>
            </a:br>
            <a:endParaRPr lang="zh-CN" altLang="en-US" sz="24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txBox="1"/>
          <p:nvPr/>
        </p:nvSpPr>
        <p:spPr>
          <a:xfrm>
            <a:off x="467544" y="1844824"/>
            <a:ext cx="8229600" cy="172819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a:t>The </a:t>
            </a:r>
            <a:r>
              <a:rPr lang="en-US" altLang="zh-CN" sz="1800" dirty="0" err="1"/>
              <a:t>clBaseData</a:t>
            </a:r>
            <a:r>
              <a:rPr lang="en-US" altLang="zh-CN" sz="1800" dirty="0"/>
              <a:t> module </a:t>
            </a:r>
            <a:r>
              <a:rPr lang="en-US" altLang="zh-CN" sz="1800" dirty="0" smtClean="0"/>
              <a:t>is the basic data module of COE, it defined basic data types of COE core.</a:t>
            </a:r>
            <a:endParaRPr lang="en-US" altLang="zh-CN" sz="1800" dirty="0" smtClean="0"/>
          </a:p>
          <a:p>
            <a:pPr algn="l"/>
            <a:endParaRPr lang="en-US" altLang="zh-CN" sz="1800" i="1"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b="1" dirty="0" smtClean="0"/>
              <a:t>6.1) Basic class of COE data</a:t>
            </a:r>
            <a:br>
              <a:rPr lang="en-US" altLang="zh-CN" sz="2400" b="1" dirty="0"/>
            </a:br>
            <a:endParaRPr lang="zh-CN" altLang="en-US" sz="18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7" name="表格 6"/>
          <p:cNvGraphicFramePr>
            <a:graphicFrameLocks noGrp="1"/>
          </p:cNvGraphicFramePr>
          <p:nvPr/>
        </p:nvGraphicFramePr>
        <p:xfrm>
          <a:off x="827584" y="1700808"/>
          <a:ext cx="7992888" cy="2443480"/>
        </p:xfrm>
        <a:graphic>
          <a:graphicData uri="http://schemas.openxmlformats.org/drawingml/2006/table">
            <a:tbl>
              <a:tblPr firstRow="1" bandRow="1">
                <a:tableStyleId>{5C22544A-7EE6-4342-B048-85BDC9FD1C3A}</a:tableStyleId>
              </a:tblPr>
              <a:tblGrid>
                <a:gridCol w="2016224"/>
                <a:gridCol w="5976664"/>
              </a:tblGrid>
              <a:tr h="370840">
                <a:tc>
                  <a:txBody>
                    <a:bodyPr/>
                    <a:lstStyle/>
                    <a:p>
                      <a:r>
                        <a:rPr lang="en-US" altLang="zh-CN" sz="1600" dirty="0" smtClean="0"/>
                        <a:t>Class</a:t>
                      </a:r>
                      <a:r>
                        <a:rPr lang="en-US" altLang="zh-CN" sz="1600" baseline="0" dirty="0" smtClean="0"/>
                        <a:t> name</a:t>
                      </a:r>
                      <a:endParaRPr lang="zh-CN" altLang="en-US" sz="1600" dirty="0"/>
                    </a:p>
                  </a:txBody>
                  <a:tcPr/>
                </a:tc>
                <a:tc>
                  <a:txBody>
                    <a:bodyPr/>
                    <a:lstStyle/>
                    <a:p>
                      <a:r>
                        <a:rPr lang="en-US" altLang="zh-CN" sz="1600" dirty="0" smtClean="0"/>
                        <a:t>Description</a:t>
                      </a:r>
                      <a:endParaRPr lang="zh-CN" altLang="en-US" sz="1600" dirty="0"/>
                    </a:p>
                  </a:txBody>
                  <a:tcPr/>
                </a:tc>
              </a:tr>
              <a:tr h="370840">
                <a:tc>
                  <a:txBody>
                    <a:bodyPr/>
                    <a:lstStyle/>
                    <a:p>
                      <a:r>
                        <a:rPr lang="en-US" altLang="zh-CN" sz="1400" dirty="0" err="1" smtClean="0"/>
                        <a:t>IData</a:t>
                      </a:r>
                      <a:endParaRPr lang="zh-CN" altLang="en-US" sz="1400" dirty="0"/>
                    </a:p>
                  </a:txBody>
                  <a:tcPr/>
                </a:tc>
                <a:tc>
                  <a:txBody>
                    <a:bodyPr/>
                    <a:lstStyle/>
                    <a:p>
                      <a:r>
                        <a:rPr lang="en-US" altLang="zh-CN" sz="1400" i="1" dirty="0" smtClean="0"/>
                        <a:t>The interface of COE data.</a:t>
                      </a:r>
                      <a:endParaRPr lang="en-US" altLang="zh-CN" sz="1400" i="1" dirty="0" smtClean="0"/>
                    </a:p>
                    <a:p>
                      <a:endParaRPr lang="zh-CN" altLang="en-US" sz="1400" i="1" dirty="0"/>
                    </a:p>
                  </a:txBody>
                  <a:tcPr/>
                </a:tc>
              </a:tr>
              <a:tr h="370840">
                <a:tc>
                  <a:txBody>
                    <a:bodyPr/>
                    <a:lstStyle/>
                    <a:p>
                      <a:r>
                        <a:rPr lang="en-US" altLang="zh-CN" sz="1400" dirty="0" err="1" smtClean="0"/>
                        <a:t>ClData</a:t>
                      </a:r>
                      <a:endParaRPr lang="zh-CN" altLang="en-US" sz="1400" dirty="0"/>
                    </a:p>
                  </a:txBody>
                  <a:tcPr/>
                </a:tc>
                <a:tc>
                  <a:txBody>
                    <a:bodyPr/>
                    <a:lstStyle/>
                    <a:p>
                      <a:r>
                        <a:rPr lang="en-US" altLang="zh-CN" sz="1400" i="1" dirty="0" smtClean="0"/>
                        <a:t>Default implementation of interface </a:t>
                      </a:r>
                      <a:r>
                        <a:rPr lang="en-US" altLang="zh-CN" sz="1400" i="1" dirty="0" err="1" smtClean="0"/>
                        <a:t>IData</a:t>
                      </a:r>
                      <a:r>
                        <a:rPr lang="en-US" altLang="zh-CN" sz="1400" i="1" dirty="0" smtClean="0"/>
                        <a:t>.</a:t>
                      </a:r>
                      <a:endParaRPr lang="en-US" altLang="zh-CN" sz="1400" i="1" dirty="0" smtClean="0"/>
                    </a:p>
                    <a:p>
                      <a:endParaRPr lang="zh-CN" altLang="en-US" sz="1400" i="1" dirty="0"/>
                    </a:p>
                  </a:txBody>
                  <a:tcPr/>
                </a:tc>
              </a:tr>
              <a:tr h="370840">
                <a:tc>
                  <a:txBody>
                    <a:bodyPr/>
                    <a:lstStyle/>
                    <a:p>
                      <a:r>
                        <a:rPr lang="en-US" altLang="zh-CN" sz="1400" dirty="0" err="1" smtClean="0"/>
                        <a:t>IBusinessData</a:t>
                      </a:r>
                      <a:endParaRPr lang="zh-CN"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i="1" dirty="0" smtClean="0"/>
                        <a:t>The interface of COE business data, e.g. part, sheet, expert library, etc.</a:t>
                      </a:r>
                      <a:endParaRPr lang="en-US" altLang="zh-CN" sz="1400" i="1" dirty="0" smtClean="0"/>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400" i="1" dirty="0" smtClean="0"/>
                    </a:p>
                  </a:txBody>
                  <a:tcPr/>
                </a:tc>
              </a:tr>
              <a:tr h="370840">
                <a:tc>
                  <a:txBody>
                    <a:bodyPr/>
                    <a:lstStyle/>
                    <a:p>
                      <a:r>
                        <a:rPr lang="en-US" altLang="zh-CN" sz="1400" dirty="0" err="1" smtClean="0"/>
                        <a:t>BusinessData</a:t>
                      </a:r>
                      <a:endParaRPr lang="zh-CN" altLang="en-US" sz="1400" dirty="0"/>
                    </a:p>
                  </a:txBody>
                  <a:tcPr/>
                </a:tc>
                <a:tc>
                  <a:txBody>
                    <a:bodyPr/>
                    <a:lstStyle/>
                    <a:p>
                      <a:r>
                        <a:rPr lang="en-US" altLang="zh-CN" sz="1400" i="1" dirty="0" smtClean="0"/>
                        <a:t>Default implementation of interface </a:t>
                      </a:r>
                      <a:r>
                        <a:rPr lang="en-US" altLang="zh-CN" sz="1400" dirty="0" err="1" smtClean="0"/>
                        <a:t>IBusinessData</a:t>
                      </a:r>
                      <a:r>
                        <a:rPr lang="en-US" altLang="zh-CN" sz="1400" i="1" dirty="0" smtClean="0"/>
                        <a:t>.</a:t>
                      </a:r>
                      <a:endParaRPr lang="en-US" altLang="zh-CN" sz="1400" i="1" dirty="0" smtClean="0"/>
                    </a:p>
                    <a:p>
                      <a:endParaRPr lang="zh-CN" altLang="en-US" sz="1400" i="1"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400" b="1" dirty="0" smtClean="0"/>
              <a:t>6.2) Basic class of COE observer mechanism</a:t>
            </a:r>
            <a:br>
              <a:rPr lang="en-US" altLang="zh-CN" sz="2400" b="1" dirty="0"/>
            </a:br>
            <a:endParaRPr lang="zh-CN" altLang="en-US" sz="18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6" name="表格 5"/>
          <p:cNvGraphicFramePr>
            <a:graphicFrameLocks noGrp="1"/>
          </p:cNvGraphicFramePr>
          <p:nvPr/>
        </p:nvGraphicFramePr>
        <p:xfrm>
          <a:off x="827584" y="2780928"/>
          <a:ext cx="7992888" cy="2961640"/>
        </p:xfrm>
        <a:graphic>
          <a:graphicData uri="http://schemas.openxmlformats.org/drawingml/2006/table">
            <a:tbl>
              <a:tblPr firstRow="1" bandRow="1">
                <a:tableStyleId>{5C22544A-7EE6-4342-B048-85BDC9FD1C3A}</a:tableStyleId>
              </a:tblPr>
              <a:tblGrid>
                <a:gridCol w="2016224"/>
                <a:gridCol w="5976664"/>
              </a:tblGrid>
              <a:tr h="370840">
                <a:tc>
                  <a:txBody>
                    <a:bodyPr/>
                    <a:lstStyle/>
                    <a:p>
                      <a:r>
                        <a:rPr lang="en-US" altLang="zh-CN" sz="1600" dirty="0" smtClean="0"/>
                        <a:t>Class</a:t>
                      </a:r>
                      <a:r>
                        <a:rPr lang="en-US" altLang="zh-CN" sz="1600" baseline="0" dirty="0" smtClean="0"/>
                        <a:t> name</a:t>
                      </a:r>
                      <a:endParaRPr lang="zh-CN" altLang="en-US" sz="1600" dirty="0"/>
                    </a:p>
                  </a:txBody>
                  <a:tcPr/>
                </a:tc>
                <a:tc>
                  <a:txBody>
                    <a:bodyPr/>
                    <a:lstStyle/>
                    <a:p>
                      <a:r>
                        <a:rPr lang="en-US" altLang="zh-CN" sz="1600" dirty="0" smtClean="0"/>
                        <a:t>Description</a:t>
                      </a:r>
                      <a:endParaRPr lang="zh-CN" altLang="en-US" sz="1600" dirty="0"/>
                    </a:p>
                  </a:txBody>
                  <a:tcPr/>
                </a:tc>
              </a:tr>
              <a:tr h="370840">
                <a:tc>
                  <a:txBody>
                    <a:bodyPr/>
                    <a:lstStyle/>
                    <a:p>
                      <a:r>
                        <a:rPr lang="en-US" altLang="zh-CN" sz="1400" kern="1200" dirty="0" err="1" smtClean="0">
                          <a:solidFill>
                            <a:schemeClr val="dk1"/>
                          </a:solidFill>
                          <a:latin typeface="+mn-lt"/>
                          <a:ea typeface="+mn-ea"/>
                          <a:cs typeface="+mn-cs"/>
                        </a:rPr>
                        <a:t>IObserver</a:t>
                      </a:r>
                      <a:endParaRPr lang="zh-CN" altLang="en-US" sz="1400" dirty="0"/>
                    </a:p>
                  </a:txBody>
                  <a:tcPr/>
                </a:tc>
                <a:tc>
                  <a:txBody>
                    <a:bodyPr/>
                    <a:lstStyle/>
                    <a:p>
                      <a:r>
                        <a:rPr lang="en-US" altLang="zh-CN" sz="1400" kern="1200" dirty="0" smtClean="0">
                          <a:solidFill>
                            <a:schemeClr val="dk1"/>
                          </a:solidFill>
                          <a:latin typeface="+mn-lt"/>
                          <a:ea typeface="+mn-ea"/>
                          <a:cs typeface="+mn-cs"/>
                        </a:rPr>
                        <a:t>The interface for all observer</a:t>
                      </a:r>
                      <a:r>
                        <a:rPr lang="en-US" altLang="zh-CN" sz="1400" kern="1200" baseline="0" dirty="0" smtClean="0">
                          <a:solidFill>
                            <a:schemeClr val="dk1"/>
                          </a:solidFill>
                          <a:latin typeface="+mn-lt"/>
                          <a:ea typeface="+mn-ea"/>
                          <a:cs typeface="+mn-cs"/>
                        </a:rPr>
                        <a:t> classes.</a:t>
                      </a:r>
                      <a:endParaRPr lang="en-US" altLang="zh-CN" sz="1400" kern="1200" baseline="0" dirty="0" smtClean="0">
                        <a:solidFill>
                          <a:schemeClr val="dk1"/>
                        </a:solidFill>
                        <a:latin typeface="+mn-lt"/>
                        <a:ea typeface="+mn-ea"/>
                        <a:cs typeface="+mn-cs"/>
                      </a:endParaRPr>
                    </a:p>
                    <a:p>
                      <a:endParaRPr lang="zh-CN" altLang="en-US" sz="1400" i="1" dirty="0"/>
                    </a:p>
                  </a:txBody>
                  <a:tcPr/>
                </a:tc>
              </a:tr>
              <a:tr h="370840">
                <a:tc>
                  <a:txBody>
                    <a:bodyPr/>
                    <a:lstStyle/>
                    <a:p>
                      <a:r>
                        <a:rPr lang="en-US" altLang="zh-CN" sz="1400" dirty="0" err="1" smtClean="0"/>
                        <a:t>ObserverBase</a:t>
                      </a:r>
                      <a:endParaRPr lang="zh-CN" altLang="en-US" sz="1400" dirty="0"/>
                    </a:p>
                  </a:txBody>
                  <a:tcPr/>
                </a:tc>
                <a:tc>
                  <a:txBody>
                    <a:bodyPr/>
                    <a:lstStyle/>
                    <a:p>
                      <a:r>
                        <a:rPr lang="en-US" altLang="zh-CN" sz="1400" i="0" dirty="0" smtClean="0"/>
                        <a:t>Default implementation of interface </a:t>
                      </a:r>
                      <a:r>
                        <a:rPr lang="en-US" altLang="zh-CN" sz="1400" i="0" kern="1200" dirty="0" err="1" smtClean="0">
                          <a:solidFill>
                            <a:schemeClr val="dk1"/>
                          </a:solidFill>
                          <a:latin typeface="+mn-lt"/>
                          <a:ea typeface="+mn-ea"/>
                          <a:cs typeface="+mn-cs"/>
                        </a:rPr>
                        <a:t>IObserver</a:t>
                      </a:r>
                      <a:r>
                        <a:rPr lang="en-US" altLang="zh-CN" sz="1400" i="0" dirty="0" smtClean="0"/>
                        <a:t>.</a:t>
                      </a:r>
                      <a:endParaRPr lang="en-US" altLang="zh-CN" sz="1400" i="0" dirty="0" smtClean="0"/>
                    </a:p>
                    <a:p>
                      <a:endParaRPr lang="zh-CN" altLang="en-US" sz="1400" i="1" dirty="0" smtClean="0"/>
                    </a:p>
                  </a:txBody>
                  <a:tcPr/>
                </a:tc>
              </a:tr>
              <a:tr h="370840">
                <a:tc>
                  <a:txBody>
                    <a:bodyPr/>
                    <a:lstStyle/>
                    <a:p>
                      <a:r>
                        <a:rPr lang="en-US" altLang="zh-CN" sz="1400" dirty="0" err="1" smtClean="0"/>
                        <a:t>ObserverList</a:t>
                      </a:r>
                      <a:endParaRPr lang="zh-CN"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i="0" dirty="0" smtClean="0"/>
                        <a:t>The observer list.</a:t>
                      </a:r>
                      <a:endParaRPr lang="en-US" altLang="zh-CN" sz="1400" i="0" dirty="0" smtClean="0"/>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400" i="1" dirty="0" smtClean="0"/>
                    </a:p>
                  </a:txBody>
                  <a:tcPr/>
                </a:tc>
              </a:tr>
              <a:tr h="370840">
                <a:tc>
                  <a:txBody>
                    <a:bodyPr/>
                    <a:lstStyle/>
                    <a:p>
                      <a:r>
                        <a:rPr lang="en-US" altLang="zh-CN" sz="1400" dirty="0" err="1" smtClean="0"/>
                        <a:t>ISubject</a:t>
                      </a:r>
                      <a:endParaRPr lang="zh-CN" altLang="en-US" sz="1400" dirty="0"/>
                    </a:p>
                  </a:txBody>
                  <a:tcPr/>
                </a:tc>
                <a:tc>
                  <a:txBody>
                    <a:bodyPr/>
                    <a:lstStyle/>
                    <a:p>
                      <a:r>
                        <a:rPr lang="en-US" altLang="zh-CN" sz="1400" i="0" dirty="0" smtClean="0"/>
                        <a:t>The subject interface which can be observed by observers.</a:t>
                      </a:r>
                      <a:endParaRPr lang="en-US" altLang="zh-CN" sz="1400" i="0" dirty="0" smtClean="0"/>
                    </a:p>
                    <a:p>
                      <a:endParaRPr lang="zh-CN" altLang="en-US" sz="1400" i="1" dirty="0"/>
                    </a:p>
                  </a:txBody>
                  <a:tcPr/>
                </a:tc>
              </a:tr>
              <a:tr h="370840">
                <a:tc>
                  <a:txBody>
                    <a:bodyPr/>
                    <a:lstStyle/>
                    <a:p>
                      <a:r>
                        <a:rPr lang="en-US" altLang="zh-CN" sz="1400" dirty="0" err="1" smtClean="0"/>
                        <a:t>SubjectBase</a:t>
                      </a:r>
                      <a:endParaRPr lang="zh-CN" altLang="en-US" sz="1400" dirty="0"/>
                    </a:p>
                  </a:txBody>
                  <a:tcPr/>
                </a:tc>
                <a:tc>
                  <a:txBody>
                    <a:bodyPr/>
                    <a:lstStyle/>
                    <a:p>
                      <a:r>
                        <a:rPr lang="en-US" altLang="zh-CN" sz="1400" i="0" dirty="0" smtClean="0"/>
                        <a:t>Default implementation of interface </a:t>
                      </a:r>
                      <a:r>
                        <a:rPr lang="en-US" altLang="zh-CN" sz="1400" dirty="0" err="1" smtClean="0"/>
                        <a:t>ISubject</a:t>
                      </a:r>
                      <a:r>
                        <a:rPr lang="en-US" altLang="zh-CN" sz="1400" i="0" dirty="0" smtClean="0"/>
                        <a:t>.</a:t>
                      </a:r>
                      <a:endParaRPr lang="en-US" altLang="zh-CN" sz="1400" i="0" dirty="0" smtClean="0"/>
                    </a:p>
                    <a:p>
                      <a:endParaRPr lang="zh-CN" altLang="en-US" sz="1400" i="1" dirty="0" smtClean="0"/>
                    </a:p>
                  </a:txBody>
                  <a:tcPr/>
                </a:tc>
              </a:tr>
            </a:tbl>
          </a:graphicData>
        </a:graphic>
      </p:graphicFrame>
      <p:sp>
        <p:nvSpPr>
          <p:cNvPr id="7" name="标题 1"/>
          <p:cNvSpPr txBox="1"/>
          <p:nvPr/>
        </p:nvSpPr>
        <p:spPr>
          <a:xfrm>
            <a:off x="1475656" y="1557346"/>
            <a:ext cx="6474486" cy="100811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t>COE uses observer mechanism to subscribe and publish events.</a:t>
            </a:r>
            <a:endParaRPr lang="en-US" altLang="zh-CN" sz="1800" dirty="0" smtClean="0"/>
          </a:p>
          <a:p>
            <a:pPr algn="l"/>
            <a:r>
              <a:rPr lang="en-US" altLang="zh-CN" sz="1800" i="1" dirty="0" smtClean="0"/>
              <a:t>    </a:t>
            </a:r>
            <a:endParaRPr lang="zh-CN" altLang="en-US" sz="1800" i="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400" b="1" dirty="0" smtClean="0"/>
              <a:t>6.3) COE data center</a:t>
            </a:r>
            <a:br>
              <a:rPr lang="en-US" altLang="zh-CN" sz="2400" b="1" dirty="0"/>
            </a:br>
            <a:endParaRPr lang="zh-CN" altLang="en-US" sz="18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标题 1"/>
          <p:cNvSpPr txBox="1"/>
          <p:nvPr/>
        </p:nvSpPr>
        <p:spPr>
          <a:xfrm>
            <a:off x="755576" y="1340768"/>
            <a:ext cx="8064896" cy="13681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600" dirty="0" smtClean="0"/>
              <a:t>COE Data center displayed business data in COE database by tree and table UI controls. In this section, we will introduce data structures which can support the data center, these data </a:t>
            </a:r>
            <a:r>
              <a:rPr lang="en-US" altLang="zh-CN" sz="1600" dirty="0"/>
              <a:t>structures defined the hierarchical </a:t>
            </a:r>
            <a:r>
              <a:rPr lang="en-US" altLang="zh-CN" sz="1600" dirty="0" smtClean="0"/>
              <a:t>structure of the data center.</a:t>
            </a:r>
            <a:endParaRPr lang="en-US" altLang="zh-CN" sz="1600" dirty="0" smtClean="0"/>
          </a:p>
          <a:p>
            <a:pPr algn="l"/>
            <a:r>
              <a:rPr lang="en-US" altLang="zh-CN" sz="1600" i="1" dirty="0" smtClean="0"/>
              <a:t>   </a:t>
            </a:r>
            <a:endParaRPr lang="zh-CN" altLang="en-US" sz="1800" i="1"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79712" y="2780928"/>
            <a:ext cx="5229954"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6" name="表格 5"/>
          <p:cNvGraphicFramePr>
            <a:graphicFrameLocks noGrp="1"/>
          </p:cNvGraphicFramePr>
          <p:nvPr/>
        </p:nvGraphicFramePr>
        <p:xfrm>
          <a:off x="611560" y="513824"/>
          <a:ext cx="7992888" cy="4211320"/>
        </p:xfrm>
        <a:graphic>
          <a:graphicData uri="http://schemas.openxmlformats.org/drawingml/2006/table">
            <a:tbl>
              <a:tblPr firstRow="1" bandRow="1">
                <a:tableStyleId>{5C22544A-7EE6-4342-B048-85BDC9FD1C3A}</a:tableStyleId>
              </a:tblPr>
              <a:tblGrid>
                <a:gridCol w="2016224"/>
                <a:gridCol w="5976664"/>
              </a:tblGrid>
              <a:tr h="370840">
                <a:tc>
                  <a:txBody>
                    <a:bodyPr/>
                    <a:lstStyle/>
                    <a:p>
                      <a:r>
                        <a:rPr lang="en-US" altLang="zh-CN" sz="1600" dirty="0" smtClean="0"/>
                        <a:t>Class</a:t>
                      </a:r>
                      <a:r>
                        <a:rPr lang="en-US" altLang="zh-CN" sz="1600" baseline="0" dirty="0" smtClean="0"/>
                        <a:t> name</a:t>
                      </a:r>
                      <a:endParaRPr lang="zh-CN" altLang="en-US" sz="1600" dirty="0"/>
                    </a:p>
                  </a:txBody>
                  <a:tcPr/>
                </a:tc>
                <a:tc>
                  <a:txBody>
                    <a:bodyPr/>
                    <a:lstStyle/>
                    <a:p>
                      <a:r>
                        <a:rPr lang="en-US" altLang="zh-CN" sz="1600" dirty="0" smtClean="0"/>
                        <a:t>Description</a:t>
                      </a:r>
                      <a:endParaRPr lang="zh-CN" altLang="en-US" sz="1600" dirty="0"/>
                    </a:p>
                  </a:txBody>
                  <a:tcPr/>
                </a:tc>
              </a:tr>
              <a:tr h="370840">
                <a:tc>
                  <a:txBody>
                    <a:bodyPr/>
                    <a:lstStyle/>
                    <a:p>
                      <a:r>
                        <a:rPr lang="en-US" altLang="zh-CN" sz="1400" kern="1200" dirty="0" err="1" smtClean="0">
                          <a:solidFill>
                            <a:schemeClr val="dk1"/>
                          </a:solidFill>
                          <a:latin typeface="+mn-lt"/>
                          <a:ea typeface="+mn-ea"/>
                          <a:cs typeface="+mn-cs"/>
                        </a:rPr>
                        <a:t>IProductItem</a:t>
                      </a:r>
                      <a:endParaRPr lang="zh-CN" altLang="en-US" sz="1400" dirty="0"/>
                    </a:p>
                  </a:txBody>
                  <a:tcPr/>
                </a:tc>
                <a:tc>
                  <a:txBody>
                    <a:bodyPr/>
                    <a:lstStyle/>
                    <a:p>
                      <a:r>
                        <a:rPr lang="en-US" altLang="zh-CN" sz="1400" kern="1200" dirty="0" smtClean="0">
                          <a:solidFill>
                            <a:schemeClr val="dk1"/>
                          </a:solidFill>
                          <a:latin typeface="+mn-lt"/>
                          <a:ea typeface="+mn-ea"/>
                          <a:cs typeface="+mn-cs"/>
                        </a:rPr>
                        <a:t>Product item interface, the interface of all</a:t>
                      </a:r>
                      <a:r>
                        <a:rPr lang="en-US" altLang="zh-CN" sz="1400" kern="1200" baseline="0" dirty="0" smtClean="0">
                          <a:solidFill>
                            <a:schemeClr val="dk1"/>
                          </a:solidFill>
                          <a:latin typeface="+mn-lt"/>
                          <a:ea typeface="+mn-ea"/>
                          <a:cs typeface="+mn-cs"/>
                        </a:rPr>
                        <a:t> info in data center.</a:t>
                      </a:r>
                      <a:endParaRPr lang="en-US" altLang="zh-CN" sz="1400" kern="1200" dirty="0" smtClean="0">
                        <a:solidFill>
                          <a:schemeClr val="dk1"/>
                        </a:solidFill>
                        <a:latin typeface="+mn-lt"/>
                        <a:ea typeface="+mn-ea"/>
                        <a:cs typeface="+mn-cs"/>
                      </a:endParaRPr>
                    </a:p>
                    <a:p>
                      <a:endParaRPr lang="zh-CN" altLang="en-US" sz="1400" i="1" dirty="0"/>
                    </a:p>
                  </a:txBody>
                  <a:tcPr/>
                </a:tc>
              </a:tr>
              <a:tr h="370840">
                <a:tc>
                  <a:txBody>
                    <a:bodyPr/>
                    <a:lstStyle/>
                    <a:p>
                      <a:r>
                        <a:rPr lang="en-US" altLang="zh-CN" sz="1400" kern="1200" dirty="0" err="1" smtClean="0">
                          <a:solidFill>
                            <a:schemeClr val="dk1"/>
                          </a:solidFill>
                          <a:latin typeface="+mn-lt"/>
                          <a:ea typeface="+mn-ea"/>
                          <a:cs typeface="+mn-cs"/>
                        </a:rPr>
                        <a:t>ProductItemBase</a:t>
                      </a:r>
                      <a:endParaRPr lang="zh-CN" altLang="en-US" sz="1400" dirty="0"/>
                    </a:p>
                  </a:txBody>
                  <a:tcPr/>
                </a:tc>
                <a:tc>
                  <a:txBody>
                    <a:bodyPr/>
                    <a:lstStyle/>
                    <a:p>
                      <a:r>
                        <a:rPr lang="en-US" altLang="zh-CN" sz="1400" i="0" dirty="0" smtClean="0"/>
                        <a:t>Default implementation of interface </a:t>
                      </a:r>
                      <a:r>
                        <a:rPr lang="en-US" altLang="zh-CN" sz="1400" kern="1200" dirty="0" err="1" smtClean="0">
                          <a:solidFill>
                            <a:schemeClr val="dk1"/>
                          </a:solidFill>
                          <a:latin typeface="+mn-lt"/>
                          <a:ea typeface="+mn-ea"/>
                          <a:cs typeface="+mn-cs"/>
                        </a:rPr>
                        <a:t>IProductItem</a:t>
                      </a:r>
                      <a:r>
                        <a:rPr lang="en-US" altLang="zh-CN" sz="1400" i="0" dirty="0" smtClean="0"/>
                        <a:t>.</a:t>
                      </a:r>
                      <a:endParaRPr lang="en-US" altLang="zh-CN" sz="1400" i="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ProductItemList</a:t>
                      </a:r>
                      <a:endParaRPr lang="zh-CN"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i="0" dirty="0" smtClean="0"/>
                        <a:t>The product item list.</a:t>
                      </a:r>
                      <a:endParaRPr lang="en-US" altLang="zh-CN" sz="1400" i="0" dirty="0" smtClean="0"/>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400" i="1" dirty="0" smtClean="0"/>
                    </a:p>
                  </a:txBody>
                  <a:tcPr/>
                </a:tc>
              </a:tr>
              <a:tr h="370840">
                <a:tc>
                  <a:txBody>
                    <a:bodyPr/>
                    <a:lstStyle/>
                    <a:p>
                      <a:r>
                        <a:rPr lang="en-US" altLang="zh-CN" sz="1400" kern="1200" dirty="0" err="1" smtClean="0">
                          <a:solidFill>
                            <a:schemeClr val="dk1"/>
                          </a:solidFill>
                          <a:latin typeface="+mn-lt"/>
                          <a:ea typeface="+mn-ea"/>
                          <a:cs typeface="+mn-cs"/>
                        </a:rPr>
                        <a:t>DataItem</a:t>
                      </a:r>
                      <a:endParaRPr lang="zh-CN" altLang="en-US" sz="1400" dirty="0"/>
                    </a:p>
                  </a:txBody>
                  <a:tcPr/>
                </a:tc>
                <a:tc>
                  <a:txBody>
                    <a:bodyPr/>
                    <a:lstStyle/>
                    <a:p>
                      <a:r>
                        <a:rPr lang="en-US" altLang="zh-CN" sz="1400" i="0" dirty="0" smtClean="0"/>
                        <a:t>Data item is the data object in data center, e.g. part, sheet, nest job.</a:t>
                      </a:r>
                      <a:endParaRPr lang="en-US" altLang="zh-CN" sz="1400" i="0" dirty="0" smtClean="0"/>
                    </a:p>
                    <a:p>
                      <a:endParaRPr lang="zh-CN" altLang="en-US" sz="1400" i="1" dirty="0"/>
                    </a:p>
                  </a:txBody>
                  <a:tcPr/>
                </a:tc>
              </a:tr>
              <a:tr h="370840">
                <a:tc>
                  <a:txBody>
                    <a:bodyPr/>
                    <a:lstStyle/>
                    <a:p>
                      <a:r>
                        <a:rPr lang="en-US" altLang="zh-CN" sz="1400" kern="1200" dirty="0" err="1" smtClean="0">
                          <a:solidFill>
                            <a:schemeClr val="dk1"/>
                          </a:solidFill>
                          <a:latin typeface="+mn-lt"/>
                          <a:ea typeface="+mn-ea"/>
                          <a:cs typeface="+mn-cs"/>
                        </a:rPr>
                        <a:t>FolderNode</a:t>
                      </a:r>
                      <a:endParaRPr lang="zh-CN" altLang="en-US" sz="1400" dirty="0"/>
                    </a:p>
                  </a:txBody>
                  <a:tcPr/>
                </a:tc>
                <a:tc>
                  <a:txBody>
                    <a:bodyPr/>
                    <a:lstStyle/>
                    <a:p>
                      <a:r>
                        <a:rPr lang="en-US" altLang="zh-CN" sz="1400" i="0" dirty="0" smtClean="0"/>
                        <a:t>Folder item is the folder in data center.</a:t>
                      </a:r>
                      <a:endParaRPr lang="en-US" altLang="zh-CN" sz="1400" i="0" dirty="0" smtClean="0"/>
                    </a:p>
                    <a:p>
                      <a:endParaRPr lang="zh-CN" altLang="en-US" sz="1400" i="1" dirty="0"/>
                    </a:p>
                  </a:txBody>
                  <a:tcPr/>
                </a:tc>
              </a:tr>
              <a:tr h="370840">
                <a:tc>
                  <a:txBody>
                    <a:bodyPr/>
                    <a:lstStyle/>
                    <a:p>
                      <a:r>
                        <a:rPr lang="en-US" altLang="zh-CN" sz="1400" kern="1200" dirty="0" err="1" smtClean="0">
                          <a:solidFill>
                            <a:schemeClr val="dk1"/>
                          </a:solidFill>
                          <a:latin typeface="+mn-lt"/>
                          <a:ea typeface="+mn-ea"/>
                          <a:cs typeface="+mn-cs"/>
                        </a:rPr>
                        <a:t>ProductItemLoader</a:t>
                      </a:r>
                      <a:endParaRPr lang="en-US" altLang="zh-CN" sz="1400" kern="1200" dirty="0" smtClean="0">
                        <a:solidFill>
                          <a:schemeClr val="dk1"/>
                        </a:solidFill>
                        <a:latin typeface="+mn-lt"/>
                        <a:ea typeface="+mn-ea"/>
                        <a:cs typeface="+mn-cs"/>
                      </a:endParaRPr>
                    </a:p>
                    <a:p>
                      <a:r>
                        <a:rPr lang="en-US" altLang="zh-CN" sz="1400" kern="1200" dirty="0" err="1" smtClean="0">
                          <a:solidFill>
                            <a:schemeClr val="dk1"/>
                          </a:solidFill>
                          <a:latin typeface="+mn-lt"/>
                          <a:ea typeface="+mn-ea"/>
                          <a:cs typeface="+mn-cs"/>
                        </a:rPr>
                        <a:t>ProductItemWriter</a:t>
                      </a:r>
                      <a:endParaRPr lang="zh-CN" altLang="en-US" sz="1400" dirty="0"/>
                    </a:p>
                  </a:txBody>
                  <a:tcPr/>
                </a:tc>
                <a:tc>
                  <a:txBody>
                    <a:bodyPr/>
                    <a:lstStyle/>
                    <a:p>
                      <a:r>
                        <a:rPr lang="en-US" altLang="zh-CN" sz="1400" i="0" dirty="0" smtClean="0"/>
                        <a:t>Used</a:t>
                      </a:r>
                      <a:r>
                        <a:rPr lang="en-US" altLang="zh-CN" sz="1400" i="0" baseline="0" dirty="0" smtClean="0"/>
                        <a:t> to save/load data center to the COE database.</a:t>
                      </a:r>
                      <a:endParaRPr lang="en-US" altLang="zh-CN" sz="1400" i="0"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ProductStructProcessor</a:t>
                      </a:r>
                      <a:endParaRPr lang="zh-CN" altLang="en-US" sz="1400" dirty="0"/>
                    </a:p>
                  </a:txBody>
                  <a:tcPr/>
                </a:tc>
                <a:tc>
                  <a:txBody>
                    <a:bodyPr/>
                    <a:lstStyle/>
                    <a:p>
                      <a:r>
                        <a:rPr lang="en-US" altLang="zh-CN" sz="1400" i="0" dirty="0" smtClean="0"/>
                        <a:t>The processor for the data center.</a:t>
                      </a:r>
                      <a:endParaRPr lang="en-US" altLang="zh-CN" sz="1400" i="0" dirty="0" smtClean="0"/>
                    </a:p>
                    <a:p>
                      <a:endParaRPr lang="zh-CN" altLang="en-US" sz="1400" i="1" dirty="0" smtClean="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400" b="1" dirty="0" smtClean="0"/>
              <a:t>6.4) COE data property</a:t>
            </a:r>
            <a:br>
              <a:rPr lang="en-US" altLang="zh-CN" sz="2400" b="1" dirty="0"/>
            </a:br>
            <a:endParaRPr lang="zh-CN" altLang="en-US" sz="18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6" name="表格 5"/>
          <p:cNvGraphicFramePr>
            <a:graphicFrameLocks noGrp="1"/>
          </p:cNvGraphicFramePr>
          <p:nvPr/>
        </p:nvGraphicFramePr>
        <p:xfrm>
          <a:off x="743662" y="3212976"/>
          <a:ext cx="7992888" cy="1620520"/>
        </p:xfrm>
        <a:graphic>
          <a:graphicData uri="http://schemas.openxmlformats.org/drawingml/2006/table">
            <a:tbl>
              <a:tblPr firstRow="1" bandRow="1">
                <a:tableStyleId>{5C22544A-7EE6-4342-B048-85BDC9FD1C3A}</a:tableStyleId>
              </a:tblPr>
              <a:tblGrid>
                <a:gridCol w="2016224"/>
                <a:gridCol w="5976664"/>
              </a:tblGrid>
              <a:tr h="370840">
                <a:tc>
                  <a:txBody>
                    <a:bodyPr/>
                    <a:lstStyle/>
                    <a:p>
                      <a:r>
                        <a:rPr lang="en-US" altLang="zh-CN" sz="1600" dirty="0" smtClean="0"/>
                        <a:t>Class</a:t>
                      </a:r>
                      <a:r>
                        <a:rPr lang="en-US" altLang="zh-CN" sz="1600" baseline="0" dirty="0" smtClean="0"/>
                        <a:t> name</a:t>
                      </a:r>
                      <a:endParaRPr lang="zh-CN" altLang="en-US" sz="1600" dirty="0"/>
                    </a:p>
                  </a:txBody>
                  <a:tcPr/>
                </a:tc>
                <a:tc>
                  <a:txBody>
                    <a:bodyPr/>
                    <a:lstStyle/>
                    <a:p>
                      <a:r>
                        <a:rPr lang="en-US" altLang="zh-CN" sz="1600" dirty="0" smtClean="0"/>
                        <a:t>Description</a:t>
                      </a:r>
                      <a:endParaRPr lang="zh-CN" altLang="en-US" sz="1600" dirty="0"/>
                    </a:p>
                  </a:txBody>
                  <a:tcPr/>
                </a:tc>
              </a:tr>
              <a:tr h="370840">
                <a:tc>
                  <a:txBody>
                    <a:bodyPr/>
                    <a:lstStyle/>
                    <a:p>
                      <a:r>
                        <a:rPr lang="en-US" altLang="zh-CN" sz="1400" kern="1200" dirty="0" err="1" smtClean="0">
                          <a:solidFill>
                            <a:schemeClr val="dk1"/>
                          </a:solidFill>
                          <a:latin typeface="+mn-lt"/>
                          <a:ea typeface="+mn-ea"/>
                          <a:cs typeface="+mn-cs"/>
                        </a:rPr>
                        <a:t>DataProperty</a:t>
                      </a:r>
                      <a:endParaRPr lang="zh-CN" altLang="en-US" sz="1400" dirty="0"/>
                    </a:p>
                  </a:txBody>
                  <a:tcPr/>
                </a:tc>
                <a:tc>
                  <a:txBody>
                    <a:bodyPr/>
                    <a:lstStyle/>
                    <a:p>
                      <a:r>
                        <a:rPr lang="en-US" altLang="zh-CN" sz="1400" kern="1200" dirty="0" smtClean="0">
                          <a:solidFill>
                            <a:schemeClr val="dk1"/>
                          </a:solidFill>
                          <a:latin typeface="+mn-lt"/>
                          <a:ea typeface="+mn-ea"/>
                          <a:cs typeface="+mn-cs"/>
                        </a:rPr>
                        <a:t>The property of COE data.</a:t>
                      </a:r>
                      <a:endParaRPr lang="en-US" altLang="zh-CN" sz="1400" i="1" kern="1200" baseline="0" dirty="0" smtClean="0">
                        <a:solidFill>
                          <a:schemeClr val="dk1"/>
                        </a:solidFill>
                        <a:latin typeface="+mn-lt"/>
                        <a:ea typeface="+mn-ea"/>
                        <a:cs typeface="+mn-cs"/>
                      </a:endParaRPr>
                    </a:p>
                    <a:p>
                      <a:endParaRPr lang="zh-CN" altLang="en-US" sz="1400" i="1" dirty="0"/>
                    </a:p>
                  </a:txBody>
                  <a:tcPr/>
                </a:tc>
              </a:tr>
              <a:tr h="370840">
                <a:tc>
                  <a:txBody>
                    <a:bodyPr/>
                    <a:lstStyle/>
                    <a:p>
                      <a:r>
                        <a:rPr lang="en-US" altLang="zh-CN" sz="1400" kern="1200" dirty="0" err="1" smtClean="0">
                          <a:solidFill>
                            <a:schemeClr val="dk1"/>
                          </a:solidFill>
                          <a:latin typeface="+mn-lt"/>
                          <a:ea typeface="+mn-ea"/>
                          <a:cs typeface="+mn-cs"/>
                        </a:rPr>
                        <a:t>DataPropItem</a:t>
                      </a:r>
                      <a:endParaRPr lang="zh-CN" altLang="en-US" sz="1400" dirty="0"/>
                    </a:p>
                  </a:txBody>
                  <a:tcPr/>
                </a:tc>
                <a:tc>
                  <a:txBody>
                    <a:bodyPr/>
                    <a:lstStyle/>
                    <a:p>
                      <a:r>
                        <a:rPr lang="en-US" altLang="zh-CN" sz="1400" i="0" dirty="0" smtClean="0"/>
                        <a:t>Property</a:t>
                      </a:r>
                      <a:r>
                        <a:rPr lang="en-US" altLang="zh-CN" sz="1400" i="0" baseline="0" dirty="0" smtClean="0"/>
                        <a:t> item of the property, e.g. arc radius is a property item of the property of the arc pattern.</a:t>
                      </a:r>
                      <a:endParaRPr lang="en-US" altLang="zh-CN" sz="1400" i="0" dirty="0" smtClean="0"/>
                    </a:p>
                    <a:p>
                      <a:endParaRPr lang="zh-CN" altLang="en-US" sz="1400" i="1" dirty="0" smtClean="0"/>
                    </a:p>
                  </a:txBody>
                  <a:tcPr/>
                </a:tc>
              </a:tr>
            </a:tbl>
          </a:graphicData>
        </a:graphic>
      </p:graphicFrame>
      <p:sp>
        <p:nvSpPr>
          <p:cNvPr id="7" name="标题 1"/>
          <p:cNvSpPr txBox="1"/>
          <p:nvPr/>
        </p:nvSpPr>
        <p:spPr>
          <a:xfrm>
            <a:off x="755576" y="1412776"/>
            <a:ext cx="8064896" cy="13681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600" dirty="0" smtClean="0"/>
              <a:t>All data of COE have ability to define their properties, they can expose their data by the property, e.g. the array pattern can expose its row/column number for viewing/modifying by its property data.</a:t>
            </a:r>
            <a:endParaRPr lang="en-US" altLang="zh-CN" sz="1600" dirty="0" smtClean="0"/>
          </a:p>
          <a:p>
            <a:pPr algn="l"/>
            <a:endParaRPr lang="zh-CN" altLang="en-US" sz="1800" i="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400" b="1" dirty="0" smtClean="0"/>
              <a:t>6.5) COE log file</a:t>
            </a:r>
            <a:br>
              <a:rPr lang="en-US" altLang="zh-CN" sz="2400" b="1" dirty="0"/>
            </a:br>
            <a:endParaRPr lang="zh-CN" altLang="en-US" sz="18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txBox="1"/>
          <p:nvPr/>
        </p:nvSpPr>
        <p:spPr>
          <a:xfrm>
            <a:off x="755576" y="1484784"/>
            <a:ext cx="8064896" cy="13681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600" dirty="0" smtClean="0"/>
              <a:t>COE provided ability to write the log file, programmers can write the important information to the log file, COE’s </a:t>
            </a:r>
            <a:r>
              <a:rPr lang="en-US" altLang="zh-CN" sz="1600" dirty="0"/>
              <a:t>log file is in </a:t>
            </a:r>
            <a:r>
              <a:rPr lang="en-US" altLang="zh-CN" sz="1600" dirty="0" smtClean="0"/>
              <a:t>“</a:t>
            </a:r>
            <a:r>
              <a:rPr lang="en-US" altLang="zh-CN" sz="1600" b="1" dirty="0" smtClean="0"/>
              <a:t>journal</a:t>
            </a:r>
            <a:r>
              <a:rPr lang="en-US" altLang="zh-CN" sz="1600" dirty="0" smtClean="0"/>
              <a:t>” folder.</a:t>
            </a:r>
            <a:endParaRPr lang="en-US" altLang="zh-CN" sz="1600" dirty="0" smtClean="0"/>
          </a:p>
          <a:p>
            <a:pPr algn="l"/>
            <a:r>
              <a:rPr lang="en-US" altLang="zh-CN" sz="1600" i="1" dirty="0" smtClean="0"/>
              <a:t>   </a:t>
            </a:r>
            <a:endParaRPr lang="zh-CN" altLang="en-US" sz="1800" i="1" dirty="0"/>
          </a:p>
        </p:txBody>
      </p:sp>
      <p:graphicFrame>
        <p:nvGraphicFramePr>
          <p:cNvPr id="7" name="表格 6"/>
          <p:cNvGraphicFramePr>
            <a:graphicFrameLocks noGrp="1"/>
          </p:cNvGraphicFramePr>
          <p:nvPr/>
        </p:nvGraphicFramePr>
        <p:xfrm>
          <a:off x="743662" y="3212976"/>
          <a:ext cx="7992888" cy="1925320"/>
        </p:xfrm>
        <a:graphic>
          <a:graphicData uri="http://schemas.openxmlformats.org/drawingml/2006/table">
            <a:tbl>
              <a:tblPr firstRow="1" bandRow="1">
                <a:tableStyleId>{5C22544A-7EE6-4342-B048-85BDC9FD1C3A}</a:tableStyleId>
              </a:tblPr>
              <a:tblGrid>
                <a:gridCol w="2016224"/>
                <a:gridCol w="5976664"/>
              </a:tblGrid>
              <a:tr h="370840">
                <a:tc>
                  <a:txBody>
                    <a:bodyPr/>
                    <a:lstStyle/>
                    <a:p>
                      <a:r>
                        <a:rPr lang="en-US" altLang="zh-CN" sz="1600" dirty="0" smtClean="0"/>
                        <a:t>Class</a:t>
                      </a:r>
                      <a:r>
                        <a:rPr lang="en-US" altLang="zh-CN" sz="1600" baseline="0" dirty="0" smtClean="0"/>
                        <a:t> name</a:t>
                      </a:r>
                      <a:endParaRPr lang="zh-CN" altLang="en-US" sz="1600" dirty="0"/>
                    </a:p>
                  </a:txBody>
                  <a:tcPr/>
                </a:tc>
                <a:tc>
                  <a:txBody>
                    <a:bodyPr/>
                    <a:lstStyle/>
                    <a:p>
                      <a:r>
                        <a:rPr lang="en-US" altLang="zh-CN" sz="1600" dirty="0" smtClean="0"/>
                        <a:t>Description</a:t>
                      </a:r>
                      <a:endParaRPr lang="zh-CN" altLang="en-US" sz="1600" dirty="0"/>
                    </a:p>
                  </a:txBody>
                  <a:tcPr/>
                </a:tc>
              </a:tr>
              <a:tr h="370840">
                <a:tc>
                  <a:txBody>
                    <a:bodyPr/>
                    <a:lstStyle/>
                    <a:p>
                      <a:r>
                        <a:rPr lang="en-US" altLang="zh-CN" sz="1400" kern="1200" dirty="0" err="1" smtClean="0">
                          <a:solidFill>
                            <a:schemeClr val="dk1"/>
                          </a:solidFill>
                          <a:latin typeface="+mn-lt"/>
                          <a:ea typeface="+mn-ea"/>
                          <a:cs typeface="+mn-cs"/>
                        </a:rPr>
                        <a:t>LogMessage</a:t>
                      </a:r>
                      <a:endParaRPr lang="zh-CN" altLang="en-US" sz="1400" dirty="0"/>
                    </a:p>
                  </a:txBody>
                  <a:tcPr/>
                </a:tc>
                <a:tc>
                  <a:txBody>
                    <a:bodyPr/>
                    <a:lstStyle/>
                    <a:p>
                      <a:r>
                        <a:rPr lang="en-US" altLang="zh-CN" sz="1400" kern="1200" dirty="0" smtClean="0">
                          <a:solidFill>
                            <a:schemeClr val="dk1"/>
                          </a:solidFill>
                          <a:latin typeface="+mn-lt"/>
                          <a:ea typeface="+mn-ea"/>
                          <a:cs typeface="+mn-cs"/>
                        </a:rPr>
                        <a:t>The log message.</a:t>
                      </a:r>
                      <a:endParaRPr lang="en-US" altLang="zh-CN" sz="1400" i="1" kern="1200" baseline="0" dirty="0" smtClean="0">
                        <a:solidFill>
                          <a:schemeClr val="dk1"/>
                        </a:solidFill>
                        <a:latin typeface="+mn-lt"/>
                        <a:ea typeface="+mn-ea"/>
                        <a:cs typeface="+mn-cs"/>
                      </a:endParaRPr>
                    </a:p>
                    <a:p>
                      <a:endParaRPr lang="zh-CN" altLang="en-US" sz="1400" i="1" dirty="0"/>
                    </a:p>
                  </a:txBody>
                  <a:tcPr/>
                </a:tc>
              </a:tr>
              <a:tr h="370840">
                <a:tc>
                  <a:txBody>
                    <a:bodyPr/>
                    <a:lstStyle/>
                    <a:p>
                      <a:r>
                        <a:rPr lang="en-US" altLang="zh-CN" sz="1400" kern="1200" dirty="0" err="1" smtClean="0">
                          <a:solidFill>
                            <a:schemeClr val="dk1"/>
                          </a:solidFill>
                          <a:latin typeface="+mn-lt"/>
                          <a:ea typeface="+mn-ea"/>
                          <a:cs typeface="+mn-cs"/>
                        </a:rPr>
                        <a:t>LogMessageList</a:t>
                      </a:r>
                      <a:endParaRPr lang="zh-CN" altLang="en-US" sz="1400" dirty="0"/>
                    </a:p>
                  </a:txBody>
                  <a:tcPr/>
                </a:tc>
                <a:tc>
                  <a:txBody>
                    <a:bodyPr/>
                    <a:lstStyle/>
                    <a:p>
                      <a:r>
                        <a:rPr lang="en-US" altLang="zh-CN" sz="1400" i="0" dirty="0" smtClean="0"/>
                        <a:t>The log message list</a:t>
                      </a:r>
                      <a:r>
                        <a:rPr lang="en-US" altLang="zh-CN" sz="1400" i="0" baseline="0" dirty="0" smtClean="0"/>
                        <a:t>.</a:t>
                      </a:r>
                      <a:endParaRPr lang="en-US" altLang="zh-CN" sz="1400" i="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LogMgr</a:t>
                      </a:r>
                      <a:endParaRPr lang="zh-CN" altLang="en-US" sz="1400" dirty="0"/>
                    </a:p>
                  </a:txBody>
                  <a:tcPr/>
                </a:tc>
                <a:tc>
                  <a:txBody>
                    <a:bodyPr/>
                    <a:lstStyle/>
                    <a:p>
                      <a:r>
                        <a:rPr lang="en-US" altLang="zh-CN" sz="1400" i="0" dirty="0" smtClean="0"/>
                        <a:t>The log message manager.</a:t>
                      </a:r>
                      <a:endParaRPr lang="en-US" altLang="zh-CN" sz="1400" i="0" dirty="0" smtClean="0"/>
                    </a:p>
                    <a:p>
                      <a:endParaRPr lang="zh-CN" altLang="en-US" sz="1400" i="1" dirty="0" smtClean="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en-US" altLang="zh-CN" sz="2400" b="1" dirty="0" smtClean="0"/>
              <a:t>6.6) Other COE basic data</a:t>
            </a:r>
            <a:br>
              <a:rPr lang="en-US" altLang="zh-CN" sz="2400" b="1" dirty="0"/>
            </a:br>
            <a:endParaRPr lang="zh-CN" altLang="en-US" sz="18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6" name="表格 5"/>
          <p:cNvGraphicFramePr>
            <a:graphicFrameLocks noGrp="1"/>
          </p:cNvGraphicFramePr>
          <p:nvPr/>
        </p:nvGraphicFramePr>
        <p:xfrm>
          <a:off x="827584" y="1340768"/>
          <a:ext cx="7992888" cy="3906520"/>
        </p:xfrm>
        <a:graphic>
          <a:graphicData uri="http://schemas.openxmlformats.org/drawingml/2006/table">
            <a:tbl>
              <a:tblPr firstRow="1" bandRow="1">
                <a:tableStyleId>{5C22544A-7EE6-4342-B048-85BDC9FD1C3A}</a:tableStyleId>
              </a:tblPr>
              <a:tblGrid>
                <a:gridCol w="2016224"/>
                <a:gridCol w="5976664"/>
              </a:tblGrid>
              <a:tr h="370840">
                <a:tc>
                  <a:txBody>
                    <a:bodyPr/>
                    <a:lstStyle/>
                    <a:p>
                      <a:r>
                        <a:rPr lang="en-US" altLang="zh-CN" sz="1600" dirty="0" smtClean="0"/>
                        <a:t>Class</a:t>
                      </a:r>
                      <a:r>
                        <a:rPr lang="en-US" altLang="zh-CN" sz="1600" baseline="0" dirty="0" smtClean="0"/>
                        <a:t> name</a:t>
                      </a:r>
                      <a:endParaRPr lang="zh-CN" altLang="en-US" sz="1600" dirty="0"/>
                    </a:p>
                  </a:txBody>
                  <a:tcPr/>
                </a:tc>
                <a:tc>
                  <a:txBody>
                    <a:bodyPr/>
                    <a:lstStyle/>
                    <a:p>
                      <a:r>
                        <a:rPr lang="en-US" altLang="zh-CN" sz="1600" dirty="0" smtClean="0"/>
                        <a:t>Description</a:t>
                      </a:r>
                      <a:endParaRPr lang="zh-CN" altLang="en-US" sz="1600" dirty="0"/>
                    </a:p>
                  </a:txBody>
                  <a:tcPr/>
                </a:tc>
              </a:tr>
              <a:tr h="370840">
                <a:tc>
                  <a:txBody>
                    <a:bodyPr/>
                    <a:lstStyle/>
                    <a:p>
                      <a:r>
                        <a:rPr lang="en-US" altLang="zh-CN" sz="1400" kern="1200" dirty="0" err="1" smtClean="0">
                          <a:solidFill>
                            <a:schemeClr val="dk1"/>
                          </a:solidFill>
                          <a:latin typeface="+mn-lt"/>
                          <a:ea typeface="+mn-ea"/>
                          <a:cs typeface="+mn-cs"/>
                        </a:rPr>
                        <a:t>HelpVideo</a:t>
                      </a:r>
                      <a:endParaRPr lang="en-US" altLang="zh-CN" sz="1400" kern="1200" dirty="0" smtClean="0">
                        <a:solidFill>
                          <a:schemeClr val="dk1"/>
                        </a:solidFill>
                        <a:latin typeface="+mn-lt"/>
                        <a:ea typeface="+mn-ea"/>
                        <a:cs typeface="+mn-cs"/>
                      </a:endParaRPr>
                    </a:p>
                    <a:p>
                      <a:r>
                        <a:rPr lang="en-US" altLang="zh-CN" sz="1400" kern="1200" dirty="0" err="1" smtClean="0">
                          <a:solidFill>
                            <a:schemeClr val="dk1"/>
                          </a:solidFill>
                          <a:latin typeface="+mn-lt"/>
                          <a:ea typeface="+mn-ea"/>
                          <a:cs typeface="+mn-cs"/>
                        </a:rPr>
                        <a:t>HelpVideoCategory</a:t>
                      </a:r>
                      <a:endParaRPr lang="zh-CN" altLang="en-US" sz="1400" dirty="0"/>
                    </a:p>
                  </a:txBody>
                  <a:tcPr/>
                </a:tc>
                <a:tc>
                  <a:txBody>
                    <a:bodyPr/>
                    <a:lstStyle/>
                    <a:p>
                      <a:r>
                        <a:rPr lang="en-US" altLang="zh-CN" sz="1400" i="0" dirty="0" smtClean="0"/>
                        <a:t>Help</a:t>
                      </a:r>
                      <a:r>
                        <a:rPr lang="en-US" altLang="zh-CN" sz="1400" i="0" baseline="0" dirty="0" smtClean="0"/>
                        <a:t> video object of COE.</a:t>
                      </a:r>
                      <a:endParaRPr lang="en-US" altLang="zh-CN" sz="1400" i="0" baseline="0" dirty="0" smtClean="0"/>
                    </a:p>
                    <a:p>
                      <a:endParaRPr lang="zh-CN" altLang="en-US" sz="1400" i="1" dirty="0"/>
                    </a:p>
                  </a:txBody>
                  <a:tcPr/>
                </a:tc>
              </a:tr>
              <a:tr h="370840">
                <a:tc>
                  <a:txBody>
                    <a:bodyPr/>
                    <a:lstStyle/>
                    <a:p>
                      <a:r>
                        <a:rPr lang="en-US" altLang="zh-CN" sz="1400" kern="1200" dirty="0" err="1" smtClean="0">
                          <a:solidFill>
                            <a:schemeClr val="dk1"/>
                          </a:solidFill>
                          <a:latin typeface="+mn-lt"/>
                          <a:ea typeface="+mn-ea"/>
                          <a:cs typeface="+mn-cs"/>
                        </a:rPr>
                        <a:t>VideoInfoLoader</a:t>
                      </a:r>
                      <a:endParaRPr lang="zh-CN" altLang="en-US" sz="1400" dirty="0"/>
                    </a:p>
                  </a:txBody>
                  <a:tcPr/>
                </a:tc>
                <a:tc>
                  <a:txBody>
                    <a:bodyPr/>
                    <a:lstStyle/>
                    <a:p>
                      <a:r>
                        <a:rPr lang="en-US" altLang="zh-CN" sz="1400" i="0" dirty="0" smtClean="0"/>
                        <a:t>Use this class to load the help videos of COE.</a:t>
                      </a:r>
                      <a:endParaRPr lang="en-US" altLang="zh-CN" sz="1400" i="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ProductFileManager</a:t>
                      </a:r>
                      <a:endParaRPr lang="en-US" altLang="zh-CN" sz="1400" kern="1200" dirty="0" smtClean="0">
                        <a:solidFill>
                          <a:schemeClr val="dk1"/>
                        </a:solidFill>
                        <a:latin typeface="+mn-lt"/>
                        <a:ea typeface="+mn-ea"/>
                        <a:cs typeface="+mn-cs"/>
                      </a:endParaRPr>
                    </a:p>
                    <a:p>
                      <a:r>
                        <a:rPr lang="en-US" altLang="zh-CN" sz="1400" kern="1200" dirty="0" err="1" smtClean="0">
                          <a:solidFill>
                            <a:schemeClr val="dk1"/>
                          </a:solidFill>
                          <a:latin typeface="+mn-lt"/>
                          <a:ea typeface="+mn-ea"/>
                          <a:cs typeface="+mn-cs"/>
                        </a:rPr>
                        <a:t>ProductFolderManager</a:t>
                      </a:r>
                      <a:endParaRPr lang="zh-CN" altLang="en-US" sz="1400" dirty="0"/>
                    </a:p>
                  </a:txBody>
                  <a:tcPr/>
                </a:tc>
                <a:tc>
                  <a:txBody>
                    <a:bodyPr/>
                    <a:lstStyle/>
                    <a:p>
                      <a:r>
                        <a:rPr lang="en-US" altLang="zh-CN" sz="1400" i="0" dirty="0" smtClean="0"/>
                        <a:t>These classes</a:t>
                      </a:r>
                      <a:r>
                        <a:rPr lang="en-US" altLang="zh-CN" sz="1400" i="0" baseline="0" dirty="0" smtClean="0"/>
                        <a:t>  can be used to query all files and folders within COE directory.</a:t>
                      </a:r>
                      <a:endParaRPr lang="en-US" altLang="zh-CN" sz="1400" i="0"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LicenseManager</a:t>
                      </a:r>
                      <a:endParaRPr lang="zh-CN" altLang="en-US" sz="1400" dirty="0"/>
                    </a:p>
                  </a:txBody>
                  <a:tcPr/>
                </a:tc>
                <a:tc>
                  <a:txBody>
                    <a:bodyPr/>
                    <a:lstStyle/>
                    <a:p>
                      <a:r>
                        <a:rPr lang="en-US" altLang="zh-CN" sz="1400" i="0" dirty="0" smtClean="0"/>
                        <a:t>This class can manage</a:t>
                      </a:r>
                      <a:r>
                        <a:rPr lang="en-US" altLang="zh-CN" sz="1400" i="0" baseline="0" dirty="0" smtClean="0"/>
                        <a:t> the license of COE core.</a:t>
                      </a:r>
                      <a:endParaRPr lang="en-US" altLang="zh-CN" sz="1400" i="0"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TaskEx</a:t>
                      </a:r>
                      <a:endParaRPr lang="en-US" altLang="zh-CN" sz="1400" kern="1200" dirty="0" smtClean="0">
                        <a:solidFill>
                          <a:schemeClr val="dk1"/>
                        </a:solidFill>
                        <a:latin typeface="+mn-lt"/>
                        <a:ea typeface="+mn-ea"/>
                        <a:cs typeface="+mn-cs"/>
                      </a:endParaRPr>
                    </a:p>
                    <a:p>
                      <a:r>
                        <a:rPr lang="en-US" altLang="zh-CN" sz="1400" kern="1200" dirty="0" err="1" smtClean="0">
                          <a:solidFill>
                            <a:schemeClr val="dk1"/>
                          </a:solidFill>
                          <a:latin typeface="+mn-lt"/>
                          <a:ea typeface="+mn-ea"/>
                          <a:cs typeface="+mn-cs"/>
                        </a:rPr>
                        <a:t>ProgressData</a:t>
                      </a:r>
                      <a:endParaRPr lang="zh-CN" altLang="en-US" sz="1400" dirty="0"/>
                    </a:p>
                  </a:txBody>
                  <a:tcPr/>
                </a:tc>
                <a:tc>
                  <a:txBody>
                    <a:bodyPr/>
                    <a:lstStyle/>
                    <a:p>
                      <a:r>
                        <a:rPr lang="en-US" altLang="zh-CN" sz="1400" i="0" dirty="0" err="1" smtClean="0"/>
                        <a:t>TaskEx</a:t>
                      </a:r>
                      <a:r>
                        <a:rPr lang="en-US" altLang="zh-CN" sz="1400" i="0" dirty="0" smtClean="0"/>
                        <a:t> class can work as the base class of all COE</a:t>
                      </a:r>
                      <a:r>
                        <a:rPr lang="en-US" altLang="zh-CN" sz="1400" i="0" baseline="0" dirty="0" smtClean="0"/>
                        <a:t> task objects, </a:t>
                      </a:r>
                      <a:r>
                        <a:rPr lang="en-US" altLang="zh-CN" sz="1400" i="0" kern="1200" dirty="0" err="1" smtClean="0">
                          <a:solidFill>
                            <a:schemeClr val="dk1"/>
                          </a:solidFill>
                          <a:latin typeface="+mn-lt"/>
                          <a:ea typeface="+mn-ea"/>
                          <a:cs typeface="+mn-cs"/>
                        </a:rPr>
                        <a:t>ProgressData</a:t>
                      </a:r>
                      <a:r>
                        <a:rPr lang="en-US" altLang="zh-CN" sz="1400" i="0" baseline="0" dirty="0" smtClean="0"/>
                        <a:t> class is the progress info of task object.</a:t>
                      </a:r>
                      <a:endParaRPr lang="en-US" altLang="zh-CN" sz="1400" i="0"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ImgData</a:t>
                      </a:r>
                      <a:endParaRPr lang="zh-CN" altLang="en-US" sz="1400" dirty="0"/>
                    </a:p>
                  </a:txBody>
                  <a:tcPr/>
                </a:tc>
                <a:tc>
                  <a:txBody>
                    <a:bodyPr/>
                    <a:lstStyle/>
                    <a:p>
                      <a:r>
                        <a:rPr lang="en-US" altLang="zh-CN" sz="1400" i="0" dirty="0" smtClean="0"/>
                        <a:t>This</a:t>
                      </a:r>
                      <a:r>
                        <a:rPr lang="en-US" altLang="zh-CN" sz="1400" i="0" baseline="0" dirty="0" smtClean="0"/>
                        <a:t> class wrappers an image object.</a:t>
                      </a:r>
                      <a:endParaRPr lang="en-US" altLang="zh-CN" sz="1400" i="0" baseline="0" dirty="0" smtClean="0"/>
                    </a:p>
                    <a:p>
                      <a:endParaRPr lang="zh-CN" altLang="en-US" sz="1400" i="1" dirty="0" smtClean="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smtClean="0"/>
              <a:t>7) </a:t>
            </a:r>
            <a:r>
              <a:rPr lang="en-US" altLang="zh-CN" sz="3200" b="1" dirty="0" err="1" smtClean="0"/>
              <a:t>clUILib</a:t>
            </a:r>
            <a:r>
              <a:rPr lang="en-US" altLang="zh-CN" sz="3200" b="1" dirty="0" smtClean="0"/>
              <a:t> module</a:t>
            </a:r>
            <a:br>
              <a:rPr lang="en-US" altLang="zh-CN" sz="3200" b="1" dirty="0"/>
            </a:br>
            <a:endParaRPr lang="zh-CN" altLang="en-US" sz="24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txBox="1"/>
          <p:nvPr/>
        </p:nvSpPr>
        <p:spPr>
          <a:xfrm>
            <a:off x="467544" y="1844824"/>
            <a:ext cx="8229600" cy="172819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a:t>The </a:t>
            </a:r>
            <a:r>
              <a:rPr lang="en-US" altLang="zh-CN" sz="1800" i="1" dirty="0" err="1"/>
              <a:t>clUILib</a:t>
            </a:r>
            <a:r>
              <a:rPr lang="en-US" altLang="zh-CN" sz="1800" i="1" dirty="0"/>
              <a:t> </a:t>
            </a:r>
            <a:r>
              <a:rPr lang="en-US" altLang="zh-CN" sz="1800" dirty="0" smtClean="0"/>
              <a:t>module is the basic user interaction module of COE, it defined basic abilities of GUI and interactive action.</a:t>
            </a:r>
            <a:endParaRPr lang="en-US" altLang="zh-CN" sz="1800" dirty="0" smtClean="0"/>
          </a:p>
          <a:p>
            <a:pPr algn="l"/>
            <a:r>
              <a:rPr lang="en-US" altLang="zh-CN" sz="1800" i="1" dirty="0" smtClean="0"/>
              <a:t>    </a:t>
            </a:r>
            <a:endParaRPr lang="en-US" altLang="zh-CN" sz="1800" i="1"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b="1" dirty="0" smtClean="0"/>
              <a:t>7.1) Basic GUI data structures</a:t>
            </a:r>
            <a:br>
              <a:rPr lang="en-US" altLang="zh-CN" sz="2400" b="1" dirty="0"/>
            </a:br>
            <a:endParaRPr lang="zh-CN" altLang="en-US" sz="18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txBox="1"/>
          <p:nvPr/>
        </p:nvSpPr>
        <p:spPr>
          <a:xfrm>
            <a:off x="467544" y="1844824"/>
            <a:ext cx="8229600" cy="223224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i="1" dirty="0" smtClean="0"/>
              <a:t>This section will introduce the basic and reusable GUI data structure of COE core, these GUI objects based on MFC GUI objects and provided more powerful abilities, e.g. table control, list box control, edit control, combo box control, tree control, resizable dialog, etc.</a:t>
            </a:r>
            <a:endParaRPr lang="en-US" altLang="zh-CN" sz="1800" i="1" dirty="0" smtClean="0"/>
          </a:p>
          <a:p>
            <a:pPr algn="l"/>
            <a:r>
              <a:rPr lang="en-US" altLang="zh-CN" sz="1800" i="1" dirty="0"/>
              <a:t> </a:t>
            </a:r>
            <a:r>
              <a:rPr lang="en-US" altLang="zh-CN" sz="1800" i="1" dirty="0" smtClean="0"/>
              <a:t>   </a:t>
            </a:r>
            <a:endParaRPr lang="zh-CN" altLang="en-US" sz="1800"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a:t>2) </a:t>
            </a:r>
            <a:r>
              <a:rPr lang="en-US" altLang="zh-CN" sz="3200" b="1" dirty="0" err="1" smtClean="0"/>
              <a:t>clUtility</a:t>
            </a:r>
            <a:r>
              <a:rPr lang="en-US" altLang="zh-CN" sz="3200" b="1" dirty="0" smtClean="0"/>
              <a:t> </a:t>
            </a:r>
            <a:r>
              <a:rPr lang="en-US" altLang="zh-CN" sz="3200" b="1" dirty="0"/>
              <a:t>module</a:t>
            </a:r>
            <a:br>
              <a:rPr lang="en-US" altLang="zh-CN" sz="3200" b="1" dirty="0"/>
            </a:br>
            <a:endParaRPr lang="zh-CN" altLang="en-US" sz="24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txBox="1"/>
          <p:nvPr/>
        </p:nvSpPr>
        <p:spPr>
          <a:xfrm>
            <a:off x="467544" y="1988840"/>
            <a:ext cx="8229600" cy="331236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400" dirty="0" smtClean="0"/>
              <a:t>The </a:t>
            </a:r>
            <a:r>
              <a:rPr lang="en-US" altLang="zh-CN" sz="2400" dirty="0" err="1" smtClean="0"/>
              <a:t>clUtility</a:t>
            </a:r>
            <a:r>
              <a:rPr lang="en-US" altLang="zh-CN" sz="2400" dirty="0" smtClean="0"/>
              <a:t> module is the basic module of COE, like its name, it offers many basic utilities, e.g. math calculation, string process, zip/unzip, multi-language, file process, xml, encrypt/decrypt, etc…</a:t>
            </a:r>
            <a:endParaRPr lang="en-US" altLang="zh-CN" sz="2400" dirty="0" smtClean="0"/>
          </a:p>
          <a:p>
            <a:pPr algn="l"/>
            <a:r>
              <a:rPr lang="en-US" altLang="zh-CN" sz="1900" b="1" dirty="0" smtClean="0"/>
              <a:t>    </a:t>
            </a:r>
            <a:endParaRPr lang="en-US" altLang="zh-CN" sz="1800" i="1"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6" name="表格 5"/>
          <p:cNvGraphicFramePr>
            <a:graphicFrameLocks noGrp="1"/>
          </p:cNvGraphicFramePr>
          <p:nvPr/>
        </p:nvGraphicFramePr>
        <p:xfrm>
          <a:off x="827584" y="332656"/>
          <a:ext cx="7992888" cy="2814320"/>
        </p:xfrm>
        <a:graphic>
          <a:graphicData uri="http://schemas.openxmlformats.org/drawingml/2006/table">
            <a:tbl>
              <a:tblPr bandRow="1">
                <a:tableStyleId>{5C22544A-7EE6-4342-B048-85BDC9FD1C3A}</a:tableStyleId>
              </a:tblPr>
              <a:tblGrid>
                <a:gridCol w="2232248"/>
                <a:gridCol w="5760640"/>
              </a:tblGrid>
              <a:tr h="370840">
                <a:tc gridSpan="2">
                  <a:txBody>
                    <a:bodyPr/>
                    <a:lstStyle/>
                    <a:p>
                      <a:pPr algn="ctr"/>
                      <a:r>
                        <a:rPr lang="en-US" altLang="zh-CN" sz="1800" b="1" dirty="0" smtClean="0">
                          <a:solidFill>
                            <a:srgbClr val="C00000"/>
                          </a:solidFill>
                        </a:rPr>
                        <a:t>Data structures for grid list control </a:t>
                      </a:r>
                      <a:endParaRPr lang="zh-CN" altLang="en-US" sz="1800" b="1" dirty="0">
                        <a:solidFill>
                          <a:srgbClr val="C00000"/>
                        </a:solidFill>
                      </a:endParaRPr>
                    </a:p>
                  </a:txBody>
                  <a:tcPr/>
                </a:tc>
                <a:tc hMerge="1">
                  <a:tcPr/>
                </a:tc>
              </a:tr>
              <a:tr h="370840">
                <a:tc>
                  <a:txBody>
                    <a:bodyPr/>
                    <a:lstStyle/>
                    <a:p>
                      <a:r>
                        <a:rPr lang="en-US" altLang="zh-CN" sz="1600" b="1" dirty="0" smtClean="0"/>
                        <a:t>Class</a:t>
                      </a:r>
                      <a:r>
                        <a:rPr lang="en-US" altLang="zh-CN" sz="1600" b="1" baseline="0" dirty="0" smtClean="0"/>
                        <a:t> name</a:t>
                      </a:r>
                      <a:endParaRPr lang="zh-CN" altLang="en-US" sz="1600" b="1" dirty="0"/>
                    </a:p>
                  </a:txBody>
                  <a:tcPr/>
                </a:tc>
                <a:tc>
                  <a:txBody>
                    <a:bodyPr/>
                    <a:lstStyle/>
                    <a:p>
                      <a:r>
                        <a:rPr lang="en-US" altLang="zh-CN" sz="1600" b="1" dirty="0" smtClean="0"/>
                        <a:t>Description</a:t>
                      </a:r>
                      <a:endParaRPr lang="zh-CN" altLang="en-US" sz="1600" b="1" dirty="0"/>
                    </a:p>
                  </a:txBody>
                  <a:tcPr/>
                </a:tc>
              </a:tr>
              <a:tr h="370840">
                <a:tc>
                  <a:txBody>
                    <a:bodyPr/>
                    <a:lstStyle/>
                    <a:p>
                      <a:r>
                        <a:rPr lang="en-US" altLang="zh-CN" sz="1400" kern="1200" dirty="0" err="1" smtClean="0">
                          <a:solidFill>
                            <a:schemeClr val="dk1"/>
                          </a:solidFill>
                          <a:latin typeface="+mn-lt"/>
                          <a:ea typeface="+mn-ea"/>
                          <a:cs typeface="+mn-cs"/>
                        </a:rPr>
                        <a:t>CGridListCtrlEx</a:t>
                      </a:r>
                      <a:endParaRPr lang="en-US" altLang="zh-CN" sz="1400" kern="1200" dirty="0" smtClean="0">
                        <a:solidFill>
                          <a:schemeClr val="dk1"/>
                        </a:solidFill>
                        <a:latin typeface="+mn-lt"/>
                        <a:ea typeface="+mn-ea"/>
                        <a:cs typeface="+mn-cs"/>
                      </a:endParaRPr>
                    </a:p>
                  </a:txBody>
                  <a:tcPr/>
                </a:tc>
                <a:tc>
                  <a:txBody>
                    <a:bodyPr/>
                    <a:lstStyle/>
                    <a:p>
                      <a:r>
                        <a:rPr lang="en-US" altLang="zh-CN" sz="1400" i="0" dirty="0" smtClean="0"/>
                        <a:t>The class of grid list control.</a:t>
                      </a:r>
                      <a:endParaRPr lang="en-US" altLang="zh-CN" sz="1400" i="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CGridColumnTraitText</a:t>
                      </a:r>
                      <a:endParaRPr lang="zh-CN" altLang="en-US" sz="1400" dirty="0"/>
                    </a:p>
                  </a:txBody>
                  <a:tcPr/>
                </a:tc>
                <a:tc>
                  <a:txBody>
                    <a:bodyPr/>
                    <a:lstStyle/>
                    <a:p>
                      <a:r>
                        <a:rPr lang="en-US" altLang="zh-CN" sz="1400" i="0" dirty="0" smtClean="0"/>
                        <a:t>The static text column of the grid list control.</a:t>
                      </a:r>
                      <a:endParaRPr lang="en-US" altLang="zh-CN" sz="1400" i="0" dirty="0" smtClean="0"/>
                    </a:p>
                    <a:p>
                      <a:endParaRPr lang="zh-CN" altLang="en-US" sz="1400" i="1" dirty="0" smtClean="0"/>
                    </a:p>
                  </a:txBody>
                  <a:tcPr/>
                </a:tc>
              </a:tr>
              <a:tr h="370840">
                <a:tc>
                  <a:txBody>
                    <a:bodyPr/>
                    <a:lstStyle/>
                    <a:p>
                      <a:r>
                        <a:rPr lang="en-US" altLang="zh-CN" sz="1400" dirty="0" err="1" smtClean="0"/>
                        <a:t>CGridColumnTraitEdit</a:t>
                      </a:r>
                      <a:endParaRPr lang="zh-CN" altLang="en-US" sz="1400" dirty="0"/>
                    </a:p>
                  </a:txBody>
                  <a:tcPr/>
                </a:tc>
                <a:tc>
                  <a:txBody>
                    <a:bodyPr/>
                    <a:lstStyle/>
                    <a:p>
                      <a:r>
                        <a:rPr lang="en-US" altLang="zh-CN" sz="1400" i="0" dirty="0" smtClean="0"/>
                        <a:t>The editable text column of the grid list control.</a:t>
                      </a:r>
                      <a:endParaRPr lang="en-US" altLang="zh-CN" sz="1400" i="0" dirty="0" smtClean="0"/>
                    </a:p>
                    <a:p>
                      <a:endParaRPr lang="zh-CN" altLang="en-US" sz="1400" i="1" dirty="0" smtClean="0"/>
                    </a:p>
                  </a:txBody>
                  <a:tcPr/>
                </a:tc>
              </a:tr>
              <a:tr h="370840">
                <a:tc>
                  <a:txBody>
                    <a:bodyPr/>
                    <a:lstStyle/>
                    <a:p>
                      <a:r>
                        <a:rPr lang="en-US" altLang="zh-CN" sz="1400" dirty="0" err="1" smtClean="0"/>
                        <a:t>CGridColumnTraitCombo</a:t>
                      </a:r>
                      <a:endParaRPr lang="zh-CN" altLang="en-US" sz="1400" dirty="0"/>
                    </a:p>
                  </a:txBody>
                  <a:tcPr/>
                </a:tc>
                <a:tc>
                  <a:txBody>
                    <a:bodyPr/>
                    <a:lstStyle/>
                    <a:p>
                      <a:r>
                        <a:rPr lang="en-US" altLang="zh-CN" sz="1400" i="0" dirty="0" smtClean="0"/>
                        <a:t>The combo box column of the grid list control.</a:t>
                      </a:r>
                      <a:endParaRPr lang="en-US" altLang="zh-CN" sz="1400" i="0" dirty="0" smtClean="0"/>
                    </a:p>
                    <a:p>
                      <a:endParaRPr lang="zh-CN" altLang="en-US" sz="1400" i="1" dirty="0" smtClean="0"/>
                    </a:p>
                  </a:txBody>
                  <a:tcPr/>
                </a:tc>
              </a:tr>
            </a:tbl>
          </a:graphicData>
        </a:graphic>
      </p:graphicFrame>
      <p:graphicFrame>
        <p:nvGraphicFramePr>
          <p:cNvPr id="7" name="表格 6"/>
          <p:cNvGraphicFramePr>
            <a:graphicFrameLocks noGrp="1"/>
          </p:cNvGraphicFramePr>
          <p:nvPr/>
        </p:nvGraphicFramePr>
        <p:xfrm>
          <a:off x="827584" y="3429000"/>
          <a:ext cx="7992888" cy="2047240"/>
        </p:xfrm>
        <a:graphic>
          <a:graphicData uri="http://schemas.openxmlformats.org/drawingml/2006/table">
            <a:tbl>
              <a:tblPr bandRow="1">
                <a:tableStyleId>{5C22544A-7EE6-4342-B048-85BDC9FD1C3A}</a:tableStyleId>
              </a:tblPr>
              <a:tblGrid>
                <a:gridCol w="2232248"/>
                <a:gridCol w="5760640"/>
              </a:tblGrid>
              <a:tr h="370840">
                <a:tc gridSpan="2">
                  <a:txBody>
                    <a:bodyPr/>
                    <a:lstStyle/>
                    <a:p>
                      <a:pPr algn="ctr"/>
                      <a:r>
                        <a:rPr lang="en-US" altLang="zh-CN" sz="1800" b="1" dirty="0" smtClean="0">
                          <a:solidFill>
                            <a:srgbClr val="C00000"/>
                          </a:solidFill>
                        </a:rPr>
                        <a:t>Extension data structures for MFC property grid control</a:t>
                      </a:r>
                      <a:endParaRPr lang="zh-CN" altLang="en-US" sz="1800" b="1" dirty="0">
                        <a:solidFill>
                          <a:srgbClr val="C00000"/>
                        </a:solidFill>
                      </a:endParaRPr>
                    </a:p>
                  </a:txBody>
                  <a:tcPr/>
                </a:tc>
                <a:tc hMerge="1">
                  <a:tcPr/>
                </a:tc>
              </a:tr>
              <a:tr h="370840">
                <a:tc>
                  <a:txBody>
                    <a:bodyPr/>
                    <a:lstStyle/>
                    <a:p>
                      <a:r>
                        <a:rPr lang="en-US" altLang="zh-CN" sz="1600" b="1" dirty="0" smtClean="0"/>
                        <a:t>Class</a:t>
                      </a:r>
                      <a:r>
                        <a:rPr lang="en-US" altLang="zh-CN" sz="1600" b="1" baseline="0" dirty="0" smtClean="0"/>
                        <a:t> name</a:t>
                      </a:r>
                      <a:endParaRPr lang="zh-CN" altLang="en-US" sz="1600" b="1" dirty="0"/>
                    </a:p>
                  </a:txBody>
                  <a:tcPr/>
                </a:tc>
                <a:tc>
                  <a:txBody>
                    <a:bodyPr/>
                    <a:lstStyle/>
                    <a:p>
                      <a:r>
                        <a:rPr lang="en-US" altLang="zh-CN" sz="1600" b="1" dirty="0" smtClean="0"/>
                        <a:t>Description</a:t>
                      </a:r>
                      <a:endParaRPr lang="zh-CN" altLang="en-US" sz="1600" b="1" dirty="0"/>
                    </a:p>
                  </a:txBody>
                  <a:tcPr/>
                </a:tc>
              </a:tr>
              <a:tr h="370840">
                <a:tc>
                  <a:txBody>
                    <a:bodyPr/>
                    <a:lstStyle/>
                    <a:p>
                      <a:r>
                        <a:rPr lang="en-US" altLang="zh-CN" sz="1400" kern="1200" dirty="0" err="1" smtClean="0">
                          <a:solidFill>
                            <a:schemeClr val="dk1"/>
                          </a:solidFill>
                          <a:latin typeface="+mn-lt"/>
                          <a:ea typeface="+mn-ea"/>
                          <a:cs typeface="+mn-cs"/>
                        </a:rPr>
                        <a:t>NumberProp</a:t>
                      </a:r>
                      <a:endParaRPr lang="zh-CN" altLang="en-US" sz="1400" dirty="0"/>
                    </a:p>
                  </a:txBody>
                  <a:tcPr/>
                </a:tc>
                <a:tc>
                  <a:txBody>
                    <a:bodyPr/>
                    <a:lstStyle/>
                    <a:p>
                      <a:r>
                        <a:rPr lang="en-US" altLang="zh-CN" sz="1400" i="0" dirty="0" smtClean="0"/>
                        <a:t>The number type property value for MFC property grid control.</a:t>
                      </a:r>
                      <a:endParaRPr lang="en-US" altLang="zh-CN" sz="1400" i="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CheckBoxProp</a:t>
                      </a:r>
                      <a:endParaRPr lang="zh-CN" altLang="en-US" sz="1400" dirty="0"/>
                    </a:p>
                  </a:txBody>
                  <a:tcPr/>
                </a:tc>
                <a:tc>
                  <a:txBody>
                    <a:bodyPr/>
                    <a:lstStyle/>
                    <a:p>
                      <a:r>
                        <a:rPr lang="en-US" altLang="zh-CN" sz="1400" i="0" dirty="0" smtClean="0"/>
                        <a:t>The check box type property value for MFC property grid control.</a:t>
                      </a:r>
                      <a:endParaRPr lang="en-US" altLang="zh-CN" sz="1400" i="0" dirty="0" smtClean="0"/>
                    </a:p>
                    <a:p>
                      <a:endParaRPr lang="zh-CN" altLang="en-US" sz="1400" i="1" dirty="0" smtClean="0"/>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6" name="表格 5"/>
          <p:cNvGraphicFramePr>
            <a:graphicFrameLocks noGrp="1"/>
          </p:cNvGraphicFramePr>
          <p:nvPr/>
        </p:nvGraphicFramePr>
        <p:xfrm>
          <a:off x="755576" y="560928"/>
          <a:ext cx="7992888" cy="5100320"/>
        </p:xfrm>
        <a:graphic>
          <a:graphicData uri="http://schemas.openxmlformats.org/drawingml/2006/table">
            <a:tbl>
              <a:tblPr bandRow="1">
                <a:tableStyleId>{5C22544A-7EE6-4342-B048-85BDC9FD1C3A}</a:tableStyleId>
              </a:tblPr>
              <a:tblGrid>
                <a:gridCol w="2232248"/>
                <a:gridCol w="5760640"/>
              </a:tblGrid>
              <a:tr h="370840">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dirty="0" smtClean="0">
                          <a:solidFill>
                            <a:srgbClr val="C00000"/>
                          </a:solidFill>
                        </a:rPr>
                        <a:t>Other data structures</a:t>
                      </a:r>
                      <a:endParaRPr lang="zh-CN" altLang="en-US" sz="1800" b="1" dirty="0" smtClean="0">
                        <a:solidFill>
                          <a:srgbClr val="C00000"/>
                        </a:solidFill>
                      </a:endParaRPr>
                    </a:p>
                  </a:txBody>
                  <a:tcPr/>
                </a:tc>
                <a:tc hMerge="1">
                  <a:tcPr/>
                </a:tc>
              </a:tr>
              <a:tr h="370840">
                <a:tc>
                  <a:txBody>
                    <a:bodyPr/>
                    <a:lstStyle/>
                    <a:p>
                      <a:r>
                        <a:rPr lang="en-US" altLang="zh-CN" sz="1600" b="1" dirty="0" smtClean="0"/>
                        <a:t>Class</a:t>
                      </a:r>
                      <a:r>
                        <a:rPr lang="en-US" altLang="zh-CN" sz="1600" b="1" baseline="0" dirty="0" smtClean="0"/>
                        <a:t> name</a:t>
                      </a:r>
                      <a:endParaRPr lang="zh-CN" altLang="en-US" sz="1600" b="1" dirty="0"/>
                    </a:p>
                  </a:txBody>
                  <a:tcPr/>
                </a:tc>
                <a:tc>
                  <a:txBody>
                    <a:bodyPr/>
                    <a:lstStyle/>
                    <a:p>
                      <a:r>
                        <a:rPr lang="en-US" altLang="zh-CN" sz="1600" b="1" dirty="0" smtClean="0"/>
                        <a:t>Description</a:t>
                      </a:r>
                      <a:endParaRPr lang="zh-CN" altLang="en-US" sz="1600" b="1" dirty="0"/>
                    </a:p>
                  </a:txBody>
                  <a:tcPr/>
                </a:tc>
              </a:tr>
              <a:tr h="370840">
                <a:tc>
                  <a:txBody>
                    <a:bodyPr/>
                    <a:lstStyle/>
                    <a:p>
                      <a:r>
                        <a:rPr lang="en-US" altLang="zh-CN" sz="1400" kern="1200" dirty="0" err="1" smtClean="0">
                          <a:solidFill>
                            <a:schemeClr val="dk1"/>
                          </a:solidFill>
                          <a:latin typeface="+mn-lt"/>
                          <a:ea typeface="+mn-ea"/>
                          <a:cs typeface="+mn-cs"/>
                        </a:rPr>
                        <a:t>ColorComboBox</a:t>
                      </a:r>
                      <a:endParaRPr lang="zh-CN" altLang="en-US" sz="1400" dirty="0"/>
                    </a:p>
                  </a:txBody>
                  <a:tcPr/>
                </a:tc>
                <a:tc>
                  <a:txBody>
                    <a:bodyPr/>
                    <a:lstStyle/>
                    <a:p>
                      <a:r>
                        <a:rPr lang="en-US" altLang="zh-CN" sz="1400" i="0" dirty="0" smtClean="0"/>
                        <a:t>The combo box which</a:t>
                      </a:r>
                      <a:r>
                        <a:rPr lang="en-US" altLang="zh-CN" sz="1400" i="0" baseline="0" dirty="0" smtClean="0"/>
                        <a:t> can display its contents as different color bars.</a:t>
                      </a:r>
                      <a:endParaRPr lang="en-US" altLang="zh-CN" sz="1400" i="0" baseline="0" dirty="0" smtClean="0"/>
                    </a:p>
                    <a:p>
                      <a:endParaRPr lang="zh-CN" altLang="en-US" sz="1400" i="1" dirty="0"/>
                    </a:p>
                  </a:txBody>
                  <a:tcPr/>
                </a:tc>
              </a:tr>
              <a:tr h="370840">
                <a:tc>
                  <a:txBody>
                    <a:bodyPr/>
                    <a:lstStyle/>
                    <a:p>
                      <a:r>
                        <a:rPr lang="en-US" altLang="zh-CN" sz="1400" kern="1200" dirty="0" err="1" smtClean="0">
                          <a:solidFill>
                            <a:schemeClr val="dk1"/>
                          </a:solidFill>
                          <a:latin typeface="+mn-lt"/>
                          <a:ea typeface="+mn-ea"/>
                          <a:cs typeface="+mn-cs"/>
                        </a:rPr>
                        <a:t>MulColComboBox</a:t>
                      </a:r>
                      <a:endParaRPr lang="zh-CN" altLang="en-US" sz="1400" dirty="0"/>
                    </a:p>
                  </a:txBody>
                  <a:tcPr/>
                </a:tc>
                <a:tc>
                  <a:txBody>
                    <a:bodyPr/>
                    <a:lstStyle/>
                    <a:p>
                      <a:r>
                        <a:rPr lang="en-US" altLang="zh-CN" sz="1400" i="0" dirty="0" smtClean="0"/>
                        <a:t>The combo</a:t>
                      </a:r>
                      <a:r>
                        <a:rPr lang="en-US" altLang="zh-CN" sz="1400" i="0" baseline="0" dirty="0" smtClean="0"/>
                        <a:t> box has such abilities, multiple rows and the colorful text.</a:t>
                      </a:r>
                      <a:endParaRPr lang="en-US" altLang="zh-CN" sz="1400" i="0"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CNumEdit</a:t>
                      </a:r>
                      <a:endParaRPr lang="zh-CN" altLang="en-US" sz="1400" dirty="0"/>
                    </a:p>
                  </a:txBody>
                  <a:tcPr/>
                </a:tc>
                <a:tc>
                  <a:txBody>
                    <a:bodyPr/>
                    <a:lstStyle/>
                    <a:p>
                      <a:r>
                        <a:rPr lang="en-US" altLang="zh-CN" sz="1400" i="0" dirty="0" smtClean="0"/>
                        <a:t>The edit box which support integer/float</a:t>
                      </a:r>
                      <a:r>
                        <a:rPr lang="en-US" altLang="zh-CN" sz="1400" i="0" baseline="0" dirty="0" smtClean="0"/>
                        <a:t> value input.</a:t>
                      </a:r>
                      <a:endParaRPr lang="en-US" altLang="zh-CN" sz="1400" i="0"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XRibbonBtn</a:t>
                      </a:r>
                      <a:endParaRPr lang="zh-CN" altLang="en-US" sz="1400" dirty="0"/>
                    </a:p>
                  </a:txBody>
                  <a:tcPr/>
                </a:tc>
                <a:tc>
                  <a:txBody>
                    <a:bodyPr/>
                    <a:lstStyle/>
                    <a:p>
                      <a:r>
                        <a:rPr lang="en-US" altLang="zh-CN" sz="1400" i="0" dirty="0" smtClean="0"/>
                        <a:t>The ribbon button which can display the balloon-style</a:t>
                      </a:r>
                      <a:r>
                        <a:rPr lang="en-US" altLang="zh-CN" sz="1400" i="0" baseline="0" dirty="0" smtClean="0"/>
                        <a:t> tips.</a:t>
                      </a:r>
                      <a:endParaRPr lang="en-US" altLang="zh-CN" sz="1400" i="0"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BalloonHelp</a:t>
                      </a:r>
                      <a:endParaRPr lang="zh-CN" altLang="en-US" sz="1400" dirty="0"/>
                    </a:p>
                  </a:txBody>
                  <a:tcPr/>
                </a:tc>
                <a:tc>
                  <a:txBody>
                    <a:bodyPr/>
                    <a:lstStyle/>
                    <a:p>
                      <a:r>
                        <a:rPr lang="en-US" altLang="zh-CN" sz="1400" i="0" dirty="0" smtClean="0"/>
                        <a:t>The balloon style window.</a:t>
                      </a:r>
                      <a:endParaRPr lang="en-US" altLang="zh-CN" sz="1400" i="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XMenu</a:t>
                      </a:r>
                      <a:endParaRPr lang="zh-CN" altLang="en-US" sz="1400" dirty="0"/>
                    </a:p>
                  </a:txBody>
                  <a:tcPr/>
                </a:tc>
                <a:tc>
                  <a:txBody>
                    <a:bodyPr/>
                    <a:lstStyle/>
                    <a:p>
                      <a:r>
                        <a:rPr lang="en-US" altLang="zh-CN" sz="1400" i="0" dirty="0" smtClean="0"/>
                        <a:t>Menu class which can create a menu easily.</a:t>
                      </a:r>
                      <a:endParaRPr lang="en-US" altLang="zh-CN" sz="1400" i="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BMPStatic</a:t>
                      </a:r>
                      <a:endParaRPr lang="en-US" altLang="zh-CN" sz="1400" kern="1200" dirty="0" smtClean="0">
                        <a:solidFill>
                          <a:schemeClr val="dk1"/>
                        </a:solidFill>
                        <a:latin typeface="+mn-lt"/>
                        <a:ea typeface="+mn-ea"/>
                        <a:cs typeface="+mn-cs"/>
                      </a:endParaRPr>
                    </a:p>
                    <a:p>
                      <a:r>
                        <a:rPr lang="en-US" altLang="zh-CN" sz="1400" kern="1200" dirty="0" err="1" smtClean="0">
                          <a:solidFill>
                            <a:schemeClr val="dk1"/>
                          </a:solidFill>
                          <a:latin typeface="+mn-lt"/>
                          <a:ea typeface="+mn-ea"/>
                          <a:cs typeface="+mn-cs"/>
                        </a:rPr>
                        <a:t>ImgStatic</a:t>
                      </a:r>
                      <a:endParaRPr lang="zh-CN" altLang="en-US" sz="1400" dirty="0"/>
                    </a:p>
                  </a:txBody>
                  <a:tcPr/>
                </a:tc>
                <a:tc>
                  <a:txBody>
                    <a:bodyPr/>
                    <a:lstStyle/>
                    <a:p>
                      <a:r>
                        <a:rPr lang="en-US" altLang="zh-CN" sz="1400" i="0" dirty="0" smtClean="0"/>
                        <a:t>The static controls which can display images.</a:t>
                      </a:r>
                      <a:endParaRPr lang="en-US" altLang="zh-CN" sz="1400" i="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ColorStatic</a:t>
                      </a:r>
                      <a:endParaRPr lang="zh-CN" altLang="en-US" sz="1400" dirty="0"/>
                    </a:p>
                  </a:txBody>
                  <a:tcPr/>
                </a:tc>
                <a:tc>
                  <a:txBody>
                    <a:bodyPr/>
                    <a:lstStyle/>
                    <a:p>
                      <a:r>
                        <a:rPr lang="en-US" altLang="zh-CN" sz="1400" i="0" dirty="0" smtClean="0"/>
                        <a:t>The static controls which can be filled with different colors.</a:t>
                      </a:r>
                      <a:endParaRPr lang="en-US" altLang="zh-CN" sz="1400" i="0" dirty="0" smtClean="0"/>
                    </a:p>
                    <a:p>
                      <a:endParaRPr lang="zh-CN" altLang="en-US" sz="1400" i="1" dirty="0" smtClean="0"/>
                    </a:p>
                  </a:txBody>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6" name="表格 5"/>
          <p:cNvGraphicFramePr>
            <a:graphicFrameLocks noGrp="1"/>
          </p:cNvGraphicFramePr>
          <p:nvPr/>
        </p:nvGraphicFramePr>
        <p:xfrm>
          <a:off x="683568" y="332656"/>
          <a:ext cx="7992888" cy="3545840"/>
        </p:xfrm>
        <a:graphic>
          <a:graphicData uri="http://schemas.openxmlformats.org/drawingml/2006/table">
            <a:tbl>
              <a:tblPr bandRow="1">
                <a:tableStyleId>{5C22544A-7EE6-4342-B048-85BDC9FD1C3A}</a:tableStyleId>
              </a:tblPr>
              <a:tblGrid>
                <a:gridCol w="2232248"/>
                <a:gridCol w="5760640"/>
              </a:tblGrid>
              <a:tr h="370840">
                <a:tc gridSpan="2">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800" b="1" dirty="0" smtClean="0">
                          <a:solidFill>
                            <a:srgbClr val="C00000"/>
                          </a:solidFill>
                        </a:rPr>
                        <a:t>Other data structures </a:t>
                      </a:r>
                      <a:endParaRPr lang="zh-CN" altLang="en-US" sz="1800" b="1" dirty="0" smtClean="0">
                        <a:solidFill>
                          <a:srgbClr val="C00000"/>
                        </a:solidFill>
                      </a:endParaRPr>
                    </a:p>
                  </a:txBody>
                  <a:tcPr/>
                </a:tc>
                <a:tc hMerge="1">
                  <a:tcPr/>
                </a:tc>
              </a:tr>
              <a:tr h="370840">
                <a:tc>
                  <a:txBody>
                    <a:bodyPr/>
                    <a:lstStyle/>
                    <a:p>
                      <a:r>
                        <a:rPr lang="en-US" altLang="zh-CN" sz="1600" b="1" dirty="0" smtClean="0"/>
                        <a:t>Class</a:t>
                      </a:r>
                      <a:r>
                        <a:rPr lang="en-US" altLang="zh-CN" sz="1600" b="1" baseline="0" dirty="0" smtClean="0"/>
                        <a:t> name</a:t>
                      </a:r>
                      <a:endParaRPr lang="zh-CN" altLang="en-US" sz="1600" b="1" dirty="0"/>
                    </a:p>
                  </a:txBody>
                  <a:tcPr/>
                </a:tc>
                <a:tc>
                  <a:txBody>
                    <a:bodyPr/>
                    <a:lstStyle/>
                    <a:p>
                      <a:r>
                        <a:rPr lang="en-US" altLang="zh-CN" sz="1600" b="1" dirty="0" smtClean="0"/>
                        <a:t>Description</a:t>
                      </a:r>
                      <a:endParaRPr lang="zh-CN" altLang="en-US" sz="1600" b="1" dirty="0"/>
                    </a:p>
                  </a:txBody>
                  <a:tcPr/>
                </a:tc>
              </a:tr>
              <a:tr h="370840">
                <a:tc>
                  <a:txBody>
                    <a:bodyPr/>
                    <a:lstStyle/>
                    <a:p>
                      <a:r>
                        <a:rPr lang="en-US" altLang="zh-CN" sz="1400" kern="1200" dirty="0" err="1" smtClean="0">
                          <a:solidFill>
                            <a:schemeClr val="dk1"/>
                          </a:solidFill>
                          <a:latin typeface="+mn-lt"/>
                          <a:ea typeface="+mn-ea"/>
                          <a:cs typeface="+mn-cs"/>
                        </a:rPr>
                        <a:t>CPictureEx</a:t>
                      </a:r>
                      <a:endParaRPr lang="zh-CN" altLang="en-US" sz="1400" dirty="0"/>
                    </a:p>
                  </a:txBody>
                  <a:tcPr/>
                </a:tc>
                <a:tc>
                  <a:txBody>
                    <a:bodyPr/>
                    <a:lstStyle/>
                    <a:p>
                      <a:r>
                        <a:rPr lang="en-US" altLang="zh-CN" sz="1400" i="0" dirty="0" smtClean="0"/>
                        <a:t>The static control which can display animated pictures.</a:t>
                      </a:r>
                      <a:endParaRPr lang="en-US" altLang="zh-CN" sz="1400" i="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XTreeCtrl</a:t>
                      </a:r>
                      <a:endParaRPr lang="zh-CN" altLang="en-US" sz="1400" dirty="0"/>
                    </a:p>
                  </a:txBody>
                  <a:tcPr/>
                </a:tc>
                <a:tc>
                  <a:txBody>
                    <a:bodyPr/>
                    <a:lstStyle/>
                    <a:p>
                      <a:r>
                        <a:rPr lang="en-US" altLang="zh-CN" sz="1400" i="0" dirty="0" smtClean="0"/>
                        <a:t>The powerful tree control which can be easily used.</a:t>
                      </a:r>
                      <a:endParaRPr lang="en-US" altLang="zh-CN" sz="1400" i="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XBarBase</a:t>
                      </a:r>
                      <a:endParaRPr lang="zh-CN" altLang="en-US" sz="1400" dirty="0"/>
                    </a:p>
                  </a:txBody>
                  <a:tcPr/>
                </a:tc>
                <a:tc>
                  <a:txBody>
                    <a:bodyPr/>
                    <a:lstStyle/>
                    <a:p>
                      <a:r>
                        <a:rPr lang="en-US" altLang="zh-CN" sz="1400" i="0" dirty="0" smtClean="0"/>
                        <a:t>The base</a:t>
                      </a:r>
                      <a:r>
                        <a:rPr lang="en-US" altLang="zh-CN" sz="1400" i="0" baseline="0" dirty="0" smtClean="0"/>
                        <a:t> class of floating, </a:t>
                      </a:r>
                      <a:r>
                        <a:rPr lang="en-US" altLang="zh-CN" sz="1400" i="0" baseline="0" dirty="0" err="1" smtClean="0"/>
                        <a:t>dockable</a:t>
                      </a:r>
                      <a:r>
                        <a:rPr lang="en-US" altLang="zh-CN" sz="1400" i="0" baseline="0" dirty="0" smtClean="0"/>
                        <a:t> panel of COE.</a:t>
                      </a:r>
                      <a:endParaRPr lang="en-US" altLang="zh-CN" sz="1400" i="0"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CLDialog</a:t>
                      </a:r>
                      <a:endParaRPr lang="zh-CN" altLang="en-US" sz="1400" dirty="0"/>
                    </a:p>
                  </a:txBody>
                  <a:tcPr/>
                </a:tc>
                <a:tc>
                  <a:txBody>
                    <a:bodyPr/>
                    <a:lstStyle/>
                    <a:p>
                      <a:r>
                        <a:rPr lang="en-US" altLang="zh-CN" sz="1400" i="0" dirty="0" smtClean="0"/>
                        <a:t>The base class of COE dialog which provided ability of</a:t>
                      </a:r>
                      <a:r>
                        <a:rPr lang="en-US" altLang="zh-CN" sz="1400" i="0" baseline="0" dirty="0" smtClean="0"/>
                        <a:t> multi-language translation.</a:t>
                      </a:r>
                      <a:endParaRPr lang="en-US" altLang="zh-CN" sz="1400" i="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CLResizableDialog</a:t>
                      </a:r>
                      <a:endParaRPr lang="zh-CN" altLang="en-US" sz="1400" dirty="0"/>
                    </a:p>
                  </a:txBody>
                  <a:tcPr/>
                </a:tc>
                <a:tc>
                  <a:txBody>
                    <a:bodyPr/>
                    <a:lstStyle/>
                    <a:p>
                      <a:r>
                        <a:rPr lang="en-US" altLang="zh-CN" sz="1400" i="0" dirty="0" smtClean="0"/>
                        <a:t>The base class of COE</a:t>
                      </a:r>
                      <a:r>
                        <a:rPr lang="en-US" altLang="zh-CN" sz="1400" i="0" baseline="0" dirty="0" smtClean="0"/>
                        <a:t> resizable dialog.</a:t>
                      </a:r>
                      <a:endParaRPr lang="en-US" altLang="zh-CN" sz="1400" i="0" baseline="0" dirty="0" smtClean="0"/>
                    </a:p>
                    <a:p>
                      <a:endParaRPr lang="zh-CN" altLang="en-US" sz="1400" i="1" dirty="0" smtClean="0"/>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b="1" dirty="0" smtClean="0"/>
              <a:t>7.2) Basic data structures of interactive action </a:t>
            </a:r>
            <a:br>
              <a:rPr lang="en-US" altLang="zh-CN" sz="2400" b="1" dirty="0"/>
            </a:br>
            <a:endParaRPr lang="zh-CN" altLang="en-US" sz="18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txBox="1"/>
          <p:nvPr/>
        </p:nvSpPr>
        <p:spPr>
          <a:xfrm>
            <a:off x="458307" y="1484784"/>
            <a:ext cx="8229600" cy="316835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000" dirty="0" smtClean="0"/>
              <a:t>About this section, we have introduced it clearly in other </a:t>
            </a:r>
            <a:r>
              <a:rPr lang="en-US" altLang="zh-CN" sz="2000" dirty="0"/>
              <a:t>two </a:t>
            </a:r>
            <a:r>
              <a:rPr lang="en-US" altLang="zh-CN" sz="2000" dirty="0" smtClean="0"/>
              <a:t>documents, please refer to </a:t>
            </a:r>
            <a:r>
              <a:rPr lang="en-US" altLang="zh-CN" sz="2000" b="1" dirty="0" smtClean="0"/>
              <a:t>section 4</a:t>
            </a:r>
            <a:r>
              <a:rPr lang="en-US" altLang="zh-CN" sz="2000" dirty="0" smtClean="0"/>
              <a:t> in document “</a:t>
            </a:r>
            <a:r>
              <a:rPr lang="en-US" altLang="zh-CN" sz="2000" b="1" dirty="0" smtClean="0"/>
              <a:t>4 </a:t>
            </a:r>
            <a:r>
              <a:rPr lang="en-US" altLang="zh-CN" sz="2000" b="1" dirty="0"/>
              <a:t>- Software Architecture of COE</a:t>
            </a:r>
            <a:r>
              <a:rPr lang="en-US" altLang="zh-CN" sz="2000" dirty="0" smtClean="0"/>
              <a:t>”, and also need to refer </a:t>
            </a:r>
            <a:r>
              <a:rPr lang="en-US" altLang="zh-CN" sz="2000" dirty="0"/>
              <a:t>to document “</a:t>
            </a:r>
            <a:r>
              <a:rPr lang="en-US" altLang="zh-CN" sz="2000" b="1" dirty="0"/>
              <a:t>7 - COE Interactive Action Programming</a:t>
            </a:r>
            <a:r>
              <a:rPr lang="en-US" altLang="zh-CN" sz="2000" dirty="0" smtClean="0"/>
              <a:t>”.</a:t>
            </a:r>
            <a:endParaRPr lang="en-US" altLang="zh-CN" sz="2000" dirty="0" smtClean="0"/>
          </a:p>
          <a:p>
            <a:pPr algn="l"/>
            <a:r>
              <a:rPr lang="en-US" altLang="zh-CN" sz="2000" i="1" dirty="0"/>
              <a:t> </a:t>
            </a:r>
            <a:r>
              <a:rPr lang="en-US" altLang="zh-CN" sz="2000" i="1" dirty="0" smtClean="0"/>
              <a:t>   </a:t>
            </a:r>
            <a:endParaRPr lang="zh-CN" altLang="en-US" sz="1800" i="1"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400" b="1" dirty="0" smtClean="0"/>
              <a:t>7.3) Basic data structures of command </a:t>
            </a:r>
            <a:br>
              <a:rPr lang="en-US" altLang="zh-CN" sz="2400" b="1" dirty="0"/>
            </a:br>
            <a:endParaRPr lang="zh-CN" altLang="en-US" sz="18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txBox="1"/>
          <p:nvPr/>
        </p:nvSpPr>
        <p:spPr>
          <a:xfrm>
            <a:off x="458307" y="1340768"/>
            <a:ext cx="8229600" cy="1800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000" dirty="0" smtClean="0"/>
              <a:t>About this section, we have introduced it clearly in other documents, please refer </a:t>
            </a:r>
            <a:r>
              <a:rPr lang="en-US" altLang="zh-CN" sz="2000" dirty="0"/>
              <a:t>to </a:t>
            </a:r>
            <a:r>
              <a:rPr lang="en-US" altLang="zh-CN" sz="2000" b="1" dirty="0" smtClean="0"/>
              <a:t>section 4</a:t>
            </a:r>
            <a:r>
              <a:rPr lang="en-US" altLang="zh-CN" sz="2000" dirty="0" smtClean="0"/>
              <a:t> of document </a:t>
            </a:r>
            <a:r>
              <a:rPr lang="en-US" altLang="zh-CN" sz="2000" dirty="0"/>
              <a:t>“</a:t>
            </a:r>
            <a:r>
              <a:rPr lang="en-US" altLang="zh-CN" sz="2000" b="1" dirty="0"/>
              <a:t>7 - COE Interactive Action Programming</a:t>
            </a:r>
            <a:r>
              <a:rPr lang="en-US" altLang="zh-CN" sz="2000" dirty="0" smtClean="0"/>
              <a:t>”.</a:t>
            </a:r>
            <a:endParaRPr lang="en-US" altLang="zh-CN" sz="2000" dirty="0" smtClean="0"/>
          </a:p>
          <a:p>
            <a:pPr algn="l"/>
            <a:r>
              <a:rPr lang="en-US" altLang="zh-CN" sz="2000" i="1" dirty="0"/>
              <a:t> </a:t>
            </a:r>
            <a:r>
              <a:rPr lang="en-US" altLang="zh-CN" sz="2000" i="1" dirty="0" smtClean="0"/>
              <a:t>   </a:t>
            </a:r>
            <a:endParaRPr lang="zh-CN" altLang="en-US" sz="1800" i="1" dirty="0"/>
          </a:p>
        </p:txBody>
      </p:sp>
      <p:graphicFrame>
        <p:nvGraphicFramePr>
          <p:cNvPr id="7" name="表格 6"/>
          <p:cNvGraphicFramePr>
            <a:graphicFrameLocks noGrp="1"/>
          </p:cNvGraphicFramePr>
          <p:nvPr/>
        </p:nvGraphicFramePr>
        <p:xfrm>
          <a:off x="576663" y="3356992"/>
          <a:ext cx="7992888" cy="2138680"/>
        </p:xfrm>
        <a:graphic>
          <a:graphicData uri="http://schemas.openxmlformats.org/drawingml/2006/table">
            <a:tbl>
              <a:tblPr firstRow="1" bandRow="1">
                <a:tableStyleId>{5C22544A-7EE6-4342-B048-85BDC9FD1C3A}</a:tableStyleId>
              </a:tblPr>
              <a:tblGrid>
                <a:gridCol w="2016224"/>
                <a:gridCol w="5976664"/>
              </a:tblGrid>
              <a:tr h="370840">
                <a:tc>
                  <a:txBody>
                    <a:bodyPr/>
                    <a:lstStyle/>
                    <a:p>
                      <a:r>
                        <a:rPr lang="en-US" altLang="zh-CN" sz="1600" dirty="0" smtClean="0"/>
                        <a:t>Class</a:t>
                      </a:r>
                      <a:r>
                        <a:rPr lang="en-US" altLang="zh-CN" sz="1600" baseline="0" dirty="0" smtClean="0"/>
                        <a:t> name</a:t>
                      </a:r>
                      <a:endParaRPr lang="zh-CN" altLang="en-US" sz="1600" dirty="0"/>
                    </a:p>
                  </a:txBody>
                  <a:tcPr/>
                </a:tc>
                <a:tc>
                  <a:txBody>
                    <a:bodyPr/>
                    <a:lstStyle/>
                    <a:p>
                      <a:r>
                        <a:rPr lang="en-US" altLang="zh-CN" sz="1600" dirty="0" smtClean="0"/>
                        <a:t>Description</a:t>
                      </a:r>
                      <a:endParaRPr lang="zh-CN" altLang="en-US" sz="1600" dirty="0"/>
                    </a:p>
                  </a:txBody>
                  <a:tcPr/>
                </a:tc>
              </a:tr>
              <a:tr h="370840">
                <a:tc>
                  <a:txBody>
                    <a:bodyPr/>
                    <a:lstStyle/>
                    <a:p>
                      <a:r>
                        <a:rPr lang="en-US" altLang="zh-CN" sz="1400" kern="1200" dirty="0" err="1" smtClean="0">
                          <a:solidFill>
                            <a:schemeClr val="dk1"/>
                          </a:solidFill>
                          <a:latin typeface="+mn-lt"/>
                          <a:ea typeface="+mn-ea"/>
                          <a:cs typeface="+mn-cs"/>
                        </a:rPr>
                        <a:t>ICommand</a:t>
                      </a:r>
                      <a:endParaRPr lang="en-US" altLang="zh-CN" sz="1400" kern="1200" dirty="0" smtClean="0">
                        <a:solidFill>
                          <a:schemeClr val="dk1"/>
                        </a:solidFill>
                        <a:latin typeface="+mn-lt"/>
                        <a:ea typeface="+mn-ea"/>
                        <a:cs typeface="+mn-cs"/>
                      </a:endParaRPr>
                    </a:p>
                    <a:p>
                      <a:r>
                        <a:rPr lang="en-US" altLang="zh-CN" sz="1400" kern="1200" dirty="0" err="1" smtClean="0">
                          <a:solidFill>
                            <a:schemeClr val="dk1"/>
                          </a:solidFill>
                          <a:latin typeface="+mn-lt"/>
                          <a:ea typeface="+mn-ea"/>
                          <a:cs typeface="+mn-cs"/>
                        </a:rPr>
                        <a:t>CommandBase</a:t>
                      </a:r>
                      <a:endParaRPr lang="zh-CN" altLang="en-US" sz="1400" dirty="0"/>
                    </a:p>
                  </a:txBody>
                  <a:tcPr/>
                </a:tc>
                <a:tc>
                  <a:txBody>
                    <a:bodyPr/>
                    <a:lstStyle/>
                    <a:p>
                      <a:r>
                        <a:rPr lang="en-US" altLang="zh-CN" sz="1400" i="0" dirty="0" smtClean="0"/>
                        <a:t>The interface and the default implementation</a:t>
                      </a:r>
                      <a:r>
                        <a:rPr lang="en-US" altLang="zh-CN" sz="1400" i="0" baseline="0" dirty="0" smtClean="0"/>
                        <a:t> of all COE commands.</a:t>
                      </a:r>
                      <a:endParaRPr lang="en-US" altLang="zh-CN" sz="1400" i="0" baseline="0" dirty="0" smtClean="0"/>
                    </a:p>
                    <a:p>
                      <a:endParaRPr lang="zh-CN" altLang="en-US" sz="1400" i="1" dirty="0"/>
                    </a:p>
                  </a:txBody>
                  <a:tcPr/>
                </a:tc>
              </a:tr>
              <a:tr h="370840">
                <a:tc>
                  <a:txBody>
                    <a:bodyPr/>
                    <a:lstStyle/>
                    <a:p>
                      <a:r>
                        <a:rPr lang="en-US" altLang="zh-CN" sz="1400" kern="1200" dirty="0" err="1" smtClean="0">
                          <a:solidFill>
                            <a:schemeClr val="dk1"/>
                          </a:solidFill>
                          <a:latin typeface="+mn-lt"/>
                          <a:ea typeface="+mn-ea"/>
                          <a:cs typeface="+mn-cs"/>
                        </a:rPr>
                        <a:t>CommandList</a:t>
                      </a:r>
                      <a:endParaRPr lang="zh-CN" altLang="en-US" sz="1400" dirty="0"/>
                    </a:p>
                  </a:txBody>
                  <a:tcPr/>
                </a:tc>
                <a:tc>
                  <a:txBody>
                    <a:bodyPr/>
                    <a:lstStyle/>
                    <a:p>
                      <a:r>
                        <a:rPr lang="en-US" altLang="zh-CN" sz="1400" i="0" dirty="0" smtClean="0"/>
                        <a:t>The command list.</a:t>
                      </a:r>
                      <a:endParaRPr lang="en-US" altLang="zh-CN" sz="1400" i="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CommandManager</a:t>
                      </a:r>
                      <a:endParaRPr lang="zh-CN" altLang="en-US" sz="1400" dirty="0"/>
                    </a:p>
                  </a:txBody>
                  <a:tcPr/>
                </a:tc>
                <a:tc>
                  <a:txBody>
                    <a:bodyPr/>
                    <a:lstStyle/>
                    <a:p>
                      <a:r>
                        <a:rPr lang="en-US" altLang="zh-CN" sz="1400" i="0" baseline="0" dirty="0" smtClean="0"/>
                        <a:t>The management class for command which can </a:t>
                      </a:r>
                      <a:r>
                        <a:rPr lang="en-US" altLang="zh-CN" sz="1400" i="0" baseline="0" smtClean="0"/>
                        <a:t>undo/redo commands </a:t>
                      </a:r>
                      <a:r>
                        <a:rPr lang="en-US" altLang="zh-CN" sz="1400" i="0" baseline="0" dirty="0" smtClean="0"/>
                        <a:t>and do other operations.</a:t>
                      </a:r>
                      <a:endParaRPr lang="en-US" altLang="zh-CN" sz="1400" i="0" baseline="0" dirty="0" smtClean="0"/>
                    </a:p>
                    <a:p>
                      <a:endParaRPr lang="zh-CN" altLang="en-US" sz="1400" i="1" dirty="0" smtClean="0"/>
                    </a:p>
                  </a:txBody>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6" name="表格 5"/>
          <p:cNvGraphicFramePr>
            <a:graphicFrameLocks noGrp="1"/>
          </p:cNvGraphicFramePr>
          <p:nvPr/>
        </p:nvGraphicFramePr>
        <p:xfrm>
          <a:off x="899592" y="476672"/>
          <a:ext cx="7344817" cy="4516120"/>
        </p:xfrm>
        <a:graphic>
          <a:graphicData uri="http://schemas.openxmlformats.org/drawingml/2006/table">
            <a:tbl>
              <a:tblPr firstRow="1" bandRow="1">
                <a:tableStyleId>{5C22544A-7EE6-4342-B048-85BDC9FD1C3A}</a:tableStyleId>
              </a:tblPr>
              <a:tblGrid>
                <a:gridCol w="1368152"/>
                <a:gridCol w="5976665"/>
              </a:tblGrid>
              <a:tr h="370840">
                <a:tc>
                  <a:txBody>
                    <a:bodyPr/>
                    <a:lstStyle/>
                    <a:p>
                      <a:r>
                        <a:rPr lang="en-US" altLang="zh-CN" sz="1600" dirty="0" smtClean="0"/>
                        <a:t>Class</a:t>
                      </a:r>
                      <a:r>
                        <a:rPr lang="en-US" altLang="zh-CN" sz="1600" baseline="0" dirty="0" smtClean="0"/>
                        <a:t> name</a:t>
                      </a:r>
                      <a:endParaRPr lang="zh-CN" altLang="en-US" sz="1600" dirty="0"/>
                    </a:p>
                  </a:txBody>
                  <a:tcPr/>
                </a:tc>
                <a:tc>
                  <a:txBody>
                    <a:bodyPr/>
                    <a:lstStyle/>
                    <a:p>
                      <a:r>
                        <a:rPr lang="en-US" altLang="zh-CN" sz="1600" dirty="0" smtClean="0"/>
                        <a:t>Description</a:t>
                      </a:r>
                      <a:endParaRPr lang="zh-CN" altLang="en-US" sz="1600" dirty="0"/>
                    </a:p>
                  </a:txBody>
                  <a:tcPr/>
                </a:tc>
              </a:tr>
              <a:tr h="370840">
                <a:tc>
                  <a:txBody>
                    <a:bodyPr/>
                    <a:lstStyle/>
                    <a:p>
                      <a:r>
                        <a:rPr lang="en-US" altLang="zh-CN" sz="1400" dirty="0" err="1" smtClean="0"/>
                        <a:t>ColorSelector</a:t>
                      </a:r>
                      <a:endParaRPr lang="zh-CN" altLang="en-US" sz="1400" dirty="0"/>
                    </a:p>
                  </a:txBody>
                  <a:tcPr/>
                </a:tc>
                <a:tc>
                  <a:txBody>
                    <a:bodyPr/>
                    <a:lstStyle/>
                    <a:p>
                      <a:r>
                        <a:rPr lang="en-US" altLang="zh-CN" sz="1400" dirty="0" smtClean="0"/>
                        <a:t>This class can pick a color easily.</a:t>
                      </a:r>
                      <a:endParaRPr lang="en-US" altLang="zh-CN" sz="1400" dirty="0" smtClean="0"/>
                    </a:p>
                    <a:p>
                      <a:endParaRPr lang="zh-CN" altLang="en-US" sz="1400" dirty="0"/>
                    </a:p>
                  </a:txBody>
                  <a:tcPr/>
                </a:tc>
              </a:tr>
              <a:tr h="370840">
                <a:tc>
                  <a:txBody>
                    <a:bodyPr/>
                    <a:lstStyle/>
                    <a:p>
                      <a:r>
                        <a:rPr lang="en-US" altLang="zh-CN" sz="1400" dirty="0" err="1" smtClean="0"/>
                        <a:t>CryptoUtil</a:t>
                      </a:r>
                      <a:endParaRPr lang="zh-CN" altLang="en-US" sz="1400" dirty="0"/>
                    </a:p>
                  </a:txBody>
                  <a:tcPr/>
                </a:tc>
                <a:tc>
                  <a:txBody>
                    <a:bodyPr/>
                    <a:lstStyle/>
                    <a:p>
                      <a:r>
                        <a:rPr lang="en-US" altLang="zh-CN" sz="1400" dirty="0" smtClean="0"/>
                        <a:t>The</a:t>
                      </a:r>
                      <a:r>
                        <a:rPr lang="en-US" altLang="zh-CN" sz="1400" baseline="0" dirty="0" smtClean="0"/>
                        <a:t> helper class which can encrypt/decrypt file.</a:t>
                      </a:r>
                      <a:endParaRPr lang="en-US" altLang="zh-CN" sz="1400" baseline="0" dirty="0" smtClean="0"/>
                    </a:p>
                    <a:p>
                      <a:endParaRPr lang="zh-CN" altLang="en-US" sz="1400" i="1" dirty="0"/>
                    </a:p>
                  </a:txBody>
                  <a:tcPr/>
                </a:tc>
              </a:tr>
              <a:tr h="370840">
                <a:tc>
                  <a:txBody>
                    <a:bodyPr/>
                    <a:lstStyle/>
                    <a:p>
                      <a:r>
                        <a:rPr lang="en-US" altLang="zh-CN" sz="1400" dirty="0" err="1" smtClean="0"/>
                        <a:t>DataHelper</a:t>
                      </a:r>
                      <a:endParaRPr lang="zh-CN" altLang="en-US" sz="1400" dirty="0"/>
                    </a:p>
                  </a:txBody>
                  <a:tcPr/>
                </a:tc>
                <a:tc>
                  <a:txBody>
                    <a:bodyPr/>
                    <a:lstStyle/>
                    <a:p>
                      <a:r>
                        <a:rPr lang="en-US" altLang="zh-CN" sz="1400" dirty="0" smtClean="0"/>
                        <a:t>This class can do some conversions of basic data.</a:t>
                      </a:r>
                      <a:endParaRPr lang="en-US" altLang="zh-CN" sz="1400" dirty="0" smtClean="0"/>
                    </a:p>
                    <a:p>
                      <a:endParaRPr lang="zh-CN" altLang="en-US" sz="1400" i="1" dirty="0"/>
                    </a:p>
                  </a:txBody>
                  <a:tcPr/>
                </a:tc>
              </a:tr>
              <a:tr h="370840">
                <a:tc>
                  <a:txBody>
                    <a:bodyPr/>
                    <a:lstStyle/>
                    <a:p>
                      <a:r>
                        <a:rPr lang="en-US" altLang="zh-CN" sz="1400" dirty="0" err="1" smtClean="0"/>
                        <a:t>DateHelper</a:t>
                      </a:r>
                      <a:endParaRPr lang="zh-CN" altLang="en-US" sz="1400" dirty="0"/>
                    </a:p>
                  </a:txBody>
                  <a:tcPr/>
                </a:tc>
                <a:tc>
                  <a:txBody>
                    <a:bodyPr/>
                    <a:lstStyle/>
                    <a:p>
                      <a:r>
                        <a:rPr lang="en-US" altLang="zh-CN" sz="1400" dirty="0" smtClean="0"/>
                        <a:t>This class can do something about date.</a:t>
                      </a:r>
                      <a:endParaRPr lang="en-US" altLang="zh-CN" sz="1400" dirty="0" smtClean="0"/>
                    </a:p>
                    <a:p>
                      <a:endParaRPr lang="zh-CN" altLang="en-US" sz="1400" i="1" dirty="0"/>
                    </a:p>
                  </a:txBody>
                  <a:tcPr/>
                </a:tc>
              </a:tr>
              <a:tr h="370840">
                <a:tc>
                  <a:txBody>
                    <a:bodyPr/>
                    <a:lstStyle/>
                    <a:p>
                      <a:r>
                        <a:rPr lang="en-US" altLang="zh-CN" sz="1400" dirty="0" err="1" smtClean="0"/>
                        <a:t>ExpressionCalc</a:t>
                      </a:r>
                      <a:endParaRPr lang="zh-CN" altLang="en-US" sz="1400" dirty="0"/>
                    </a:p>
                  </a:txBody>
                  <a:tcPr/>
                </a:tc>
                <a:tc>
                  <a:txBody>
                    <a:bodyPr/>
                    <a:lstStyle/>
                    <a:p>
                      <a:r>
                        <a:rPr lang="en-US" altLang="zh-CN" sz="1400" dirty="0" smtClean="0"/>
                        <a:t>This class can evaluate the expression, and calculate the value.</a:t>
                      </a:r>
                      <a:endParaRPr lang="en-US" altLang="zh-CN" sz="1400" dirty="0" smtClean="0"/>
                    </a:p>
                    <a:p>
                      <a:endParaRPr lang="zh-CN" altLang="en-US" sz="1400" i="1" dirty="0"/>
                    </a:p>
                  </a:txBody>
                  <a:tcPr/>
                </a:tc>
              </a:tr>
              <a:tr h="370840">
                <a:tc>
                  <a:txBody>
                    <a:bodyPr/>
                    <a:lstStyle/>
                    <a:p>
                      <a:r>
                        <a:rPr lang="en-US" altLang="zh-CN" sz="1400" dirty="0" err="1" smtClean="0"/>
                        <a:t>FileHelper</a:t>
                      </a:r>
                      <a:endParaRPr lang="zh-CN" altLang="en-US" sz="1400" dirty="0"/>
                    </a:p>
                  </a:txBody>
                  <a:tcPr/>
                </a:tc>
                <a:tc>
                  <a:txBody>
                    <a:bodyPr/>
                    <a:lstStyle/>
                    <a:p>
                      <a:r>
                        <a:rPr lang="en-US" altLang="zh-CN" sz="1400" dirty="0" smtClean="0"/>
                        <a:t>Use this class to implement some useful functionalities for file.</a:t>
                      </a:r>
                      <a:endParaRPr lang="en-US" altLang="zh-CN" sz="1400" dirty="0" smtClean="0"/>
                    </a:p>
                    <a:p>
                      <a:endParaRPr lang="zh-CN" altLang="en-US" sz="1400" i="1" dirty="0"/>
                    </a:p>
                  </a:txBody>
                  <a:tcPr/>
                </a:tc>
              </a:tr>
              <a:tr h="370840">
                <a:tc>
                  <a:txBody>
                    <a:bodyPr/>
                    <a:lstStyle/>
                    <a:p>
                      <a:r>
                        <a:rPr lang="en-US" altLang="zh-CN" sz="1400" dirty="0" err="1" smtClean="0"/>
                        <a:t>IntegerList</a:t>
                      </a:r>
                      <a:endParaRPr lang="zh-CN" altLang="en-US" sz="1400" dirty="0"/>
                    </a:p>
                  </a:txBody>
                  <a:tcPr/>
                </a:tc>
                <a:tc>
                  <a:txBody>
                    <a:bodyPr/>
                    <a:lstStyle/>
                    <a:p>
                      <a:r>
                        <a:rPr lang="en-US" altLang="zh-CN" sz="1400" dirty="0" smtClean="0"/>
                        <a:t>This class</a:t>
                      </a:r>
                      <a:r>
                        <a:rPr lang="en-US" altLang="zh-CN" sz="1400" baseline="0" dirty="0" smtClean="0"/>
                        <a:t> wrappers some functions for integer list.</a:t>
                      </a:r>
                      <a:endParaRPr lang="en-US" altLang="zh-CN" sz="1400" baseline="0" dirty="0" smtClean="0"/>
                    </a:p>
                    <a:p>
                      <a:endParaRPr lang="zh-CN" altLang="en-US" sz="1400" i="1" dirty="0"/>
                    </a:p>
                  </a:txBody>
                  <a:tcPr/>
                </a:tc>
              </a:tr>
              <a:tr h="370840">
                <a:tc>
                  <a:txBody>
                    <a:bodyPr/>
                    <a:lstStyle/>
                    <a:p>
                      <a:r>
                        <a:rPr lang="en-US" altLang="zh-CN" sz="1400" dirty="0" err="1" smtClean="0"/>
                        <a:t>LibXlHelper</a:t>
                      </a:r>
                      <a:endParaRPr lang="zh-CN" altLang="en-US" sz="1400" dirty="0"/>
                    </a:p>
                  </a:txBody>
                  <a:tcPr/>
                </a:tc>
                <a:tc>
                  <a:txBody>
                    <a:bodyPr/>
                    <a:lstStyle/>
                    <a:p>
                      <a:r>
                        <a:rPr lang="en-US" altLang="zh-CN" sz="1400" dirty="0" smtClean="0"/>
                        <a:t>A helper class for excel parser.</a:t>
                      </a:r>
                      <a:endParaRPr lang="en-US" altLang="zh-CN" sz="1400" dirty="0" smtClean="0"/>
                    </a:p>
                    <a:p>
                      <a:endParaRPr lang="zh-CN" altLang="en-US" sz="1400" i="1" dirty="0"/>
                    </a:p>
                  </a:txBody>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6" name="表格 5"/>
          <p:cNvGraphicFramePr>
            <a:graphicFrameLocks noGrp="1"/>
          </p:cNvGraphicFramePr>
          <p:nvPr/>
        </p:nvGraphicFramePr>
        <p:xfrm>
          <a:off x="899592" y="476672"/>
          <a:ext cx="7344817" cy="2961640"/>
        </p:xfrm>
        <a:graphic>
          <a:graphicData uri="http://schemas.openxmlformats.org/drawingml/2006/table">
            <a:tbl>
              <a:tblPr firstRow="1" bandRow="1">
                <a:tableStyleId>{5C22544A-7EE6-4342-B048-85BDC9FD1C3A}</a:tableStyleId>
              </a:tblPr>
              <a:tblGrid>
                <a:gridCol w="1656184"/>
                <a:gridCol w="5688633"/>
              </a:tblGrid>
              <a:tr h="370840">
                <a:tc>
                  <a:txBody>
                    <a:bodyPr/>
                    <a:lstStyle/>
                    <a:p>
                      <a:r>
                        <a:rPr lang="en-US" altLang="zh-CN" sz="1600" dirty="0" smtClean="0"/>
                        <a:t>Class</a:t>
                      </a:r>
                      <a:r>
                        <a:rPr lang="en-US" altLang="zh-CN" sz="1600" baseline="0" dirty="0" smtClean="0"/>
                        <a:t> name</a:t>
                      </a:r>
                      <a:endParaRPr lang="zh-CN" altLang="en-US" sz="1600" dirty="0"/>
                    </a:p>
                  </a:txBody>
                  <a:tcPr/>
                </a:tc>
                <a:tc>
                  <a:txBody>
                    <a:bodyPr/>
                    <a:lstStyle/>
                    <a:p>
                      <a:r>
                        <a:rPr lang="en-US" altLang="zh-CN" sz="1600" dirty="0" smtClean="0"/>
                        <a:t>Description</a:t>
                      </a:r>
                      <a:endParaRPr lang="zh-CN" altLang="en-US" sz="1600" dirty="0"/>
                    </a:p>
                  </a:txBody>
                  <a:tcPr/>
                </a:tc>
              </a:tr>
              <a:tr h="370840">
                <a:tc>
                  <a:txBody>
                    <a:bodyPr/>
                    <a:lstStyle/>
                    <a:p>
                      <a:r>
                        <a:rPr lang="en-US" altLang="zh-CN" sz="1400" dirty="0" err="1" smtClean="0"/>
                        <a:t>MultiLanguageMgr</a:t>
                      </a:r>
                      <a:endParaRPr lang="zh-CN" altLang="en-US" sz="1400" dirty="0"/>
                    </a:p>
                  </a:txBody>
                  <a:tcPr/>
                </a:tc>
                <a:tc>
                  <a:txBody>
                    <a:bodyPr/>
                    <a:lstStyle/>
                    <a:p>
                      <a:r>
                        <a:rPr lang="en-US" altLang="zh-CN" sz="1400" dirty="0" smtClean="0"/>
                        <a:t>The management class for multi-language translation.</a:t>
                      </a:r>
                      <a:endParaRPr lang="en-US" altLang="zh-CN" sz="1400" dirty="0" smtClean="0"/>
                    </a:p>
                    <a:p>
                      <a:endParaRPr lang="zh-CN" altLang="en-US" sz="1400" i="1" dirty="0"/>
                    </a:p>
                  </a:txBody>
                  <a:tcPr/>
                </a:tc>
              </a:tr>
              <a:tr h="370840">
                <a:tc>
                  <a:txBody>
                    <a:bodyPr/>
                    <a:lstStyle/>
                    <a:p>
                      <a:r>
                        <a:rPr lang="en-US" altLang="zh-CN" sz="1400" dirty="0" err="1" smtClean="0"/>
                        <a:t>PathHelper</a:t>
                      </a:r>
                      <a:endParaRPr lang="zh-CN" altLang="en-US" sz="1400" dirty="0"/>
                    </a:p>
                  </a:txBody>
                  <a:tcPr/>
                </a:tc>
                <a:tc>
                  <a:txBody>
                    <a:bodyPr/>
                    <a:lstStyle/>
                    <a:p>
                      <a:r>
                        <a:rPr lang="en-US" altLang="zh-CN" sz="1400" dirty="0" smtClean="0"/>
                        <a:t>This class deals with issues about file path.</a:t>
                      </a:r>
                      <a:endParaRPr lang="en-US" altLang="zh-CN" sz="1400" dirty="0" smtClean="0"/>
                    </a:p>
                    <a:p>
                      <a:endParaRPr lang="zh-CN" altLang="en-US" sz="1400" i="1" dirty="0"/>
                    </a:p>
                  </a:txBody>
                  <a:tcPr/>
                </a:tc>
              </a:tr>
              <a:tr h="370840">
                <a:tc>
                  <a:txBody>
                    <a:bodyPr/>
                    <a:lstStyle/>
                    <a:p>
                      <a:r>
                        <a:rPr lang="en-US" altLang="zh-CN" sz="1400" dirty="0" err="1" smtClean="0"/>
                        <a:t>ProcessMgr</a:t>
                      </a:r>
                      <a:endParaRPr lang="zh-CN" altLang="en-US" sz="1400" dirty="0"/>
                    </a:p>
                  </a:txBody>
                  <a:tcPr/>
                </a:tc>
                <a:tc>
                  <a:txBody>
                    <a:bodyPr/>
                    <a:lstStyle/>
                    <a:p>
                      <a:r>
                        <a:rPr lang="en-US" altLang="zh-CN" sz="1400" dirty="0" smtClean="0"/>
                        <a:t>Use this class to manage the process.</a:t>
                      </a:r>
                      <a:endParaRPr lang="en-US" altLang="zh-CN" sz="1400" dirty="0" smtClean="0"/>
                    </a:p>
                    <a:p>
                      <a:endParaRPr lang="zh-CN" altLang="en-US" sz="1400" i="1" dirty="0"/>
                    </a:p>
                  </a:txBody>
                  <a:tcPr/>
                </a:tc>
              </a:tr>
              <a:tr h="370840">
                <a:tc>
                  <a:txBody>
                    <a:bodyPr/>
                    <a:lstStyle/>
                    <a:p>
                      <a:r>
                        <a:rPr lang="en-US" altLang="zh-CN" sz="1400" dirty="0" err="1" smtClean="0"/>
                        <a:t>RandomGen</a:t>
                      </a:r>
                      <a:endParaRPr lang="zh-CN" altLang="en-US" sz="1400" dirty="0"/>
                    </a:p>
                  </a:txBody>
                  <a:tcPr/>
                </a:tc>
                <a:tc>
                  <a:txBody>
                    <a:bodyPr/>
                    <a:lstStyle/>
                    <a:p>
                      <a:r>
                        <a:rPr lang="en-US" altLang="zh-CN" sz="1400" dirty="0" smtClean="0"/>
                        <a:t>This class can generate the random values.</a:t>
                      </a:r>
                      <a:endParaRPr lang="en-US" altLang="zh-CN" sz="1400" dirty="0" smtClean="0"/>
                    </a:p>
                    <a:p>
                      <a:endParaRPr lang="zh-CN" altLang="en-US" sz="1400" i="1" dirty="0"/>
                    </a:p>
                  </a:txBody>
                  <a:tcPr/>
                </a:tc>
              </a:tr>
              <a:tr h="370840">
                <a:tc>
                  <a:txBody>
                    <a:bodyPr/>
                    <a:lstStyle/>
                    <a:p>
                      <a:r>
                        <a:rPr lang="en-US" altLang="zh-CN" sz="1400" dirty="0" err="1" smtClean="0"/>
                        <a:t>StringUtil</a:t>
                      </a:r>
                      <a:endParaRPr lang="zh-CN" altLang="en-US" sz="1400" dirty="0"/>
                    </a:p>
                  </a:txBody>
                  <a:tcPr/>
                </a:tc>
                <a:tc>
                  <a:txBody>
                    <a:bodyPr/>
                    <a:lstStyle/>
                    <a:p>
                      <a:r>
                        <a:rPr lang="en-US" altLang="zh-CN" sz="1400" dirty="0" smtClean="0"/>
                        <a:t>This class will perform some conversions about the string.</a:t>
                      </a:r>
                      <a:endParaRPr lang="en-US" altLang="zh-CN" sz="1400" dirty="0" smtClean="0"/>
                    </a:p>
                    <a:p>
                      <a:endParaRPr lang="zh-CN" altLang="en-US" sz="1400" i="1" dirty="0"/>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smtClean="0"/>
              <a:t>3) </a:t>
            </a:r>
            <a:r>
              <a:rPr lang="en-US" altLang="zh-CN" sz="3200" b="1" dirty="0" err="1" smtClean="0"/>
              <a:t>clDbWrapper</a:t>
            </a:r>
            <a:r>
              <a:rPr lang="en-US" altLang="zh-CN" sz="3200" b="1" dirty="0" smtClean="0"/>
              <a:t> </a:t>
            </a:r>
            <a:r>
              <a:rPr lang="en-US" altLang="zh-CN" sz="3200" b="1" dirty="0"/>
              <a:t>module</a:t>
            </a:r>
            <a:br>
              <a:rPr lang="en-US" altLang="zh-CN" sz="3200" b="1" dirty="0"/>
            </a:br>
            <a:endParaRPr lang="zh-CN" altLang="en-US" sz="24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txBox="1"/>
          <p:nvPr/>
        </p:nvSpPr>
        <p:spPr>
          <a:xfrm>
            <a:off x="467544" y="1772816"/>
            <a:ext cx="8229600" cy="10081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a:t>The </a:t>
            </a:r>
            <a:r>
              <a:rPr lang="en-US" altLang="zh-CN" sz="1800" dirty="0" err="1"/>
              <a:t>clDbWrapper</a:t>
            </a:r>
            <a:r>
              <a:rPr lang="en-US" altLang="zh-CN" sz="1800" dirty="0"/>
              <a:t> </a:t>
            </a:r>
            <a:r>
              <a:rPr lang="en-US" altLang="zh-CN" sz="1800" dirty="0" smtClean="0"/>
              <a:t>module is the basic module of COE, it offers abilities of database visiting.</a:t>
            </a:r>
            <a:endParaRPr lang="en-US" altLang="zh-CN" sz="1800" dirty="0" smtClean="0"/>
          </a:p>
          <a:p>
            <a:pPr algn="l"/>
            <a:r>
              <a:rPr lang="en-US" altLang="zh-CN" sz="1800" dirty="0" smtClean="0"/>
              <a:t>    </a:t>
            </a:r>
            <a:endParaRPr lang="en-US" altLang="zh-CN" sz="1800" i="1" dirty="0" smtClean="0"/>
          </a:p>
        </p:txBody>
      </p:sp>
      <p:graphicFrame>
        <p:nvGraphicFramePr>
          <p:cNvPr id="7" name="表格 6"/>
          <p:cNvGraphicFramePr>
            <a:graphicFrameLocks noGrp="1"/>
          </p:cNvGraphicFramePr>
          <p:nvPr/>
        </p:nvGraphicFramePr>
        <p:xfrm>
          <a:off x="827584" y="2987640"/>
          <a:ext cx="7344817" cy="2961640"/>
        </p:xfrm>
        <a:graphic>
          <a:graphicData uri="http://schemas.openxmlformats.org/drawingml/2006/table">
            <a:tbl>
              <a:tblPr firstRow="1" bandRow="1">
                <a:tableStyleId>{5C22544A-7EE6-4342-B048-85BDC9FD1C3A}</a:tableStyleId>
              </a:tblPr>
              <a:tblGrid>
                <a:gridCol w="1368152"/>
                <a:gridCol w="5976665"/>
              </a:tblGrid>
              <a:tr h="370840">
                <a:tc>
                  <a:txBody>
                    <a:bodyPr/>
                    <a:lstStyle/>
                    <a:p>
                      <a:r>
                        <a:rPr lang="en-US" altLang="zh-CN" sz="1600" dirty="0" smtClean="0"/>
                        <a:t>Class</a:t>
                      </a:r>
                      <a:r>
                        <a:rPr lang="en-US" altLang="zh-CN" sz="1600" baseline="0" dirty="0" smtClean="0"/>
                        <a:t> name</a:t>
                      </a:r>
                      <a:endParaRPr lang="zh-CN" altLang="en-US" sz="1600" dirty="0"/>
                    </a:p>
                  </a:txBody>
                  <a:tcPr/>
                </a:tc>
                <a:tc>
                  <a:txBody>
                    <a:bodyPr/>
                    <a:lstStyle/>
                    <a:p>
                      <a:r>
                        <a:rPr lang="en-US" altLang="zh-CN" sz="1600" dirty="0" smtClean="0"/>
                        <a:t>Description</a:t>
                      </a:r>
                      <a:endParaRPr lang="zh-CN" altLang="en-US" sz="1600" dirty="0"/>
                    </a:p>
                  </a:txBody>
                  <a:tcPr/>
                </a:tc>
              </a:tr>
              <a:tr h="370840">
                <a:tc>
                  <a:txBody>
                    <a:bodyPr/>
                    <a:lstStyle/>
                    <a:p>
                      <a:r>
                        <a:rPr lang="en-US" altLang="zh-CN" sz="1400" dirty="0" err="1" smtClean="0"/>
                        <a:t>DBConnect</a:t>
                      </a:r>
                      <a:endParaRPr lang="zh-CN" altLang="en-US" sz="1400" dirty="0"/>
                    </a:p>
                  </a:txBody>
                  <a:tcPr/>
                </a:tc>
                <a:tc>
                  <a:txBody>
                    <a:bodyPr/>
                    <a:lstStyle/>
                    <a:p>
                      <a:r>
                        <a:rPr lang="en-US" altLang="zh-CN" sz="1400" dirty="0" smtClean="0"/>
                        <a:t>The interface for the database connection.</a:t>
                      </a:r>
                      <a:endParaRPr lang="en-US" altLang="zh-CN" sz="1400" dirty="0" smtClean="0"/>
                    </a:p>
                    <a:p>
                      <a:endParaRPr lang="zh-CN" altLang="en-US" sz="1400" i="1" dirty="0"/>
                    </a:p>
                  </a:txBody>
                  <a:tcPr/>
                </a:tc>
              </a:tr>
              <a:tr h="370840">
                <a:tc>
                  <a:txBody>
                    <a:bodyPr/>
                    <a:lstStyle/>
                    <a:p>
                      <a:r>
                        <a:rPr lang="en-US" altLang="zh-CN" sz="1400" dirty="0" err="1" smtClean="0"/>
                        <a:t>DBField</a:t>
                      </a:r>
                      <a:endParaRPr lang="zh-CN" altLang="en-US" sz="1400" dirty="0"/>
                    </a:p>
                  </a:txBody>
                  <a:tcPr/>
                </a:tc>
                <a:tc>
                  <a:txBody>
                    <a:bodyPr/>
                    <a:lstStyle/>
                    <a:p>
                      <a:r>
                        <a:rPr lang="en-US" altLang="zh-CN" sz="1400" dirty="0" smtClean="0"/>
                        <a:t>A </a:t>
                      </a:r>
                      <a:r>
                        <a:rPr lang="en-US" altLang="zh-CN" sz="1400" dirty="0" err="1" smtClean="0"/>
                        <a:t>DBField</a:t>
                      </a:r>
                      <a:r>
                        <a:rPr lang="en-US" altLang="zh-CN" sz="1400" dirty="0" smtClean="0"/>
                        <a:t> object is a field data within a record.</a:t>
                      </a:r>
                      <a:endParaRPr lang="en-US" altLang="zh-CN" sz="1400" dirty="0" smtClean="0"/>
                    </a:p>
                    <a:p>
                      <a:endParaRPr lang="zh-CN" altLang="en-US" sz="1400" i="1" dirty="0"/>
                    </a:p>
                  </a:txBody>
                  <a:tcPr/>
                </a:tc>
              </a:tr>
              <a:tr h="370840">
                <a:tc>
                  <a:txBody>
                    <a:bodyPr/>
                    <a:lstStyle/>
                    <a:p>
                      <a:r>
                        <a:rPr lang="en-US" altLang="zh-CN" sz="1400" dirty="0" err="1" smtClean="0"/>
                        <a:t>DBFieldList</a:t>
                      </a:r>
                      <a:endParaRPr lang="zh-CN" altLang="en-US" sz="1400" dirty="0"/>
                    </a:p>
                  </a:txBody>
                  <a:tcPr/>
                </a:tc>
                <a:tc>
                  <a:txBody>
                    <a:bodyPr/>
                    <a:lstStyle/>
                    <a:p>
                      <a:r>
                        <a:rPr lang="en-US" altLang="zh-CN" sz="1400" dirty="0" err="1" smtClean="0"/>
                        <a:t>DBField</a:t>
                      </a:r>
                      <a:r>
                        <a:rPr lang="en-US" altLang="zh-CN" sz="1400" dirty="0" smtClean="0"/>
                        <a:t> list.</a:t>
                      </a:r>
                      <a:endParaRPr lang="en-US" altLang="zh-CN" sz="1400" dirty="0" smtClean="0"/>
                    </a:p>
                    <a:p>
                      <a:endParaRPr lang="zh-CN" altLang="en-US" sz="1400" dirty="0"/>
                    </a:p>
                  </a:txBody>
                  <a:tcPr/>
                </a:tc>
              </a:tr>
              <a:tr h="370840">
                <a:tc>
                  <a:txBody>
                    <a:bodyPr/>
                    <a:lstStyle/>
                    <a:p>
                      <a:r>
                        <a:rPr lang="en-US" altLang="zh-CN" sz="1400" dirty="0" err="1" smtClean="0"/>
                        <a:t>DBRecord</a:t>
                      </a:r>
                      <a:endParaRPr lang="zh-CN" altLang="en-US" sz="1400" dirty="0"/>
                    </a:p>
                  </a:txBody>
                  <a:tcPr/>
                </a:tc>
                <a:tc>
                  <a:txBody>
                    <a:bodyPr/>
                    <a:lstStyle/>
                    <a:p>
                      <a:r>
                        <a:rPr lang="en-US" altLang="zh-CN" sz="1400" dirty="0" smtClean="0"/>
                        <a:t>This class stand for one row data of a table.</a:t>
                      </a:r>
                      <a:endParaRPr lang="en-US" altLang="zh-CN" sz="1400" dirty="0" smtClean="0"/>
                    </a:p>
                    <a:p>
                      <a:endParaRPr lang="zh-CN" altLang="en-US" sz="1400" i="1" dirty="0"/>
                    </a:p>
                  </a:txBody>
                  <a:tcPr/>
                </a:tc>
              </a:tr>
              <a:tr h="370840">
                <a:tc>
                  <a:txBody>
                    <a:bodyPr/>
                    <a:lstStyle/>
                    <a:p>
                      <a:r>
                        <a:rPr lang="en-US" altLang="zh-CN" sz="1400" dirty="0" err="1" smtClean="0"/>
                        <a:t>SQLiteConnect</a:t>
                      </a:r>
                      <a:endParaRPr lang="zh-CN" altLang="en-US" sz="1400" dirty="0"/>
                    </a:p>
                  </a:txBody>
                  <a:tcPr/>
                </a:tc>
                <a:tc>
                  <a:txBody>
                    <a:bodyPr/>
                    <a:lstStyle/>
                    <a:p>
                      <a:r>
                        <a:rPr lang="en-US" altLang="zh-CN" sz="1400" dirty="0" smtClean="0"/>
                        <a:t>The connection to SQLite database.</a:t>
                      </a:r>
                      <a:endParaRPr lang="en-US" altLang="zh-CN" sz="1400" dirty="0" smtClean="0"/>
                    </a:p>
                    <a:p>
                      <a:endParaRPr lang="zh-CN" altLang="en-US" sz="1400" i="1" dirty="0"/>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a:t>4</a:t>
            </a:r>
            <a:r>
              <a:rPr lang="en-US" altLang="zh-CN" sz="3200" b="1" dirty="0" smtClean="0"/>
              <a:t>) </a:t>
            </a:r>
            <a:r>
              <a:rPr lang="en-US" altLang="zh-CN" sz="3200" b="1" dirty="0" err="1" smtClean="0"/>
              <a:t>clDrawWrapper</a:t>
            </a:r>
            <a:r>
              <a:rPr lang="en-US" altLang="zh-CN" sz="3200" b="1" dirty="0" smtClean="0"/>
              <a:t> </a:t>
            </a:r>
            <a:r>
              <a:rPr lang="en-US" altLang="zh-CN" sz="3200" b="1" dirty="0"/>
              <a:t>module</a:t>
            </a:r>
            <a:br>
              <a:rPr lang="en-US" altLang="zh-CN" sz="3200" b="1" dirty="0"/>
            </a:br>
            <a:endParaRPr lang="zh-CN" altLang="en-US" sz="24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txBox="1"/>
          <p:nvPr/>
        </p:nvSpPr>
        <p:spPr>
          <a:xfrm>
            <a:off x="467544" y="1988840"/>
            <a:ext cx="8229600" cy="129614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a:t>The </a:t>
            </a:r>
            <a:r>
              <a:rPr lang="en-US" altLang="zh-CN" sz="1800" dirty="0" err="1"/>
              <a:t>clDrawWrapper</a:t>
            </a:r>
            <a:r>
              <a:rPr lang="en-US" altLang="zh-CN" sz="1800" dirty="0"/>
              <a:t> module </a:t>
            </a:r>
            <a:r>
              <a:rPr lang="en-US" altLang="zh-CN" sz="1800" dirty="0" smtClean="0"/>
              <a:t>is the basic module of COE, it offers rendering abilities.</a:t>
            </a:r>
            <a:endParaRPr lang="en-US" altLang="zh-CN" sz="1800" dirty="0" smtClean="0"/>
          </a:p>
          <a:p>
            <a:pPr algn="l"/>
            <a:r>
              <a:rPr lang="en-US" altLang="zh-CN" sz="1800" dirty="0" smtClean="0"/>
              <a:t>    </a:t>
            </a:r>
            <a:endParaRPr lang="en-US" altLang="zh-CN" sz="1800" i="1" dirty="0" smtClean="0"/>
          </a:p>
        </p:txBody>
      </p:sp>
      <p:graphicFrame>
        <p:nvGraphicFramePr>
          <p:cNvPr id="7" name="表格 6"/>
          <p:cNvGraphicFramePr>
            <a:graphicFrameLocks noGrp="1"/>
          </p:cNvGraphicFramePr>
          <p:nvPr/>
        </p:nvGraphicFramePr>
        <p:xfrm>
          <a:off x="971600" y="3645024"/>
          <a:ext cx="7344817" cy="1925320"/>
        </p:xfrm>
        <a:graphic>
          <a:graphicData uri="http://schemas.openxmlformats.org/drawingml/2006/table">
            <a:tbl>
              <a:tblPr firstRow="1" bandRow="1">
                <a:tableStyleId>{5C22544A-7EE6-4342-B048-85BDC9FD1C3A}</a:tableStyleId>
              </a:tblPr>
              <a:tblGrid>
                <a:gridCol w="1368152"/>
                <a:gridCol w="5976665"/>
              </a:tblGrid>
              <a:tr h="370840">
                <a:tc>
                  <a:txBody>
                    <a:bodyPr/>
                    <a:lstStyle/>
                    <a:p>
                      <a:r>
                        <a:rPr lang="en-US" altLang="zh-CN" sz="1600" dirty="0" smtClean="0"/>
                        <a:t>Class</a:t>
                      </a:r>
                      <a:r>
                        <a:rPr lang="en-US" altLang="zh-CN" sz="1600" baseline="0" dirty="0" smtClean="0"/>
                        <a:t> name</a:t>
                      </a:r>
                      <a:endParaRPr lang="zh-CN" altLang="en-US" sz="1600" dirty="0"/>
                    </a:p>
                  </a:txBody>
                  <a:tcPr/>
                </a:tc>
                <a:tc>
                  <a:txBody>
                    <a:bodyPr/>
                    <a:lstStyle/>
                    <a:p>
                      <a:r>
                        <a:rPr lang="en-US" altLang="zh-CN" sz="1600" dirty="0" smtClean="0"/>
                        <a:t>Description</a:t>
                      </a:r>
                      <a:endParaRPr lang="zh-CN" altLang="en-US" sz="1600" dirty="0"/>
                    </a:p>
                  </a:txBody>
                  <a:tcPr/>
                </a:tc>
              </a:tr>
              <a:tr h="370840">
                <a:tc>
                  <a:txBody>
                    <a:bodyPr/>
                    <a:lstStyle/>
                    <a:p>
                      <a:r>
                        <a:rPr lang="en-US" altLang="zh-CN" sz="1400" dirty="0" err="1" smtClean="0"/>
                        <a:t>GDIDrawer</a:t>
                      </a:r>
                      <a:endParaRPr lang="zh-CN" altLang="en-US" sz="1400" dirty="0"/>
                    </a:p>
                  </a:txBody>
                  <a:tcPr/>
                </a:tc>
                <a:tc>
                  <a:txBody>
                    <a:bodyPr/>
                    <a:lstStyle/>
                    <a:p>
                      <a:r>
                        <a:rPr lang="en-US" altLang="zh-CN" sz="1400" dirty="0" smtClean="0"/>
                        <a:t>GDI drawer.</a:t>
                      </a:r>
                      <a:endParaRPr lang="en-US" altLang="zh-CN" sz="1400" dirty="0" smtClean="0"/>
                    </a:p>
                    <a:p>
                      <a:endParaRPr lang="zh-CN" altLang="en-US" sz="1400" i="1" dirty="0"/>
                    </a:p>
                  </a:txBody>
                  <a:tcPr/>
                </a:tc>
              </a:tr>
              <a:tr h="370840">
                <a:tc>
                  <a:txBody>
                    <a:bodyPr/>
                    <a:lstStyle/>
                    <a:p>
                      <a:r>
                        <a:rPr lang="en-US" altLang="zh-CN" sz="1400" dirty="0" err="1" smtClean="0"/>
                        <a:t>GlViewPort</a:t>
                      </a:r>
                      <a:endParaRPr lang="zh-CN" altLang="en-US" sz="1400" dirty="0"/>
                    </a:p>
                  </a:txBody>
                  <a:tcPr/>
                </a:tc>
                <a:tc>
                  <a:txBody>
                    <a:bodyPr/>
                    <a:lstStyle/>
                    <a:p>
                      <a:r>
                        <a:rPr lang="en-US" altLang="zh-CN" sz="1400" dirty="0" smtClean="0"/>
                        <a:t>OpenGL view port.</a:t>
                      </a:r>
                      <a:endParaRPr lang="en-US" altLang="zh-CN" sz="1400" dirty="0" smtClean="0"/>
                    </a:p>
                    <a:p>
                      <a:endParaRPr lang="zh-CN" altLang="en-US" sz="1400" i="1" dirty="0"/>
                    </a:p>
                  </a:txBody>
                  <a:tcPr/>
                </a:tc>
              </a:tr>
              <a:tr h="370840">
                <a:tc>
                  <a:txBody>
                    <a:bodyPr/>
                    <a:lstStyle/>
                    <a:p>
                      <a:r>
                        <a:rPr lang="en-US" altLang="zh-CN" sz="1400" dirty="0" err="1" smtClean="0"/>
                        <a:t>GplusViewPort</a:t>
                      </a:r>
                      <a:endParaRPr lang="zh-CN" altLang="en-US" sz="1400" dirty="0"/>
                    </a:p>
                  </a:txBody>
                  <a:tcPr/>
                </a:tc>
                <a:tc>
                  <a:txBody>
                    <a:bodyPr/>
                    <a:lstStyle/>
                    <a:p>
                      <a:r>
                        <a:rPr lang="en-US" altLang="zh-CN" sz="1400" dirty="0" smtClean="0"/>
                        <a:t>GDI+</a:t>
                      </a:r>
                      <a:r>
                        <a:rPr lang="en-US" altLang="zh-CN" sz="1400" baseline="0" dirty="0" smtClean="0"/>
                        <a:t> view port</a:t>
                      </a:r>
                      <a:r>
                        <a:rPr lang="en-US" altLang="zh-CN" sz="1400" dirty="0" smtClean="0"/>
                        <a:t>.</a:t>
                      </a:r>
                      <a:endParaRPr lang="en-US" altLang="zh-CN" sz="1400" dirty="0" smtClean="0"/>
                    </a:p>
                    <a:p>
                      <a:endParaRPr lang="zh-CN" altLang="en-US" sz="1400"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smtClean="0"/>
              <a:t>5) </a:t>
            </a:r>
            <a:r>
              <a:rPr lang="en-US" altLang="zh-CN" sz="3200" b="1" dirty="0" err="1" smtClean="0"/>
              <a:t>clGeometryBase</a:t>
            </a:r>
            <a:r>
              <a:rPr lang="en-US" altLang="zh-CN" sz="3200" b="1" dirty="0" smtClean="0"/>
              <a:t> </a:t>
            </a:r>
            <a:r>
              <a:rPr lang="en-US" altLang="zh-CN" sz="3200" b="1" dirty="0"/>
              <a:t>module</a:t>
            </a:r>
            <a:br>
              <a:rPr lang="en-US" altLang="zh-CN" sz="3200" b="1" dirty="0"/>
            </a:br>
            <a:endParaRPr lang="zh-CN" altLang="en-US" sz="24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txBox="1"/>
          <p:nvPr/>
        </p:nvSpPr>
        <p:spPr>
          <a:xfrm>
            <a:off x="467544" y="1844824"/>
            <a:ext cx="8229600" cy="1728192"/>
          </a:xfrm>
          <a:prstGeom prst="rect">
            <a:avLst/>
          </a:prstGeom>
        </p:spPr>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a:t>The </a:t>
            </a:r>
            <a:r>
              <a:rPr lang="en-US" altLang="zh-CN" sz="1800" dirty="0" err="1" smtClean="0"/>
              <a:t>clGeometryBase</a:t>
            </a:r>
            <a:r>
              <a:rPr lang="en-US" altLang="zh-CN" sz="1800" dirty="0" smtClean="0"/>
              <a:t> module is the basic geometry module of COE, it defined basic geometry types such as point, line, arc, triangle, rectangle, polygon, loop, and some other basic data such as vector, matrix.</a:t>
            </a:r>
            <a:endParaRPr lang="en-US" altLang="zh-CN" sz="1800" dirty="0" smtClean="0"/>
          </a:p>
          <a:p>
            <a:pPr algn="l"/>
            <a:r>
              <a:rPr lang="en-US" altLang="zh-CN" sz="1800" dirty="0"/>
              <a:t> </a:t>
            </a:r>
            <a:r>
              <a:rPr lang="en-US" altLang="zh-CN" sz="1800" dirty="0" smtClean="0"/>
              <a:t>   </a:t>
            </a:r>
            <a:endParaRPr lang="en-US" altLang="zh-CN" sz="1800" i="1"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7" name="表格 6"/>
          <p:cNvGraphicFramePr>
            <a:graphicFrameLocks noGrp="1"/>
          </p:cNvGraphicFramePr>
          <p:nvPr/>
        </p:nvGraphicFramePr>
        <p:xfrm>
          <a:off x="755576" y="404664"/>
          <a:ext cx="7992888" cy="5552440"/>
        </p:xfrm>
        <a:graphic>
          <a:graphicData uri="http://schemas.openxmlformats.org/drawingml/2006/table">
            <a:tbl>
              <a:tblPr firstRow="1" bandRow="1">
                <a:tableStyleId>{5C22544A-7EE6-4342-B048-85BDC9FD1C3A}</a:tableStyleId>
              </a:tblPr>
              <a:tblGrid>
                <a:gridCol w="2016224"/>
                <a:gridCol w="5976664"/>
              </a:tblGrid>
              <a:tr h="370840">
                <a:tc>
                  <a:txBody>
                    <a:bodyPr/>
                    <a:lstStyle/>
                    <a:p>
                      <a:r>
                        <a:rPr lang="en-US" altLang="zh-CN" sz="1600" dirty="0" smtClean="0"/>
                        <a:t>Class</a:t>
                      </a:r>
                      <a:r>
                        <a:rPr lang="en-US" altLang="zh-CN" sz="1600" baseline="0" dirty="0" smtClean="0"/>
                        <a:t> name</a:t>
                      </a:r>
                      <a:endParaRPr lang="zh-CN" altLang="en-US" sz="1600" dirty="0"/>
                    </a:p>
                  </a:txBody>
                  <a:tcPr/>
                </a:tc>
                <a:tc>
                  <a:txBody>
                    <a:bodyPr/>
                    <a:lstStyle/>
                    <a:p>
                      <a:r>
                        <a:rPr lang="en-US" altLang="zh-CN" sz="1600" dirty="0" smtClean="0"/>
                        <a:t>Description</a:t>
                      </a:r>
                      <a:endParaRPr lang="zh-CN" altLang="en-US" sz="1600" dirty="0"/>
                    </a:p>
                  </a:txBody>
                  <a:tcPr/>
                </a:tc>
              </a:tr>
              <a:tr h="370840">
                <a:tc>
                  <a:txBody>
                    <a:bodyPr/>
                    <a:lstStyle/>
                    <a:p>
                      <a:r>
                        <a:rPr lang="en-US" altLang="zh-CN" sz="1400" dirty="0" smtClean="0"/>
                        <a:t>Arc2D</a:t>
                      </a:r>
                      <a:endParaRPr lang="zh-CN" altLang="en-US" sz="1400" dirty="0"/>
                    </a:p>
                  </a:txBody>
                  <a:tcPr/>
                </a:tc>
                <a:tc>
                  <a:txBody>
                    <a:bodyPr/>
                    <a:lstStyle/>
                    <a:p>
                      <a:r>
                        <a:rPr lang="en-US" altLang="zh-CN" sz="1400" dirty="0" smtClean="0"/>
                        <a:t>2D arc.</a:t>
                      </a:r>
                      <a:endParaRPr lang="en-US" altLang="zh-CN" sz="1400" dirty="0" smtClean="0"/>
                    </a:p>
                    <a:p>
                      <a:endParaRPr lang="zh-CN" altLang="en-US" sz="1400" i="1" dirty="0"/>
                    </a:p>
                  </a:txBody>
                  <a:tcPr/>
                </a:tc>
              </a:tr>
              <a:tr h="370840">
                <a:tc>
                  <a:txBody>
                    <a:bodyPr/>
                    <a:lstStyle/>
                    <a:p>
                      <a:r>
                        <a:rPr lang="en-US" altLang="zh-CN" sz="1400" dirty="0" err="1" smtClean="0"/>
                        <a:t>BasicGeometryDrawer</a:t>
                      </a:r>
                      <a:endParaRPr lang="zh-CN" altLang="en-US" sz="1400" dirty="0"/>
                    </a:p>
                  </a:txBody>
                  <a:tcPr/>
                </a:tc>
                <a:tc>
                  <a:txBody>
                    <a:bodyPr/>
                    <a:lstStyle/>
                    <a:p>
                      <a:r>
                        <a:rPr lang="en-US" altLang="zh-CN" sz="1400" dirty="0" smtClean="0"/>
                        <a:t>The drawer which</a:t>
                      </a:r>
                      <a:r>
                        <a:rPr lang="en-US" altLang="zh-CN" sz="1400" baseline="0" dirty="0" smtClean="0"/>
                        <a:t> can render </a:t>
                      </a:r>
                      <a:r>
                        <a:rPr lang="en-US" altLang="zh-CN" sz="1400" dirty="0" smtClean="0"/>
                        <a:t>basic geometries.</a:t>
                      </a:r>
                      <a:endParaRPr lang="en-US" altLang="zh-CN" sz="1400" dirty="0" smtClean="0"/>
                    </a:p>
                    <a:p>
                      <a:endParaRPr lang="zh-CN" altLang="en-US" sz="1400" i="1" dirty="0"/>
                    </a:p>
                  </a:txBody>
                  <a:tcPr/>
                </a:tc>
              </a:tr>
              <a:tr h="370840">
                <a:tc>
                  <a:txBody>
                    <a:bodyPr/>
                    <a:lstStyle/>
                    <a:p>
                      <a:r>
                        <a:rPr lang="en-US" altLang="zh-CN" sz="1400" dirty="0" err="1" smtClean="0"/>
                        <a:t>CursorDrawer</a:t>
                      </a:r>
                      <a:endParaRPr lang="zh-CN"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dirty="0" smtClean="0"/>
                        <a:t>The drawer which</a:t>
                      </a:r>
                      <a:r>
                        <a:rPr lang="en-US" altLang="zh-CN" sz="1400" baseline="0" dirty="0" smtClean="0"/>
                        <a:t> can render mouse cursor</a:t>
                      </a:r>
                      <a:r>
                        <a:rPr lang="en-US" altLang="zh-CN" sz="1400" dirty="0" smtClean="0"/>
                        <a:t>.</a:t>
                      </a:r>
                      <a:endParaRPr lang="en-US" altLang="zh-CN" sz="1400" dirty="0" smtClean="0"/>
                    </a:p>
                    <a:p>
                      <a:endParaRPr lang="zh-CN" altLang="en-US" sz="1400" i="1" dirty="0"/>
                    </a:p>
                  </a:txBody>
                  <a:tcPr/>
                </a:tc>
              </a:tr>
              <a:tr h="370840">
                <a:tc>
                  <a:txBody>
                    <a:bodyPr/>
                    <a:lstStyle/>
                    <a:p>
                      <a:r>
                        <a:rPr lang="en-US" altLang="zh-CN" sz="1400" dirty="0" smtClean="0"/>
                        <a:t>ILineArc2D</a:t>
                      </a:r>
                      <a:endParaRPr lang="zh-CN" altLang="en-US" sz="1400" dirty="0"/>
                    </a:p>
                  </a:txBody>
                  <a:tcPr/>
                </a:tc>
                <a:tc>
                  <a:txBody>
                    <a:bodyPr/>
                    <a:lstStyle/>
                    <a:p>
                      <a:r>
                        <a:rPr lang="en-US" altLang="zh-CN" sz="1400" i="0" dirty="0" smtClean="0"/>
                        <a:t>The interface for 2D line and arc.</a:t>
                      </a:r>
                      <a:endParaRPr lang="en-US" altLang="zh-CN" sz="1400" i="0" dirty="0" smtClean="0"/>
                    </a:p>
                    <a:p>
                      <a:endParaRPr lang="zh-CN" altLang="en-US" sz="1400" i="1" dirty="0"/>
                    </a:p>
                  </a:txBody>
                  <a:tcPr/>
                </a:tc>
              </a:tr>
              <a:tr h="370840">
                <a:tc>
                  <a:txBody>
                    <a:bodyPr/>
                    <a:lstStyle/>
                    <a:p>
                      <a:r>
                        <a:rPr lang="en-US" altLang="zh-CN" sz="1400" dirty="0" smtClean="0"/>
                        <a:t>Line2D</a:t>
                      </a:r>
                      <a:endParaRPr lang="zh-CN" altLang="en-US" sz="1400" dirty="0"/>
                    </a:p>
                  </a:txBody>
                  <a:tcPr/>
                </a:tc>
                <a:tc>
                  <a:txBody>
                    <a:bodyPr/>
                    <a:lstStyle/>
                    <a:p>
                      <a:r>
                        <a:rPr lang="en-US" altLang="zh-CN" sz="1400" dirty="0" smtClean="0"/>
                        <a:t>2D line.</a:t>
                      </a:r>
                      <a:endParaRPr lang="en-US" altLang="zh-CN" sz="1400" dirty="0" smtClean="0"/>
                    </a:p>
                    <a:p>
                      <a:endParaRPr lang="zh-CN" altLang="en-US" sz="1400" i="1" dirty="0" smtClean="0"/>
                    </a:p>
                  </a:txBody>
                  <a:tcPr/>
                </a:tc>
              </a:tr>
              <a:tr h="370840">
                <a:tc>
                  <a:txBody>
                    <a:bodyPr/>
                    <a:lstStyle/>
                    <a:p>
                      <a:r>
                        <a:rPr lang="en-US" altLang="zh-CN" sz="1400" dirty="0" smtClean="0"/>
                        <a:t>LineArc2DList</a:t>
                      </a:r>
                      <a:endParaRPr lang="zh-CN" altLang="en-US" sz="1400" dirty="0"/>
                    </a:p>
                  </a:txBody>
                  <a:tcPr/>
                </a:tc>
                <a:tc>
                  <a:txBody>
                    <a:bodyPr/>
                    <a:lstStyle/>
                    <a:p>
                      <a:r>
                        <a:rPr lang="en-US" altLang="zh-CN" sz="1400" i="0" dirty="0" smtClean="0"/>
                        <a:t>The list of 2D line and arc.</a:t>
                      </a:r>
                      <a:endParaRPr lang="en-US" altLang="zh-CN" sz="1400" i="0" dirty="0" smtClean="0"/>
                    </a:p>
                    <a:p>
                      <a:endParaRPr lang="zh-CN" altLang="en-US" sz="1400" i="1" dirty="0"/>
                    </a:p>
                  </a:txBody>
                  <a:tcPr/>
                </a:tc>
              </a:tr>
              <a:tr h="370840">
                <a:tc>
                  <a:txBody>
                    <a:bodyPr/>
                    <a:lstStyle/>
                    <a:p>
                      <a:r>
                        <a:rPr lang="en-US" altLang="zh-CN" sz="1400" dirty="0" smtClean="0"/>
                        <a:t>LineArc2DLoop</a:t>
                      </a:r>
                      <a:endParaRPr lang="zh-CN"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i="0" dirty="0" smtClean="0"/>
                        <a:t>The loop which composed of 2D line and arc.</a:t>
                      </a:r>
                      <a:endParaRPr lang="en-US" altLang="zh-CN" sz="1400" i="0" dirty="0" smtClean="0"/>
                    </a:p>
                    <a:p>
                      <a:endParaRPr lang="zh-CN" altLang="en-US" sz="1400" i="1" dirty="0"/>
                    </a:p>
                  </a:txBody>
                  <a:tcPr/>
                </a:tc>
              </a:tr>
              <a:tr h="370840">
                <a:tc>
                  <a:txBody>
                    <a:bodyPr/>
                    <a:lstStyle/>
                    <a:p>
                      <a:r>
                        <a:rPr lang="en-US" altLang="zh-CN" sz="1400" dirty="0" smtClean="0"/>
                        <a:t>LineArc2DLoopManager</a:t>
                      </a:r>
                      <a:endParaRPr lang="zh-CN" altLang="en-US" sz="1400" dirty="0"/>
                    </a:p>
                  </a:txBody>
                  <a:tcPr/>
                </a:tc>
                <a:tc>
                  <a:txBody>
                    <a:bodyPr/>
                    <a:lstStyle/>
                    <a:p>
                      <a:r>
                        <a:rPr lang="en-US" altLang="zh-CN" sz="1400" i="0" dirty="0" smtClean="0"/>
                        <a:t>The management class for 2D line and arc loop.</a:t>
                      </a:r>
                      <a:endParaRPr lang="en-US" altLang="zh-CN" sz="1400" i="0" dirty="0" smtClean="0"/>
                    </a:p>
                    <a:p>
                      <a:endParaRPr lang="zh-CN" altLang="en-US" sz="1400" i="1" dirty="0"/>
                    </a:p>
                  </a:txBody>
                  <a:tcPr/>
                </a:tc>
              </a:tr>
              <a:tr h="370840">
                <a:tc>
                  <a:txBody>
                    <a:bodyPr/>
                    <a:lstStyle/>
                    <a:p>
                      <a:r>
                        <a:rPr lang="en-US" altLang="zh-CN" sz="1400" dirty="0" smtClean="0"/>
                        <a:t>LineArc2DProcessor</a:t>
                      </a:r>
                      <a:endParaRPr lang="zh-CN" altLang="en-US" sz="1400" dirty="0"/>
                    </a:p>
                  </a:txBody>
                  <a:tcPr/>
                </a:tc>
                <a:tc>
                  <a:txBody>
                    <a:bodyPr/>
                    <a:lstStyle/>
                    <a:p>
                      <a:r>
                        <a:rPr lang="en-US" altLang="zh-CN" sz="1400" i="0" dirty="0" smtClean="0"/>
                        <a:t>This</a:t>
                      </a:r>
                      <a:r>
                        <a:rPr lang="en-US" altLang="zh-CN" sz="1400" i="0" baseline="0" dirty="0" smtClean="0"/>
                        <a:t> class can process </a:t>
                      </a:r>
                      <a:r>
                        <a:rPr lang="en-US" altLang="zh-CN" sz="1400" i="0" dirty="0" smtClean="0"/>
                        <a:t>2D line and arc.</a:t>
                      </a:r>
                      <a:endParaRPr lang="en-US" altLang="zh-CN" sz="1400" i="0" dirty="0" smtClean="0"/>
                    </a:p>
                    <a:p>
                      <a:endParaRPr lang="zh-CN" altLang="en-US" sz="1400" i="1" dirty="0"/>
                    </a:p>
                  </a:txBody>
                  <a:tcPr/>
                </a:tc>
              </a:tr>
              <a:tr h="370840">
                <a:tc>
                  <a:txBody>
                    <a:bodyPr/>
                    <a:lstStyle/>
                    <a:p>
                      <a:r>
                        <a:rPr lang="en-US" altLang="zh-CN" sz="1400" dirty="0" smtClean="0"/>
                        <a:t>LineArc2DStaticControl</a:t>
                      </a:r>
                      <a:endParaRPr lang="zh-CN" altLang="en-US" sz="1400" dirty="0"/>
                    </a:p>
                  </a:txBody>
                  <a:tcPr/>
                </a:tc>
                <a:tc>
                  <a:txBody>
                    <a:bodyPr/>
                    <a:lstStyle/>
                    <a:p>
                      <a:r>
                        <a:rPr lang="en-US" altLang="zh-CN" sz="1400" i="0" dirty="0" smtClean="0"/>
                        <a:t>The static control for displaying 2d line and arc.</a:t>
                      </a:r>
                      <a:endParaRPr lang="en-US" altLang="zh-CN" sz="1400" i="0" dirty="0" smtClean="0"/>
                    </a:p>
                    <a:p>
                      <a:endParaRPr lang="zh-CN" altLang="en-US" sz="1400" i="1" dirty="0"/>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7" name="表格 6"/>
          <p:cNvGraphicFramePr>
            <a:graphicFrameLocks noGrp="1"/>
          </p:cNvGraphicFramePr>
          <p:nvPr/>
        </p:nvGraphicFramePr>
        <p:xfrm>
          <a:off x="755576" y="188640"/>
          <a:ext cx="7992888" cy="6070600"/>
        </p:xfrm>
        <a:graphic>
          <a:graphicData uri="http://schemas.openxmlformats.org/drawingml/2006/table">
            <a:tbl>
              <a:tblPr firstRow="1" bandRow="1">
                <a:tableStyleId>{5C22544A-7EE6-4342-B048-85BDC9FD1C3A}</a:tableStyleId>
              </a:tblPr>
              <a:tblGrid>
                <a:gridCol w="2016224"/>
                <a:gridCol w="5976664"/>
              </a:tblGrid>
              <a:tr h="370840">
                <a:tc>
                  <a:txBody>
                    <a:bodyPr/>
                    <a:lstStyle/>
                    <a:p>
                      <a:r>
                        <a:rPr lang="en-US" altLang="zh-CN" sz="1600" dirty="0" smtClean="0"/>
                        <a:t>Class</a:t>
                      </a:r>
                      <a:r>
                        <a:rPr lang="en-US" altLang="zh-CN" sz="1600" baseline="0" dirty="0" smtClean="0"/>
                        <a:t> name</a:t>
                      </a:r>
                      <a:endParaRPr lang="zh-CN" altLang="en-US" sz="1600" dirty="0"/>
                    </a:p>
                  </a:txBody>
                  <a:tcPr/>
                </a:tc>
                <a:tc>
                  <a:txBody>
                    <a:bodyPr/>
                    <a:lstStyle/>
                    <a:p>
                      <a:r>
                        <a:rPr lang="en-US" altLang="zh-CN" sz="1600" dirty="0" smtClean="0"/>
                        <a:t>Description</a:t>
                      </a:r>
                      <a:endParaRPr lang="zh-CN" altLang="en-US" sz="1600" dirty="0"/>
                    </a:p>
                  </a:txBody>
                  <a:tcPr/>
                </a:tc>
              </a:tr>
              <a:tr h="370840">
                <a:tc>
                  <a:txBody>
                    <a:bodyPr/>
                    <a:lstStyle/>
                    <a:p>
                      <a:r>
                        <a:rPr lang="en-US" altLang="zh-CN" sz="1400" dirty="0" smtClean="0"/>
                        <a:t>Matrix2D</a:t>
                      </a:r>
                      <a:endParaRPr lang="zh-CN" altLang="en-US" sz="1400" dirty="0"/>
                    </a:p>
                  </a:txBody>
                  <a:tcPr/>
                </a:tc>
                <a:tc>
                  <a:txBody>
                    <a:bodyPr/>
                    <a:lstStyle/>
                    <a:p>
                      <a:r>
                        <a:rPr lang="en-US" altLang="zh-CN" sz="1400" i="0" dirty="0" smtClean="0"/>
                        <a:t>Matrix class.</a:t>
                      </a:r>
                      <a:endParaRPr lang="en-US" altLang="zh-CN" sz="1400" i="0" dirty="0" smtClean="0"/>
                    </a:p>
                    <a:p>
                      <a:endParaRPr lang="zh-CN" altLang="en-US" sz="1400" i="1" dirty="0"/>
                    </a:p>
                  </a:txBody>
                  <a:tcPr/>
                </a:tc>
              </a:tr>
              <a:tr h="370840">
                <a:tc>
                  <a:txBody>
                    <a:bodyPr/>
                    <a:lstStyle/>
                    <a:p>
                      <a:r>
                        <a:rPr lang="en-US" altLang="zh-CN" sz="1400" dirty="0" smtClean="0"/>
                        <a:t>Path2D</a:t>
                      </a:r>
                      <a:endParaRPr lang="zh-CN" altLang="en-US" sz="1400" dirty="0"/>
                    </a:p>
                  </a:txBody>
                  <a:tcPr/>
                </a:tc>
                <a:tc>
                  <a:txBody>
                    <a:bodyPr/>
                    <a:lstStyle/>
                    <a:p>
                      <a:r>
                        <a:rPr lang="en-US" altLang="zh-CN" sz="1400" i="0" dirty="0" smtClean="0"/>
                        <a:t>The 2D path.</a:t>
                      </a:r>
                      <a:endParaRPr lang="en-US" altLang="zh-CN" sz="1400" i="0" dirty="0" smtClean="0"/>
                    </a:p>
                    <a:p>
                      <a:endParaRPr lang="zh-CN" altLang="en-US" sz="1400" i="1" dirty="0"/>
                    </a:p>
                  </a:txBody>
                  <a:tcPr/>
                </a:tc>
              </a:tr>
              <a:tr h="370840">
                <a:tc>
                  <a:txBody>
                    <a:bodyPr/>
                    <a:lstStyle/>
                    <a:p>
                      <a:r>
                        <a:rPr lang="en-US" altLang="zh-CN" sz="1400" dirty="0" smtClean="0"/>
                        <a:t>Point2D</a:t>
                      </a:r>
                      <a:endParaRPr lang="zh-CN"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i="0" dirty="0" smtClean="0"/>
                        <a:t>2D point.</a:t>
                      </a:r>
                      <a:endParaRPr lang="en-US" altLang="zh-CN" sz="1400" i="0" dirty="0"/>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400" i="1" dirty="0" smtClean="0"/>
                    </a:p>
                  </a:txBody>
                  <a:tcPr/>
                </a:tc>
              </a:tr>
              <a:tr h="370840">
                <a:tc>
                  <a:txBody>
                    <a:bodyPr/>
                    <a:lstStyle/>
                    <a:p>
                      <a:r>
                        <a:rPr lang="en-US" altLang="zh-CN" sz="1400" dirty="0" smtClean="0"/>
                        <a:t>Point2DList</a:t>
                      </a:r>
                      <a:endParaRPr lang="zh-CN"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400" i="0" dirty="0" smtClean="0"/>
                        <a:t>2D point list.</a:t>
                      </a:r>
                      <a:endParaRPr lang="en-US" altLang="zh-CN" sz="1400" i="0" dirty="0" smtClean="0"/>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400" i="1" dirty="0" smtClean="0"/>
                    </a:p>
                  </a:txBody>
                  <a:tcPr/>
                </a:tc>
              </a:tr>
              <a:tr h="370840">
                <a:tc>
                  <a:txBody>
                    <a:bodyPr/>
                    <a:lstStyle/>
                    <a:p>
                      <a:r>
                        <a:rPr lang="en-US" altLang="zh-CN" sz="1400" dirty="0" smtClean="0"/>
                        <a:t>Polygon2D</a:t>
                      </a:r>
                      <a:endParaRPr lang="zh-CN" altLang="en-US" sz="1400" dirty="0"/>
                    </a:p>
                  </a:txBody>
                  <a:tcPr/>
                </a:tc>
                <a:tc>
                  <a:txBody>
                    <a:bodyPr/>
                    <a:lstStyle/>
                    <a:p>
                      <a:r>
                        <a:rPr lang="en-US" altLang="zh-CN" sz="1400" i="0" dirty="0" smtClean="0"/>
                        <a:t>The 2D polygon class.</a:t>
                      </a:r>
                      <a:endParaRPr lang="en-US" altLang="zh-CN" sz="1400" i="0" dirty="0" smtClean="0"/>
                    </a:p>
                    <a:p>
                      <a:endParaRPr lang="zh-CN" altLang="en-US" sz="1400" i="1" dirty="0" smtClean="0"/>
                    </a:p>
                  </a:txBody>
                  <a:tcPr/>
                </a:tc>
              </a:tr>
              <a:tr h="370840">
                <a:tc>
                  <a:txBody>
                    <a:bodyPr/>
                    <a:lstStyle/>
                    <a:p>
                      <a:r>
                        <a:rPr lang="en-US" altLang="zh-CN" sz="1400" dirty="0" smtClean="0"/>
                        <a:t>Polygon2DBuilder</a:t>
                      </a:r>
                      <a:endParaRPr lang="zh-CN" altLang="en-US" sz="1400" dirty="0"/>
                    </a:p>
                  </a:txBody>
                  <a:tcPr/>
                </a:tc>
                <a:tc>
                  <a:txBody>
                    <a:bodyPr/>
                    <a:lstStyle/>
                    <a:p>
                      <a:r>
                        <a:rPr lang="en-US" altLang="zh-CN" sz="1400" i="0" dirty="0" smtClean="0"/>
                        <a:t>This class is the builder for 2D polygon.</a:t>
                      </a:r>
                      <a:endParaRPr lang="en-US" altLang="zh-CN" sz="1400" i="0" dirty="0" smtClean="0"/>
                    </a:p>
                    <a:p>
                      <a:endParaRPr lang="zh-CN" altLang="en-US" sz="1400" i="1" dirty="0"/>
                    </a:p>
                  </a:txBody>
                  <a:tcPr/>
                </a:tc>
              </a:tr>
              <a:tr h="370840">
                <a:tc>
                  <a:txBody>
                    <a:bodyPr/>
                    <a:lstStyle/>
                    <a:p>
                      <a:r>
                        <a:rPr lang="en-US" altLang="zh-CN" sz="1400" dirty="0" smtClean="0"/>
                        <a:t>Polygon2DList</a:t>
                      </a:r>
                      <a:endParaRPr lang="zh-CN" altLang="en-US" sz="1400" dirty="0"/>
                    </a:p>
                  </a:txBody>
                  <a:tcPr/>
                </a:tc>
                <a:tc>
                  <a:txBody>
                    <a:bodyPr/>
                    <a:lstStyle/>
                    <a:p>
                      <a:r>
                        <a:rPr lang="en-US" altLang="zh-CN" sz="1400" i="0" dirty="0" smtClean="0"/>
                        <a:t>The 2D polygon list.</a:t>
                      </a:r>
                      <a:endParaRPr lang="en-US" altLang="zh-CN" sz="1400" i="0" dirty="0" smtClean="0"/>
                    </a:p>
                    <a:p>
                      <a:endParaRPr lang="zh-CN" altLang="en-US" sz="1400" i="1" dirty="0" smtClean="0"/>
                    </a:p>
                  </a:txBody>
                  <a:tcPr/>
                </a:tc>
              </a:tr>
              <a:tr h="370840">
                <a:tc>
                  <a:txBody>
                    <a:bodyPr/>
                    <a:lstStyle/>
                    <a:p>
                      <a:r>
                        <a:rPr lang="en-US" altLang="zh-CN" sz="1400" dirty="0" smtClean="0"/>
                        <a:t>Polygon2DProcessor</a:t>
                      </a:r>
                      <a:endParaRPr lang="zh-CN" altLang="en-US" sz="1400" dirty="0"/>
                    </a:p>
                  </a:txBody>
                  <a:tcPr/>
                </a:tc>
                <a:tc>
                  <a:txBody>
                    <a:bodyPr/>
                    <a:lstStyle/>
                    <a:p>
                      <a:r>
                        <a:rPr lang="en-US" altLang="zh-CN" sz="1400" i="0" dirty="0" smtClean="0"/>
                        <a:t>This class can process 2D polygon.</a:t>
                      </a:r>
                      <a:endParaRPr lang="en-US" altLang="zh-CN" sz="1400" i="0" dirty="0" smtClean="0"/>
                    </a:p>
                    <a:p>
                      <a:endParaRPr lang="zh-CN" altLang="en-US" sz="1400" i="1" dirty="0"/>
                    </a:p>
                  </a:txBody>
                  <a:tcPr/>
                </a:tc>
              </a:tr>
              <a:tr h="370840">
                <a:tc>
                  <a:txBody>
                    <a:bodyPr/>
                    <a:lstStyle/>
                    <a:p>
                      <a:r>
                        <a:rPr lang="en-US" altLang="zh-CN" sz="1400" dirty="0" smtClean="0"/>
                        <a:t>Rect2D</a:t>
                      </a:r>
                      <a:endParaRPr lang="zh-CN" altLang="en-US" sz="1400" dirty="0"/>
                    </a:p>
                  </a:txBody>
                  <a:tcPr/>
                </a:tc>
                <a:tc>
                  <a:txBody>
                    <a:bodyPr/>
                    <a:lstStyle/>
                    <a:p>
                      <a:r>
                        <a:rPr lang="en-US" altLang="zh-CN" sz="1400" i="0" dirty="0" smtClean="0"/>
                        <a:t>2D rectangle class.</a:t>
                      </a:r>
                      <a:endParaRPr lang="en-US" altLang="zh-CN" sz="1400" i="0" dirty="0" smtClean="0"/>
                    </a:p>
                    <a:p>
                      <a:endParaRPr lang="zh-CN" altLang="en-US" sz="1400" i="1" dirty="0"/>
                    </a:p>
                  </a:txBody>
                  <a:tcPr/>
                </a:tc>
              </a:tr>
              <a:tr h="370840">
                <a:tc>
                  <a:txBody>
                    <a:bodyPr/>
                    <a:lstStyle/>
                    <a:p>
                      <a:r>
                        <a:rPr lang="en-US" altLang="zh-CN" sz="1400" dirty="0" smtClean="0"/>
                        <a:t>Triangle2D</a:t>
                      </a:r>
                      <a:endParaRPr lang="zh-CN" altLang="en-US" sz="1400" dirty="0"/>
                    </a:p>
                  </a:txBody>
                  <a:tcPr/>
                </a:tc>
                <a:tc>
                  <a:txBody>
                    <a:bodyPr/>
                    <a:lstStyle/>
                    <a:p>
                      <a:r>
                        <a:rPr lang="en-US" altLang="zh-CN" sz="1400" i="0" dirty="0" smtClean="0"/>
                        <a:t>2D triangle class.</a:t>
                      </a:r>
                      <a:endParaRPr lang="en-US" altLang="zh-CN" sz="1400" i="0" dirty="0" smtClean="0"/>
                    </a:p>
                    <a:p>
                      <a:endParaRPr lang="zh-CN" altLang="en-US" sz="1400" i="1" dirty="0"/>
                    </a:p>
                  </a:txBody>
                  <a:tcPr/>
                </a:tc>
              </a:tr>
              <a:tr h="370840">
                <a:tc>
                  <a:txBody>
                    <a:bodyPr/>
                    <a:lstStyle/>
                    <a:p>
                      <a:r>
                        <a:rPr lang="en-US" altLang="zh-CN" sz="1400" dirty="0" smtClean="0"/>
                        <a:t>Vector2D</a:t>
                      </a:r>
                      <a:endParaRPr lang="zh-CN" altLang="en-US" sz="1400" dirty="0"/>
                    </a:p>
                  </a:txBody>
                  <a:tcPr/>
                </a:tc>
                <a:tc>
                  <a:txBody>
                    <a:bodyPr/>
                    <a:lstStyle/>
                    <a:p>
                      <a:r>
                        <a:rPr lang="en-US" altLang="zh-CN" sz="1400" i="0" dirty="0" smtClean="0"/>
                        <a:t>2D vector class.</a:t>
                      </a:r>
                      <a:endParaRPr lang="en-US" altLang="zh-CN" sz="1400" i="0" dirty="0" smtClean="0"/>
                    </a:p>
                    <a:p>
                      <a:endParaRPr lang="zh-CN" altLang="en-US" sz="1400" i="1" dirty="0"/>
                    </a:p>
                  </a:txBody>
                  <a:tcPr/>
                </a:tc>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9278</Words>
  <Application>WPS 演示</Application>
  <PresentationFormat>全屏显示(4:3)</PresentationFormat>
  <Paragraphs>716</Paragraphs>
  <Slides>24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Arial</vt:lpstr>
      <vt:lpstr>宋体</vt:lpstr>
      <vt:lpstr>Wingdings</vt:lpstr>
      <vt:lpstr>Calibri</vt:lpstr>
      <vt:lpstr>微软雅黑</vt:lpstr>
      <vt:lpstr>Arial Unicode MS</vt:lpstr>
      <vt:lpstr>Office 主题</vt:lpstr>
      <vt:lpstr>PowerPoint 演示文稿</vt:lpstr>
      <vt:lpstr>2) clUtility module clUtility模块</vt:lpstr>
      <vt:lpstr>PowerPoint 演示文稿</vt:lpstr>
      <vt:lpstr>PowerPoint 演示文稿</vt:lpstr>
      <vt:lpstr>3) clDbWrapper module clDbWrapper模块</vt:lpstr>
      <vt:lpstr>4) clDrawWrapper module clDrawWrapper模块</vt:lpstr>
      <vt:lpstr>5) clGeometryBase module clGeometryBase模块</vt:lpstr>
      <vt:lpstr>PowerPoint 演示文稿</vt:lpstr>
      <vt:lpstr>PowerPoint 演示文稿</vt:lpstr>
      <vt:lpstr>6) clBaseData module clBaseData模块</vt:lpstr>
      <vt:lpstr>6.1) Basic class of CCP data CCP数据的基类</vt:lpstr>
      <vt:lpstr>6.2) Basic class of CCP observer mechanism CCP观察者机制使用的基类</vt:lpstr>
      <vt:lpstr>6.3) CCP data center CCP数据中心</vt:lpstr>
      <vt:lpstr>PowerPoint 演示文稿</vt:lpstr>
      <vt:lpstr>6.4) CCP data property CCP数据属性</vt:lpstr>
      <vt:lpstr>6.5) CCP log file CCP日志文件</vt:lpstr>
      <vt:lpstr>6.6) Other CCP basic data 其他CCP基础数据</vt:lpstr>
      <vt:lpstr>7) clUILib module clUILib模块</vt:lpstr>
      <vt:lpstr>7.1) Basic GUI data structures 图形用户界面的基本数据结构</vt:lpstr>
      <vt:lpstr>PowerPoint 演示文稿</vt:lpstr>
      <vt:lpstr>PowerPoint 演示文稿</vt:lpstr>
      <vt:lpstr>PowerPoint 演示文稿</vt:lpstr>
      <vt:lpstr>7.2) Basic data structures of interactive action  交互动作的基本数据结构</vt:lpstr>
      <vt:lpstr>7.3) Basic data structures of command  命令的基本数据结构</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CutLeader CAM Platform is a c++ development environment which can easily develop a 2D-cutting CAM software.</dc:title>
  <dc:creator>macro</dc:creator>
  <cp:lastModifiedBy>macro</cp:lastModifiedBy>
  <cp:revision>290</cp:revision>
  <dcterms:created xsi:type="dcterms:W3CDTF">2020-05-12T09:14:00Z</dcterms:created>
  <dcterms:modified xsi:type="dcterms:W3CDTF">2025-01-02T15:02:44Z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27FD34ED25844536BF5115225C0B1125_12</vt:lpwstr>
  </property>
  <property fmtid="{D5CDD505-2E9C-101B-9397-08002B2CF9AE}" pid="3" name="KSOProductBuildVer">
    <vt:lpwstr>2052-12.1.0.19302</vt:lpwstr>
  </property>
</Properties>
</file>