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7"/>
  </p:notesMasterIdLst>
  <p:handoutMasterIdLst>
    <p:handoutMasterId r:id="rId28"/>
  </p:handoutMasterIdLst>
  <p:sldIdLst>
    <p:sldId id="259" r:id="rId3"/>
    <p:sldId id="260" r:id="rId4"/>
    <p:sldId id="265" r:id="rId5"/>
    <p:sldId id="264" r:id="rId6"/>
    <p:sldId id="266" r:id="rId7"/>
    <p:sldId id="261" r:id="rId8"/>
    <p:sldId id="267" r:id="rId9"/>
    <p:sldId id="268" r:id="rId10"/>
    <p:sldId id="269" r:id="rId11"/>
    <p:sldId id="262" r:id="rId12"/>
    <p:sldId id="270" r:id="rId13"/>
    <p:sldId id="271" r:id="rId14"/>
    <p:sldId id="272" r:id="rId15"/>
    <p:sldId id="263" r:id="rId16"/>
    <p:sldId id="273" r:id="rId17"/>
    <p:sldId id="274" r:id="rId18"/>
    <p:sldId id="275" r:id="rId19"/>
    <p:sldId id="277" r:id="rId20"/>
    <p:sldId id="278" r:id="rId21"/>
    <p:sldId id="279" r:id="rId22"/>
    <p:sldId id="280" r:id="rId23"/>
    <p:sldId id="281" r:id="rId24"/>
    <p:sldId id="282" r:id="rId25"/>
    <p:sldId id="283" r:id="rId26"/>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8" d="100"/>
          <a:sy n="108" d="100"/>
        </p:scale>
        <p:origin x="-1692" y="-84"/>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1" Type="http://schemas.openxmlformats.org/officeDocument/2006/relationships/tableStyles" Target="tableStyles.xml"/><Relationship Id="rId30" Type="http://schemas.openxmlformats.org/officeDocument/2006/relationships/viewProps" Target="viewProps.xml"/><Relationship Id="rId3" Type="http://schemas.openxmlformats.org/officeDocument/2006/relationships/slide" Target="slides/slide1.xml"/><Relationship Id="rId29" Type="http://schemas.openxmlformats.org/officeDocument/2006/relationships/presProps" Target="presProps.xml"/><Relationship Id="rId28" Type="http://schemas.openxmlformats.org/officeDocument/2006/relationships/handoutMaster" Target="handoutMasters/handoutMaster1.xml"/><Relationship Id="rId27" Type="http://schemas.openxmlformats.org/officeDocument/2006/relationships/notesMaster" Target="notesMasters/notesMaster1.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F74508E-A699-4845-BCE3-F080F749399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20A3D87-970A-4D97-9DB2-F0F3FDBF6EA3}"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2525C2-44DC-4A9A-8882-ADE0579AEC95}"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02ABFB12-CF08-4B7F-A58C-E24FE961BC6A}" type="slidenum">
              <a:rPr lang="zh-CN" altLang="en-US" smtClean="0"/>
            </a:fld>
            <a:endParaRPr lang="zh-CN" altLang="en-US"/>
          </a:p>
        </p:txBody>
      </p:sp>
    </p:spTree>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6330F82-6667-4282-9111-A022BF35C0CF}"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E695529B-96F8-4026-8440-18E108B3E972}"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D102EC47-B195-4A1A-83FB-159FF30B31E4}"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15EE458F-C4E0-4280-924B-F48EFA543708}"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0B18DAD7-3ADF-4C62-82E9-0780B6AD88EE}" type="datetime1">
              <a:rPr lang="zh-CN" altLang="en-US" smtClean="0"/>
            </a:fld>
            <a:endParaRPr lang="zh-CN" altLang="en-US"/>
          </a:p>
        </p:txBody>
      </p:sp>
      <p:sp>
        <p:nvSpPr>
          <p:cNvPr id="5" name="页脚占位符 4"/>
          <p:cNvSpPr>
            <a:spLocks noGrp="1"/>
          </p:cNvSpPr>
          <p:nvPr>
            <p:ph type="ftr" sz="quarter" idx="11"/>
          </p:nvPr>
        </p:nvSpPr>
        <p:spPr/>
        <p:txBody>
          <a:bodyPr/>
          <a:lstStyle/>
          <a:p>
            <a:r>
              <a:rPr lang="en-US" altLang="zh-CN" smtClean="0"/>
              <a:t>Copyright (C) 2025 TAOSoft Corporation.</a:t>
            </a:r>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73FCD063-6A38-4BF5-8166-2B04B6CBDBD8}"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71D771EE-29BF-40B6-83CB-1DEE8A0A8DA2}" type="datetime1">
              <a:rPr lang="zh-CN" altLang="en-US" smtClean="0"/>
            </a:fld>
            <a:endParaRPr lang="zh-CN" altLang="en-US"/>
          </a:p>
        </p:txBody>
      </p:sp>
      <p:sp>
        <p:nvSpPr>
          <p:cNvPr id="8" name="页脚占位符 7"/>
          <p:cNvSpPr>
            <a:spLocks noGrp="1"/>
          </p:cNvSpPr>
          <p:nvPr>
            <p:ph type="ftr" sz="quarter" idx="11"/>
          </p:nvPr>
        </p:nvSpPr>
        <p:spPr/>
        <p:txBody>
          <a:bodyPr/>
          <a:lstStyle/>
          <a:p>
            <a:r>
              <a:rPr lang="en-US" altLang="zh-CN" smtClean="0"/>
              <a:t>Copyright (C) 2025 TAOSoft Corporation.</a:t>
            </a:r>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1D7E041B-5582-4027-A00B-D86B5DBEF766}" type="datetime1">
              <a:rPr lang="zh-CN" altLang="en-US" smtClean="0"/>
            </a:fld>
            <a:endParaRPr lang="zh-CN" altLang="en-US"/>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2130BC69-69E6-4E67-A004-60FFED6C9AD6}" type="datetime1">
              <a:rPr lang="zh-CN" altLang="en-US" smtClean="0"/>
            </a:fld>
            <a:endParaRPr lang="zh-CN" altLang="en-US"/>
          </a:p>
        </p:txBody>
      </p:sp>
      <p:sp>
        <p:nvSpPr>
          <p:cNvPr id="3" name="页脚占位符 2"/>
          <p:cNvSpPr>
            <a:spLocks noGrp="1"/>
          </p:cNvSpPr>
          <p:nvPr>
            <p:ph type="ftr" sz="quarter" idx="11"/>
          </p:nvPr>
        </p:nvSpPr>
        <p:spPr/>
        <p:txBody>
          <a:bodyPr/>
          <a:lstStyle/>
          <a:p>
            <a:r>
              <a:rPr lang="en-US" altLang="zh-CN" smtClean="0"/>
              <a:t>Copyright (C) 2025 TAOSoft Corporation.</a:t>
            </a:r>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95E1601-8A04-4973-9DA7-C6A1BC17C84B}"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9AFAD367-F1BD-4156-AE06-27E28F1FF590}" type="datetime1">
              <a:rPr lang="zh-CN" altLang="en-US" smtClean="0"/>
            </a:fld>
            <a:endParaRPr lang="zh-CN" altLang="en-US"/>
          </a:p>
        </p:txBody>
      </p:sp>
      <p:sp>
        <p:nvSpPr>
          <p:cNvPr id="6" name="页脚占位符 5"/>
          <p:cNvSpPr>
            <a:spLocks noGrp="1"/>
          </p:cNvSpPr>
          <p:nvPr>
            <p:ph type="ftr" sz="quarter" idx="11"/>
          </p:nvPr>
        </p:nvSpPr>
        <p:spPr/>
        <p:txBody>
          <a:bodyPr/>
          <a:lstStyle/>
          <a:p>
            <a:r>
              <a:rPr lang="en-US" altLang="zh-CN" smtClean="0"/>
              <a:t>Copyright (C) 2025 TAOSoft Corporation.</a:t>
            </a:r>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tint val="66000"/>
                <a:satMod val="160000"/>
              </a:schemeClr>
            </a:gs>
            <a:gs pos="50000">
              <a:schemeClr val="accent1">
                <a:tint val="44500"/>
                <a:satMod val="160000"/>
              </a:schemeClr>
            </a:gs>
            <a:gs pos="100000">
              <a:schemeClr val="accent1">
                <a:tint val="23500"/>
                <a:satMod val="160000"/>
              </a:schemeClr>
            </a:gs>
          </a:gsLst>
          <a:lin ang="5400000" scaled="0"/>
          <a:tileRect/>
        </a:gra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40B460-06D5-4C58-9224-456A9B7C75E6}" type="datetime1">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zh-CN" smtClean="0"/>
              <a:t>Copyright (C) 2025 TAOSoft Corporation.</a:t>
            </a: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1"/>
          <p:cNvSpPr txBox="1"/>
          <p:nvPr/>
        </p:nvSpPr>
        <p:spPr>
          <a:xfrm>
            <a:off x="719963" y="260648"/>
            <a:ext cx="7772400" cy="864096"/>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altLang="zh-CN" sz="3200" b="1" dirty="0" smtClean="0"/>
              <a:t>1) Overview</a:t>
            </a:r>
            <a:endParaRPr lang="en-US" altLang="zh-CN" sz="3200" b="1" dirty="0" smtClean="0"/>
          </a:p>
          <a:p>
            <a:r>
              <a:rPr lang="en-US" altLang="zh-CN" sz="3200" dirty="0" smtClean="0"/>
              <a:t>          </a:t>
            </a:r>
            <a:endParaRPr lang="en-US" altLang="zh-CN" sz="2400" i="1" dirty="0"/>
          </a:p>
        </p:txBody>
      </p:sp>
      <p:sp>
        <p:nvSpPr>
          <p:cNvPr id="2" name="灯片编号占位符 1"/>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页脚占位符 6"/>
          <p:cNvSpPr>
            <a:spLocks noGrp="1"/>
          </p:cNvSpPr>
          <p:nvPr>
            <p:ph type="ftr" sz="quarter" idx="11"/>
          </p:nvPr>
        </p:nvSpPr>
        <p:spPr/>
        <p:txBody>
          <a:bodyPr/>
          <a:lstStyle/>
          <a:p>
            <a:r>
              <a:rPr lang="en-US" altLang="zh-CN" smtClean="0"/>
              <a:t>Copyright (C) 2025 TAOSoft Corporation.</a:t>
            </a:r>
            <a:endParaRPr lang="zh-CN" altLang="en-US"/>
          </a:p>
        </p:txBody>
      </p:sp>
      <p:sp>
        <p:nvSpPr>
          <p:cNvPr id="5" name="标题 1"/>
          <p:cNvSpPr txBox="1"/>
          <p:nvPr/>
        </p:nvSpPr>
        <p:spPr>
          <a:xfrm>
            <a:off x="719963" y="1628800"/>
            <a:ext cx="7772400" cy="2448272"/>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2400" dirty="0" smtClean="0"/>
              <a:t>This package includes some modules which can configure system options and some </a:t>
            </a:r>
            <a:r>
              <a:rPr lang="en-US" altLang="zh-CN" sz="2400" dirty="0"/>
              <a:t>useful knowledge </a:t>
            </a:r>
            <a:r>
              <a:rPr lang="en-US" altLang="zh-CN" sz="2400" dirty="0" smtClean="0"/>
              <a:t>bases.</a:t>
            </a:r>
            <a:endParaRPr lang="en-US" altLang="zh-CN" sz="2400" dirty="0" smtClean="0"/>
          </a:p>
          <a:p>
            <a:pPr algn="l"/>
            <a:r>
              <a:rPr lang="en-US" altLang="zh-CN" sz="2400" i="1" dirty="0"/>
              <a:t> </a:t>
            </a:r>
            <a:r>
              <a:rPr lang="en-US" altLang="zh-CN" sz="2400" i="1" dirty="0" smtClean="0"/>
              <a:t> </a:t>
            </a:r>
            <a:endParaRPr lang="en-US" altLang="zh-CN" sz="1800" i="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4</a:t>
            </a:r>
            <a:r>
              <a:rPr lang="en-US" altLang="zh-CN" sz="3200" b="1" dirty="0" smtClean="0"/>
              <a:t>) </a:t>
            </a:r>
            <a:r>
              <a:rPr lang="en-US" altLang="zh-CN" sz="3200" b="1" dirty="0" err="1" smtClean="0"/>
              <a:t>clMaterialLib</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87243" y="1340768"/>
            <a:ext cx="8229600" cy="136815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The </a:t>
            </a:r>
            <a:r>
              <a:rPr lang="en-US" altLang="zh-CN" sz="1800" i="1" dirty="0" err="1"/>
              <a:t>clMaterialLib</a:t>
            </a:r>
            <a:r>
              <a:rPr lang="en-US" altLang="zh-CN" sz="1800" i="1" dirty="0"/>
              <a:t> </a:t>
            </a:r>
            <a:r>
              <a:rPr lang="en-US" altLang="zh-CN" sz="1800" dirty="0" smtClean="0"/>
              <a:t>module is material library module of COE, material library stored many materials with different size and </a:t>
            </a:r>
            <a:r>
              <a:rPr lang="en-US" altLang="zh-CN" sz="1800" dirty="0" smtClean="0"/>
              <a:t>thickness which can be used to create sheet.</a:t>
            </a:r>
            <a:endParaRPr lang="en-US" altLang="zh-CN" sz="1800" dirty="0"/>
          </a:p>
          <a:p>
            <a:pPr algn="l"/>
            <a:r>
              <a:rPr lang="en-US" altLang="zh-CN" sz="1800" i="1" dirty="0" smtClean="0"/>
              <a:t>    COE</a:t>
            </a:r>
            <a:endParaRPr lang="en-US" altLang="zh-CN" sz="1800" i="1" dirty="0" smtClean="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793731" y="2708920"/>
            <a:ext cx="5616624" cy="3456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a:t>4</a:t>
            </a:r>
            <a:r>
              <a:rPr lang="en-US" altLang="zh-CN" sz="3200" b="1" dirty="0" smtClean="0"/>
              <a:t>.1</a:t>
            </a:r>
            <a:r>
              <a:rPr lang="en-US" altLang="zh-CN" sz="3200" b="1" dirty="0" smtClean="0"/>
              <a:t>) UML diagram</a:t>
            </a:r>
            <a:br>
              <a:rPr lang="en-US" altLang="zh-CN" sz="3200" b="1" dirty="0"/>
            </a:br>
            <a:endParaRPr lang="zh-CN" altLang="en-US" sz="2400" i="1" dirty="0"/>
          </a:p>
        </p:txBody>
      </p:sp>
      <p:sp>
        <p:nvSpPr>
          <p:cNvPr id="55" name="标题 1"/>
          <p:cNvSpPr txBox="1"/>
          <p:nvPr/>
        </p:nvSpPr>
        <p:spPr>
          <a:xfrm>
            <a:off x="454968" y="1124744"/>
            <a:ext cx="8229600" cy="11521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This UML diagram illustrates the data architecture of </a:t>
            </a:r>
            <a:r>
              <a:rPr lang="en-US" altLang="zh-CN" sz="1800" dirty="0" err="1" smtClean="0"/>
              <a:t>clMaterialLib</a:t>
            </a:r>
            <a:r>
              <a:rPr lang="en-US" altLang="zh-CN" sz="1800" dirty="0" smtClean="0"/>
              <a:t> </a:t>
            </a:r>
            <a:r>
              <a:rPr lang="en-US" altLang="zh-CN" sz="1800" dirty="0" smtClean="0"/>
              <a:t>module.</a:t>
            </a:r>
            <a:endParaRPr lang="en-US" altLang="zh-CN" sz="1800" dirty="0"/>
          </a:p>
          <a:p>
            <a:pPr algn="l"/>
            <a:r>
              <a:rPr lang="zh-CN" altLang="en-US" sz="1800" i="1" dirty="0" smtClean="0"/>
              <a:t>    </a:t>
            </a:r>
            <a:endParaRPr lang="en-US" altLang="zh-CN" sz="1800" i="1" dirty="0" smtClean="0"/>
          </a:p>
        </p:txBody>
      </p:sp>
      <p:grpSp>
        <p:nvGrpSpPr>
          <p:cNvPr id="36" name="组合 35"/>
          <p:cNvGrpSpPr/>
          <p:nvPr/>
        </p:nvGrpSpPr>
        <p:grpSpPr>
          <a:xfrm>
            <a:off x="1619672" y="2708920"/>
            <a:ext cx="5400600" cy="2664296"/>
            <a:chOff x="1115616" y="2564904"/>
            <a:chExt cx="5400600" cy="2664296"/>
          </a:xfrm>
        </p:grpSpPr>
        <p:sp>
          <p:nvSpPr>
            <p:cNvPr id="8" name="圆角矩形 7"/>
            <p:cNvSpPr/>
            <p:nvPr/>
          </p:nvSpPr>
          <p:spPr>
            <a:xfrm>
              <a:off x="1115616" y="2564904"/>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MaterialList</a:t>
              </a:r>
              <a:endParaRPr lang="zh-CN" altLang="en-US" sz="1200" dirty="0"/>
            </a:p>
          </p:txBody>
        </p:sp>
        <p:sp>
          <p:nvSpPr>
            <p:cNvPr id="20" name="圆角矩形 19"/>
            <p:cNvSpPr/>
            <p:nvPr/>
          </p:nvSpPr>
          <p:spPr>
            <a:xfrm>
              <a:off x="3552369" y="2564904"/>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Material</a:t>
              </a:r>
              <a:endParaRPr lang="zh-CN" altLang="en-US" sz="1200" dirty="0"/>
            </a:p>
          </p:txBody>
        </p:sp>
        <p:sp>
          <p:nvSpPr>
            <p:cNvPr id="22" name="圆角矩形 21"/>
            <p:cNvSpPr/>
            <p:nvPr/>
          </p:nvSpPr>
          <p:spPr>
            <a:xfrm>
              <a:off x="3552369" y="3354895"/>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MaterialThickness</a:t>
              </a:r>
              <a:endParaRPr lang="zh-CN" altLang="en-US" sz="1200" dirty="0"/>
            </a:p>
          </p:txBody>
        </p:sp>
        <p:cxnSp>
          <p:nvCxnSpPr>
            <p:cNvPr id="50" name="肘形连接符 49"/>
            <p:cNvCxnSpPr>
              <a:endCxn id="20" idx="1"/>
            </p:cNvCxnSpPr>
            <p:nvPr/>
          </p:nvCxnSpPr>
          <p:spPr>
            <a:xfrm flipV="1">
              <a:off x="2627784" y="2744924"/>
              <a:ext cx="924585" cy="6350"/>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22" idx="0"/>
            </p:cNvCxnSpPr>
            <p:nvPr/>
          </p:nvCxnSpPr>
          <p:spPr>
            <a:xfrm rot="16200000" flipH="1">
              <a:off x="4166534" y="3176972"/>
              <a:ext cx="349496" cy="6350"/>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sp>
          <p:nvSpPr>
            <p:cNvPr id="23" name="圆角矩形 22"/>
            <p:cNvSpPr/>
            <p:nvPr/>
          </p:nvSpPr>
          <p:spPr>
            <a:xfrm>
              <a:off x="3552369" y="4149080"/>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IMaterialSize</a:t>
              </a:r>
              <a:endParaRPr lang="zh-CN" altLang="en-US" sz="1200" dirty="0"/>
            </a:p>
          </p:txBody>
        </p:sp>
        <p:sp>
          <p:nvSpPr>
            <p:cNvPr id="25" name="圆角矩形 24"/>
            <p:cNvSpPr/>
            <p:nvPr/>
          </p:nvSpPr>
          <p:spPr>
            <a:xfrm>
              <a:off x="2411760" y="4869160"/>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RectMaterial</a:t>
              </a:r>
              <a:endParaRPr lang="zh-CN" altLang="en-US" sz="1200" dirty="0"/>
            </a:p>
          </p:txBody>
        </p:sp>
        <p:sp>
          <p:nvSpPr>
            <p:cNvPr id="28" name="圆角矩形 27"/>
            <p:cNvSpPr/>
            <p:nvPr/>
          </p:nvSpPr>
          <p:spPr>
            <a:xfrm>
              <a:off x="4932040" y="4869160"/>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PolygonMaterial</a:t>
              </a:r>
              <a:endParaRPr lang="zh-CN" altLang="en-US" sz="1200" dirty="0"/>
            </a:p>
          </p:txBody>
        </p:sp>
        <p:cxnSp>
          <p:nvCxnSpPr>
            <p:cNvPr id="29" name="肘形连接符 28"/>
            <p:cNvCxnSpPr>
              <a:endCxn id="23" idx="0"/>
            </p:cNvCxnSpPr>
            <p:nvPr/>
          </p:nvCxnSpPr>
          <p:spPr>
            <a:xfrm rot="5400000">
              <a:off x="4166564" y="3964836"/>
              <a:ext cx="362138" cy="6351"/>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31" name="肘形连接符 30"/>
            <p:cNvCxnSpPr>
              <a:stCxn id="25" idx="0"/>
              <a:endCxn id="23" idx="2"/>
            </p:cNvCxnSpPr>
            <p:nvPr/>
          </p:nvCxnSpPr>
          <p:spPr>
            <a:xfrm rot="5400000" flipH="1" flipV="1">
              <a:off x="3594132" y="4118836"/>
              <a:ext cx="360040" cy="1140609"/>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33" name="肘形连接符 32"/>
            <p:cNvCxnSpPr>
              <a:stCxn id="28" idx="0"/>
              <a:endCxn id="23" idx="2"/>
            </p:cNvCxnSpPr>
            <p:nvPr/>
          </p:nvCxnSpPr>
          <p:spPr>
            <a:xfrm rot="16200000" flipV="1">
              <a:off x="4854273" y="3999304"/>
              <a:ext cx="360040" cy="1379671"/>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1"/>
          <p:cNvSpPr>
            <a:spLocks noGrp="1"/>
          </p:cNvSpPr>
          <p:nvPr>
            <p:ph type="title"/>
          </p:nvPr>
        </p:nvSpPr>
        <p:spPr>
          <a:xfrm>
            <a:off x="457200" y="346646"/>
            <a:ext cx="8229600" cy="706090"/>
          </a:xfrm>
        </p:spPr>
        <p:txBody>
          <a:bodyPr>
            <a:normAutofit fontScale="90000"/>
          </a:bodyPr>
          <a:lstStyle/>
          <a:p>
            <a:r>
              <a:rPr lang="en-US" altLang="zh-CN" sz="3200" b="1" dirty="0"/>
              <a:t>4</a:t>
            </a:r>
            <a:r>
              <a:rPr lang="en-US" altLang="zh-CN" sz="3200" b="1" dirty="0" smtClean="0"/>
              <a:t>.2</a:t>
            </a:r>
            <a:r>
              <a:rPr lang="en-US" altLang="zh-CN" sz="3200" b="1" dirty="0" smtClean="0"/>
              <a:t>) class details</a:t>
            </a:r>
            <a:br>
              <a:rPr lang="en-US" altLang="zh-CN" sz="3200" b="1" dirty="0"/>
            </a:br>
            <a:endParaRPr lang="zh-CN" altLang="en-US" sz="2400" i="1" dirty="0"/>
          </a:p>
        </p:txBody>
      </p:sp>
      <p:graphicFrame>
        <p:nvGraphicFramePr>
          <p:cNvPr id="8" name="表格 7"/>
          <p:cNvGraphicFramePr>
            <a:graphicFrameLocks noGrp="1"/>
          </p:cNvGraphicFramePr>
          <p:nvPr/>
        </p:nvGraphicFramePr>
        <p:xfrm>
          <a:off x="683568" y="1450568"/>
          <a:ext cx="7992888" cy="354584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Data</a:t>
                      </a:r>
                      <a:r>
                        <a:rPr lang="en-US" altLang="zh-CN" sz="1800" b="1" baseline="0" dirty="0" smtClean="0">
                          <a:solidFill>
                            <a:srgbClr val="C00000"/>
                          </a:solidFill>
                        </a:rPr>
                        <a:t> structures for </a:t>
                      </a:r>
                      <a:r>
                        <a:rPr lang="en-US" altLang="zh-CN" sz="1800" b="1" kern="1200" baseline="0" dirty="0" smtClean="0">
                          <a:solidFill>
                            <a:srgbClr val="C00000"/>
                          </a:solidFill>
                          <a:latin typeface="+mn-lt"/>
                          <a:ea typeface="+mn-ea"/>
                          <a:cs typeface="+mn-cs"/>
                        </a:rPr>
                        <a:t>Material</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dirty="0" smtClean="0"/>
                        <a:t>Material</a:t>
                      </a:r>
                      <a:endParaRPr lang="en-US" altLang="zh-CN" sz="1400" dirty="0" smtClean="0"/>
                    </a:p>
                    <a:p>
                      <a:r>
                        <a:rPr lang="en-US" altLang="zh-CN" sz="1400" dirty="0" err="1" smtClean="0"/>
                        <a:t>MaterialList</a:t>
                      </a:r>
                      <a:endParaRPr lang="en-US" altLang="zh-CN" sz="1400" kern="1200" dirty="0" smtClean="0">
                        <a:solidFill>
                          <a:schemeClr val="dk1"/>
                        </a:solidFill>
                        <a:latin typeface="+mn-lt"/>
                        <a:ea typeface="+mn-ea"/>
                        <a:cs typeface="+mn-cs"/>
                      </a:endParaRPr>
                    </a:p>
                  </a:txBody>
                  <a:tcPr/>
                </a:tc>
                <a:tc>
                  <a:txBody>
                    <a:bodyPr/>
                    <a:lstStyle/>
                    <a:p>
                      <a:r>
                        <a:rPr lang="en-US" altLang="zh-CN" sz="1400" i="0" dirty="0" smtClean="0"/>
                        <a:t>A material object is a kind of material which consists some thicknesses.</a:t>
                      </a:r>
                      <a:endParaRPr lang="en-US" altLang="zh-CN" sz="1400" i="0" dirty="0" smtClean="0"/>
                    </a:p>
                    <a:p>
                      <a:endParaRPr lang="zh-CN" altLang="en-US" sz="1400" i="1" dirty="0" smtClean="0"/>
                    </a:p>
                  </a:txBody>
                  <a:tcPr/>
                </a:tc>
              </a:tr>
              <a:tr h="370840">
                <a:tc>
                  <a:txBody>
                    <a:bodyPr/>
                    <a:lstStyle/>
                    <a:p>
                      <a:r>
                        <a:rPr lang="en-US" altLang="zh-CN" sz="1400" dirty="0" err="1" smtClean="0"/>
                        <a:t>MaterialThickness</a:t>
                      </a:r>
                      <a:endParaRPr lang="en-US" altLang="zh-CN" sz="1400" dirty="0" smtClean="0"/>
                    </a:p>
                    <a:p>
                      <a:r>
                        <a:rPr lang="en-US" altLang="zh-CN" sz="1400" dirty="0" err="1" smtClean="0"/>
                        <a:t>MaterialThicknessList</a:t>
                      </a:r>
                      <a:endParaRPr lang="zh-CN" altLang="en-US" sz="1400" dirty="0"/>
                    </a:p>
                  </a:txBody>
                  <a:tcPr/>
                </a:tc>
                <a:tc>
                  <a:txBody>
                    <a:bodyPr/>
                    <a:lstStyle/>
                    <a:p>
                      <a:r>
                        <a:rPr lang="en-US" altLang="zh-CN" sz="1400" i="0" dirty="0" err="1" smtClean="0"/>
                        <a:t>MaterialThickness</a:t>
                      </a:r>
                      <a:r>
                        <a:rPr lang="en-US" altLang="zh-CN" sz="1400" i="0" dirty="0" smtClean="0"/>
                        <a:t> object consist some </a:t>
                      </a:r>
                      <a:r>
                        <a:rPr lang="en-US" altLang="zh-CN" sz="1400" i="0" dirty="0" err="1" smtClean="0"/>
                        <a:t>IMaterialSize</a:t>
                      </a:r>
                      <a:r>
                        <a:rPr lang="en-US" altLang="zh-CN" sz="1400" i="0" dirty="0" smtClean="0"/>
                        <a:t> object</a:t>
                      </a:r>
                      <a:r>
                        <a:rPr lang="en-US" altLang="zh-CN" sz="1400" i="0" baseline="0" dirty="0" smtClean="0"/>
                        <a:t>.</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IMaterialSize</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MaterialSizeBase</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MaterialSizeList</a:t>
                      </a:r>
                      <a:endParaRPr lang="zh-CN" altLang="en-US" sz="1400" dirty="0"/>
                    </a:p>
                  </a:txBody>
                  <a:tcPr/>
                </a:tc>
                <a:tc>
                  <a:txBody>
                    <a:bodyPr/>
                    <a:lstStyle/>
                    <a:p>
                      <a:r>
                        <a:rPr lang="en-US" altLang="zh-CN" sz="1400" i="0" dirty="0" smtClean="0"/>
                        <a:t>Material size object can be used to create sheet</a:t>
                      </a:r>
                      <a:r>
                        <a:rPr lang="en-US" altLang="zh-CN" sz="1400" i="0" baseline="0" dirty="0" smtClean="0"/>
                        <a:t>.</a:t>
                      </a:r>
                      <a:endParaRPr lang="en-US" altLang="zh-CN" sz="1400" i="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RectMaterial</a:t>
                      </a:r>
                      <a:endParaRPr lang="zh-CN" altLang="en-US" sz="1400" dirty="0"/>
                    </a:p>
                  </a:txBody>
                  <a:tcPr/>
                </a:tc>
                <a:tc>
                  <a:txBody>
                    <a:bodyPr/>
                    <a:lstStyle/>
                    <a:p>
                      <a:r>
                        <a:rPr lang="en-US" altLang="zh-CN" sz="1400" i="1" baseline="0" dirty="0" smtClean="0"/>
                        <a:t>The material size object with the rectangle shape.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PolygonMaterial</a:t>
                      </a:r>
                      <a:endParaRPr lang="zh-CN" altLang="en-US" sz="1400" dirty="0"/>
                    </a:p>
                  </a:txBody>
                  <a:tcPr/>
                </a:tc>
                <a:tc>
                  <a:txBody>
                    <a:bodyPr/>
                    <a:lstStyle/>
                    <a:p>
                      <a:r>
                        <a:rPr lang="en-US" altLang="zh-CN" sz="1400" i="1" baseline="0" dirty="0" smtClean="0"/>
                        <a:t>The material size object with the polygon shape.</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611560" y="476672"/>
          <a:ext cx="7992888" cy="229616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kern="1200" baseline="0" dirty="0" smtClean="0">
                          <a:solidFill>
                            <a:srgbClr val="C00000"/>
                          </a:solidFill>
                          <a:latin typeface="+mn-lt"/>
                          <a:ea typeface="+mn-ea"/>
                          <a:cs typeface="+mn-cs"/>
                        </a:rPr>
                        <a:t>Other classes</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MaterialLibLoader</a:t>
                      </a:r>
                      <a:endParaRPr lang="zh-CN" altLang="en-US" sz="1400" dirty="0"/>
                    </a:p>
                  </a:txBody>
                  <a:tcPr/>
                </a:tc>
                <a:tc>
                  <a:txBody>
                    <a:bodyPr/>
                    <a:lstStyle/>
                    <a:p>
                      <a:r>
                        <a:rPr lang="en-US" altLang="zh-CN" sz="1400" i="1" dirty="0" smtClean="0"/>
                        <a:t>This</a:t>
                      </a:r>
                      <a:r>
                        <a:rPr lang="en-US" altLang="zh-CN" sz="1400" i="1" baseline="0" dirty="0" smtClean="0"/>
                        <a:t> class can load </a:t>
                      </a:r>
                      <a:r>
                        <a:rPr lang="en-US" altLang="zh-CN" sz="1400" i="1" baseline="0" dirty="0" smtClean="0"/>
                        <a:t>material data </a:t>
                      </a:r>
                      <a:r>
                        <a:rPr lang="en-US" altLang="zh-CN" sz="1400" i="1" baseline="0" dirty="0" smtClean="0"/>
                        <a:t>from COE</a:t>
                      </a:r>
                      <a:r>
                        <a:rPr lang="en-US" altLang="zh-CN" sz="1400" i="1" baseline="0" dirty="0" smtClean="0"/>
                        <a:t> database.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MaterialLibWriter</a:t>
                      </a:r>
                      <a:endParaRPr lang="zh-CN" altLang="en-US" sz="1400" dirty="0"/>
                    </a:p>
                  </a:txBody>
                  <a:tcPr/>
                </a:tc>
                <a:tc>
                  <a:txBody>
                    <a:bodyPr/>
                    <a:lstStyle/>
                    <a:p>
                      <a:r>
                        <a:rPr lang="en-US" altLang="zh-CN" sz="1400" i="1" dirty="0" smtClean="0"/>
                        <a:t>This</a:t>
                      </a:r>
                      <a:r>
                        <a:rPr lang="en-US" altLang="zh-CN" sz="1400" i="1" baseline="0" dirty="0" smtClean="0"/>
                        <a:t> class can save </a:t>
                      </a:r>
                      <a:r>
                        <a:rPr lang="en-US" altLang="zh-CN" sz="1400" i="1" baseline="0" dirty="0" smtClean="0"/>
                        <a:t>material data </a:t>
                      </a:r>
                      <a:r>
                        <a:rPr lang="en-US" altLang="zh-CN" sz="1400" i="1" baseline="0" dirty="0" smtClean="0"/>
                        <a:t>to COE</a:t>
                      </a:r>
                      <a:r>
                        <a:rPr lang="en-US" altLang="zh-CN" sz="1400" i="1" baseline="0" dirty="0" smtClean="0"/>
                        <a:t> database.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MaterialProcessor</a:t>
                      </a:r>
                      <a:endParaRPr lang="zh-CN" altLang="en-US" sz="1400" dirty="0"/>
                    </a:p>
                  </a:txBody>
                  <a:tcPr/>
                </a:tc>
                <a:tc>
                  <a:txBody>
                    <a:bodyPr/>
                    <a:lstStyle/>
                    <a:p>
                      <a:r>
                        <a:rPr lang="en-US" altLang="zh-CN" sz="1400" i="1" dirty="0" smtClean="0"/>
                        <a:t>The processor for material.</a:t>
                      </a:r>
                      <a:endParaRPr lang="en-US" altLang="zh-CN" sz="1400" i="1" dirty="0" smtClean="0"/>
                    </a:p>
                    <a:p>
                      <a:endParaRPr lang="zh-CN" altLang="en-US" sz="1400" i="1" dirty="0" smtClean="0"/>
                    </a:p>
                  </a:txBody>
                  <a:tcPr/>
                </a:tc>
              </a:tr>
            </a:tbl>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r>
              <a:rPr lang="en-US" altLang="zh-CN" sz="3200" b="1" dirty="0"/>
              <a:t>5</a:t>
            </a:r>
            <a:r>
              <a:rPr lang="en-US" altLang="zh-CN" sz="3200" b="1" dirty="0" smtClean="0"/>
              <a:t>) </a:t>
            </a:r>
            <a:r>
              <a:rPr lang="en-US" altLang="zh-CN" sz="3200" b="1" dirty="0" err="1" smtClean="0"/>
              <a:t>clExpertLib</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67544" y="1340768"/>
            <a:ext cx="8229600" cy="1728192"/>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The </a:t>
            </a:r>
            <a:r>
              <a:rPr lang="en-US" altLang="zh-CN" sz="1800" i="1" dirty="0" err="1"/>
              <a:t>clExpertLib</a:t>
            </a:r>
            <a:r>
              <a:rPr lang="en-US" altLang="zh-CN" sz="1800" i="1" dirty="0"/>
              <a:t> </a:t>
            </a:r>
            <a:r>
              <a:rPr lang="en-US" altLang="zh-CN" sz="1800" dirty="0" smtClean="0"/>
              <a:t>module is expert library module of COE, like its name, expert library stored many experiences and rules of experts about cut feature assignment, cut sequence assignment, nesting, etc. User can reuse and modify these experiences during their work.</a:t>
            </a:r>
            <a:endParaRPr lang="en-US" altLang="zh-CN" sz="1800" dirty="0"/>
          </a:p>
          <a:p>
            <a:pPr algn="l"/>
            <a:endParaRPr lang="en-US" altLang="zh-CN" sz="1800" i="1" dirty="0" smtClean="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440160" y="3069679"/>
            <a:ext cx="6084168" cy="33116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a:t>5</a:t>
            </a:r>
            <a:r>
              <a:rPr lang="en-US" altLang="zh-CN" sz="3200" b="1" dirty="0" smtClean="0"/>
              <a:t>.1</a:t>
            </a:r>
            <a:r>
              <a:rPr lang="en-US" altLang="zh-CN" sz="3200" b="1" dirty="0" smtClean="0"/>
              <a:t>) UML </a:t>
            </a:r>
            <a:r>
              <a:rPr lang="en-US" altLang="zh-CN" sz="3200" b="1" dirty="0" smtClean="0"/>
              <a:t>diagram </a:t>
            </a:r>
            <a:r>
              <a:rPr lang="en-US" altLang="zh-CN" sz="3200" b="1" dirty="0" smtClean="0"/>
              <a:t>of expert library</a:t>
            </a:r>
            <a:br>
              <a:rPr lang="en-US" altLang="zh-CN" sz="3200" b="1" dirty="0"/>
            </a:br>
            <a:endParaRPr lang="zh-CN" altLang="en-US" sz="2400" i="1" dirty="0"/>
          </a:p>
        </p:txBody>
      </p:sp>
      <p:sp>
        <p:nvSpPr>
          <p:cNvPr id="55" name="标题 1"/>
          <p:cNvSpPr txBox="1"/>
          <p:nvPr/>
        </p:nvSpPr>
        <p:spPr>
          <a:xfrm>
            <a:off x="454968" y="1124744"/>
            <a:ext cx="8229600" cy="11521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This UML diagram illustrates the data architecture of </a:t>
            </a:r>
            <a:r>
              <a:rPr lang="en-US" altLang="zh-CN" sz="1800" dirty="0" err="1" smtClean="0"/>
              <a:t>clExpertlLib</a:t>
            </a:r>
            <a:r>
              <a:rPr lang="en-US" altLang="zh-CN" sz="1800" dirty="0" smtClean="0"/>
              <a:t> </a:t>
            </a:r>
            <a:r>
              <a:rPr lang="en-US" altLang="zh-CN" sz="1800" dirty="0" smtClean="0"/>
              <a:t>module.</a:t>
            </a:r>
            <a:endParaRPr lang="en-US" altLang="zh-CN" sz="1800" dirty="0"/>
          </a:p>
          <a:p>
            <a:pPr algn="l"/>
            <a:r>
              <a:rPr lang="zh-CN" altLang="en-US" sz="1800" i="1" dirty="0" smtClean="0"/>
              <a:t>    </a:t>
            </a:r>
            <a:endParaRPr lang="en-US" altLang="zh-CN" sz="1800" i="1" dirty="0" smtClean="0"/>
          </a:p>
        </p:txBody>
      </p:sp>
      <p:grpSp>
        <p:nvGrpSpPr>
          <p:cNvPr id="56" name="组合 55"/>
          <p:cNvGrpSpPr/>
          <p:nvPr/>
        </p:nvGrpSpPr>
        <p:grpSpPr>
          <a:xfrm>
            <a:off x="1096915" y="2636911"/>
            <a:ext cx="6283397" cy="3384377"/>
            <a:chOff x="1096915" y="2636911"/>
            <a:chExt cx="6283397" cy="3384377"/>
          </a:xfrm>
        </p:grpSpPr>
        <p:sp>
          <p:nvSpPr>
            <p:cNvPr id="8" name="圆角矩形 7"/>
            <p:cNvSpPr/>
            <p:nvPr/>
          </p:nvSpPr>
          <p:spPr>
            <a:xfrm>
              <a:off x="5814837" y="2636911"/>
              <a:ext cx="1565475" cy="360041"/>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MachineItem</a:t>
              </a:r>
              <a:endParaRPr lang="zh-CN" altLang="en-US" sz="1200" dirty="0"/>
            </a:p>
          </p:txBody>
        </p:sp>
        <p:sp>
          <p:nvSpPr>
            <p:cNvPr id="20" name="圆角矩形 19"/>
            <p:cNvSpPr/>
            <p:nvPr/>
          </p:nvSpPr>
          <p:spPr>
            <a:xfrm>
              <a:off x="3552369" y="2636912"/>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ExpertLibItem</a:t>
              </a:r>
              <a:endParaRPr lang="zh-CN" altLang="en-US" sz="1200" dirty="0"/>
            </a:p>
          </p:txBody>
        </p:sp>
        <p:sp>
          <p:nvSpPr>
            <p:cNvPr id="22" name="圆角矩形 21"/>
            <p:cNvSpPr/>
            <p:nvPr/>
          </p:nvSpPr>
          <p:spPr>
            <a:xfrm>
              <a:off x="3552369" y="3426903"/>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ParamConfig</a:t>
              </a:r>
              <a:endParaRPr lang="zh-CN" altLang="en-US" sz="1200" dirty="0"/>
            </a:p>
          </p:txBody>
        </p:sp>
        <p:sp>
          <p:nvSpPr>
            <p:cNvPr id="23" name="圆角矩形 22"/>
            <p:cNvSpPr/>
            <p:nvPr/>
          </p:nvSpPr>
          <p:spPr>
            <a:xfrm>
              <a:off x="3552369" y="4221088"/>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ParamConfigItem</a:t>
              </a:r>
              <a:endParaRPr lang="zh-CN" altLang="en-US" sz="1200" dirty="0"/>
            </a:p>
          </p:txBody>
        </p:sp>
        <p:sp>
          <p:nvSpPr>
            <p:cNvPr id="25" name="圆角矩形 24"/>
            <p:cNvSpPr/>
            <p:nvPr/>
          </p:nvSpPr>
          <p:spPr>
            <a:xfrm>
              <a:off x="1096915" y="4149080"/>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CornerConfigItem</a:t>
              </a:r>
              <a:endParaRPr lang="zh-CN" altLang="en-US" sz="1200" dirty="0"/>
            </a:p>
          </p:txBody>
        </p:sp>
        <p:sp>
          <p:nvSpPr>
            <p:cNvPr id="28" name="圆角矩形 27"/>
            <p:cNvSpPr/>
            <p:nvPr/>
          </p:nvSpPr>
          <p:spPr>
            <a:xfrm>
              <a:off x="1115616" y="4650740"/>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LeadConfigItem</a:t>
              </a:r>
              <a:endParaRPr lang="zh-CN" altLang="en-US" sz="1200" dirty="0"/>
            </a:p>
          </p:txBody>
        </p:sp>
        <p:sp>
          <p:nvSpPr>
            <p:cNvPr id="21" name="圆角矩形 20"/>
            <p:cNvSpPr/>
            <p:nvPr/>
          </p:nvSpPr>
          <p:spPr>
            <a:xfrm>
              <a:off x="1115616" y="5157192"/>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NCConfigItem</a:t>
              </a:r>
              <a:endParaRPr lang="zh-CN" altLang="en-US" sz="1200" dirty="0"/>
            </a:p>
          </p:txBody>
        </p:sp>
        <p:sp>
          <p:nvSpPr>
            <p:cNvPr id="24" name="圆角矩形 23"/>
            <p:cNvSpPr/>
            <p:nvPr/>
          </p:nvSpPr>
          <p:spPr>
            <a:xfrm>
              <a:off x="1106265" y="5661248"/>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MicroJointConfigItem</a:t>
              </a:r>
              <a:endParaRPr lang="zh-CN" altLang="en-US" sz="1200" dirty="0"/>
            </a:p>
          </p:txBody>
        </p:sp>
        <p:sp>
          <p:nvSpPr>
            <p:cNvPr id="34" name="圆角矩形 33"/>
            <p:cNvSpPr/>
            <p:nvPr/>
          </p:nvSpPr>
          <p:spPr>
            <a:xfrm>
              <a:off x="5777435" y="4149080"/>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NestConfigItem</a:t>
              </a:r>
              <a:endParaRPr lang="zh-CN" altLang="en-US" sz="1200" dirty="0"/>
            </a:p>
          </p:txBody>
        </p:sp>
        <p:sp>
          <p:nvSpPr>
            <p:cNvPr id="35" name="圆角矩形 34"/>
            <p:cNvSpPr/>
            <p:nvPr/>
          </p:nvSpPr>
          <p:spPr>
            <a:xfrm>
              <a:off x="5796136" y="4650740"/>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PierceConfigItem</a:t>
              </a:r>
              <a:endParaRPr lang="zh-CN" altLang="en-US" sz="1200" dirty="0"/>
            </a:p>
          </p:txBody>
        </p:sp>
        <p:sp>
          <p:nvSpPr>
            <p:cNvPr id="37" name="圆角矩形 36"/>
            <p:cNvSpPr/>
            <p:nvPr/>
          </p:nvSpPr>
          <p:spPr>
            <a:xfrm>
              <a:off x="5796136" y="5157192"/>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SequenceConfigItem</a:t>
              </a:r>
              <a:endParaRPr lang="zh-CN" altLang="en-US" sz="1200" dirty="0"/>
            </a:p>
          </p:txBody>
        </p:sp>
        <p:sp>
          <p:nvSpPr>
            <p:cNvPr id="38" name="圆角矩形 37"/>
            <p:cNvSpPr/>
            <p:nvPr/>
          </p:nvSpPr>
          <p:spPr>
            <a:xfrm>
              <a:off x="5786785" y="5661248"/>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ToolAssignConfigItem</a:t>
              </a:r>
              <a:endParaRPr lang="zh-CN" altLang="en-US" sz="1200" dirty="0"/>
            </a:p>
          </p:txBody>
        </p:sp>
        <p:cxnSp>
          <p:nvCxnSpPr>
            <p:cNvPr id="10" name="肘形连接符 9"/>
            <p:cNvCxnSpPr>
              <a:stCxn id="20" idx="3"/>
              <a:endCxn id="8" idx="1"/>
            </p:cNvCxnSpPr>
            <p:nvPr/>
          </p:nvCxnSpPr>
          <p:spPr>
            <a:xfrm>
              <a:off x="5136545" y="2816932"/>
              <a:ext cx="678292" cy="12700"/>
            </a:xfrm>
            <a:prstGeom prst="bentConnector3">
              <a:avLst/>
            </a:prstGeom>
            <a:ln>
              <a:tailEnd type="arrow"/>
            </a:ln>
          </p:spPr>
          <p:style>
            <a:lnRef idx="1">
              <a:schemeClr val="accent1"/>
            </a:lnRef>
            <a:fillRef idx="0">
              <a:schemeClr val="accent1"/>
            </a:fillRef>
            <a:effectRef idx="0">
              <a:schemeClr val="accent1"/>
            </a:effectRef>
            <a:fontRef idx="minor">
              <a:schemeClr val="tx1"/>
            </a:fontRef>
          </p:style>
        </p:cxnSp>
        <p:cxnSp>
          <p:nvCxnSpPr>
            <p:cNvPr id="12" name="肘形连接符 11"/>
            <p:cNvCxnSpPr/>
            <p:nvPr/>
          </p:nvCxnSpPr>
          <p:spPr>
            <a:xfrm rot="16200000" flipH="1">
              <a:off x="4247476" y="3174388"/>
              <a:ext cx="355849" cy="149184"/>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14" name="肘形连接符 13"/>
            <p:cNvCxnSpPr/>
            <p:nvPr/>
          </p:nvCxnSpPr>
          <p:spPr>
            <a:xfrm rot="16200000" flipH="1">
              <a:off x="4244332" y="3965428"/>
              <a:ext cx="362139" cy="149184"/>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19" name="肘形连接符 18"/>
            <p:cNvCxnSpPr>
              <a:stCxn id="25" idx="3"/>
              <a:endCxn id="23" idx="1"/>
            </p:cNvCxnSpPr>
            <p:nvPr/>
          </p:nvCxnSpPr>
          <p:spPr>
            <a:xfrm>
              <a:off x="2681091" y="4329100"/>
              <a:ext cx="871278" cy="72008"/>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0" name="肘形连接符 39"/>
            <p:cNvCxnSpPr>
              <a:stCxn id="28" idx="3"/>
              <a:endCxn id="23" idx="1"/>
            </p:cNvCxnSpPr>
            <p:nvPr/>
          </p:nvCxnSpPr>
          <p:spPr>
            <a:xfrm flipV="1">
              <a:off x="2699792" y="4401108"/>
              <a:ext cx="852577" cy="429652"/>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2" name="肘形连接符 41"/>
            <p:cNvCxnSpPr>
              <a:stCxn id="21" idx="3"/>
              <a:endCxn id="23" idx="1"/>
            </p:cNvCxnSpPr>
            <p:nvPr/>
          </p:nvCxnSpPr>
          <p:spPr>
            <a:xfrm flipV="1">
              <a:off x="2699792" y="4401108"/>
              <a:ext cx="852577" cy="936104"/>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4" name="肘形连接符 43"/>
            <p:cNvCxnSpPr>
              <a:stCxn id="24" idx="3"/>
              <a:endCxn id="23" idx="1"/>
            </p:cNvCxnSpPr>
            <p:nvPr/>
          </p:nvCxnSpPr>
          <p:spPr>
            <a:xfrm flipV="1">
              <a:off x="2690441" y="4401108"/>
              <a:ext cx="861928" cy="1440160"/>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6" name="肘形连接符 45"/>
            <p:cNvCxnSpPr>
              <a:stCxn id="34" idx="1"/>
              <a:endCxn id="23" idx="3"/>
            </p:cNvCxnSpPr>
            <p:nvPr/>
          </p:nvCxnSpPr>
          <p:spPr>
            <a:xfrm rot="10800000" flipV="1">
              <a:off x="5136545" y="4329100"/>
              <a:ext cx="640890" cy="72008"/>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48" name="肘形连接符 47"/>
            <p:cNvCxnSpPr>
              <a:stCxn id="35" idx="1"/>
              <a:endCxn id="23" idx="3"/>
            </p:cNvCxnSpPr>
            <p:nvPr/>
          </p:nvCxnSpPr>
          <p:spPr>
            <a:xfrm rot="10800000">
              <a:off x="5136546" y="4401108"/>
              <a:ext cx="659591" cy="429652"/>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1" name="肘形连接符 50"/>
            <p:cNvCxnSpPr>
              <a:stCxn id="37" idx="1"/>
              <a:endCxn id="23" idx="3"/>
            </p:cNvCxnSpPr>
            <p:nvPr/>
          </p:nvCxnSpPr>
          <p:spPr>
            <a:xfrm rot="10800000">
              <a:off x="5136546" y="4401108"/>
              <a:ext cx="659591" cy="936104"/>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cxnSp>
          <p:nvCxnSpPr>
            <p:cNvPr id="54" name="肘形连接符 53"/>
            <p:cNvCxnSpPr>
              <a:stCxn id="38" idx="1"/>
              <a:endCxn id="23" idx="3"/>
            </p:cNvCxnSpPr>
            <p:nvPr/>
          </p:nvCxnSpPr>
          <p:spPr>
            <a:xfrm rot="10800000">
              <a:off x="5136545" y="4401108"/>
              <a:ext cx="650240" cy="1440160"/>
            </a:xfrm>
            <a:prstGeom prst="bentConnector3">
              <a:avLst/>
            </a:prstGeom>
            <a:ln>
              <a:tailEnd type="triangle" w="lg" len="lg"/>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smtClean="0"/>
              <a:t>5.2) </a:t>
            </a:r>
            <a:r>
              <a:rPr lang="en-US" altLang="zh-CN" sz="3200" b="1" dirty="0" smtClean="0"/>
              <a:t>expert library item</a:t>
            </a:r>
            <a:br>
              <a:rPr lang="en-US" altLang="zh-CN" sz="3200" b="1" dirty="0"/>
            </a:br>
            <a:endParaRPr lang="zh-CN" altLang="en-US" sz="2400" i="1" dirty="0"/>
          </a:p>
        </p:txBody>
      </p:sp>
      <p:sp>
        <p:nvSpPr>
          <p:cNvPr id="55" name="标题 1"/>
          <p:cNvSpPr txBox="1"/>
          <p:nvPr/>
        </p:nvSpPr>
        <p:spPr>
          <a:xfrm>
            <a:off x="454968" y="1124744"/>
            <a:ext cx="8229600" cy="1152128"/>
          </a:xfrm>
          <a:prstGeom prst="rect">
            <a:avLst/>
          </a:prstGeom>
        </p:spPr>
        <p:txBody>
          <a:bodyPr vert="horz" lIns="91440" tIns="45720" rIns="91440" bIns="45720" rtlCol="0" anchor="ctr">
            <a:normAutofit fontScale="925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An expert library item contains all expert experiences about cut feature assignment, sequence generation, etc. One machine is only corresponding to one expert library item.</a:t>
            </a:r>
            <a:endParaRPr lang="en-US" altLang="zh-CN" sz="1800" dirty="0"/>
          </a:p>
          <a:p>
            <a:pPr algn="l"/>
            <a:r>
              <a:rPr lang="zh-CN" altLang="en-US" sz="1800" i="1" dirty="0" smtClean="0"/>
              <a:t>    </a:t>
            </a:r>
            <a:endParaRPr lang="en-US" altLang="zh-CN" sz="1800" i="1" dirty="0" smtClean="0"/>
          </a:p>
        </p:txBody>
      </p:sp>
      <p:graphicFrame>
        <p:nvGraphicFramePr>
          <p:cNvPr id="30" name="表格 29"/>
          <p:cNvGraphicFramePr>
            <a:graphicFrameLocks noGrp="1"/>
          </p:cNvGraphicFramePr>
          <p:nvPr/>
        </p:nvGraphicFramePr>
        <p:xfrm>
          <a:off x="573324" y="2708920"/>
          <a:ext cx="7992888" cy="2138680"/>
        </p:xfrm>
        <a:graphic>
          <a:graphicData uri="http://schemas.openxmlformats.org/drawingml/2006/table">
            <a:tbl>
              <a:tblPr bandRow="1">
                <a:tableStyleId>{5C22544A-7EE6-4342-B048-85BDC9FD1C3A}</a:tableStyleId>
              </a:tblPr>
              <a:tblGrid>
                <a:gridCol w="2232248"/>
                <a:gridCol w="5760640"/>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ExpertLibItem</a:t>
                      </a:r>
                      <a:endParaRPr lang="zh-CN" altLang="en-US" sz="1400" dirty="0"/>
                    </a:p>
                  </a:txBody>
                  <a:tcPr/>
                </a:tc>
                <a:tc>
                  <a:txBody>
                    <a:bodyPr/>
                    <a:lstStyle/>
                    <a:p>
                      <a:r>
                        <a:rPr lang="en-US" altLang="zh-CN" sz="1400" i="1" dirty="0" smtClean="0"/>
                        <a:t>The</a:t>
                      </a:r>
                      <a:r>
                        <a:rPr lang="en-US" altLang="zh-CN" sz="1400" i="1" baseline="0" dirty="0" smtClean="0"/>
                        <a:t> expert library item object.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ParamConfig</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ParamConfigList</a:t>
                      </a:r>
                      <a:endParaRPr lang="zh-CN" altLang="en-US" sz="1400" dirty="0"/>
                    </a:p>
                  </a:txBody>
                  <a:tcPr/>
                </a:tc>
                <a:tc>
                  <a:txBody>
                    <a:bodyPr/>
                    <a:lstStyle/>
                    <a:p>
                      <a:r>
                        <a:rPr lang="en-US" altLang="zh-CN" sz="1400" i="1" baseline="0" dirty="0" smtClean="0"/>
                        <a:t>An expert library item object can contain several </a:t>
                      </a:r>
                      <a:r>
                        <a:rPr lang="en-US" altLang="zh-CN" sz="1400" i="1" baseline="0" dirty="0" err="1" smtClean="0"/>
                        <a:t>param</a:t>
                      </a:r>
                      <a:r>
                        <a:rPr lang="en-US" altLang="zh-CN" sz="1400" i="1" baseline="0" dirty="0" smtClean="0"/>
                        <a:t> </a:t>
                      </a:r>
                      <a:r>
                        <a:rPr lang="en-US" altLang="zh-CN" sz="1400" i="1" baseline="0" dirty="0" err="1" smtClean="0"/>
                        <a:t>config</a:t>
                      </a:r>
                      <a:r>
                        <a:rPr lang="en-US" altLang="zh-CN" sz="1400" i="1" baseline="0" dirty="0" smtClean="0"/>
                        <a:t> objects.</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ParamConfigItem</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ParamConfigItemList</a:t>
                      </a:r>
                      <a:endParaRPr lang="zh-CN" altLang="en-US" sz="1400" dirty="0"/>
                    </a:p>
                  </a:txBody>
                  <a:tcPr/>
                </a:tc>
                <a:tc>
                  <a:txBody>
                    <a:bodyPr/>
                    <a:lstStyle/>
                    <a:p>
                      <a:r>
                        <a:rPr lang="en-US" altLang="zh-CN" sz="1400" i="1" dirty="0" smtClean="0"/>
                        <a:t>The</a:t>
                      </a:r>
                      <a:r>
                        <a:rPr lang="en-US" altLang="zh-CN" sz="1400" i="1" baseline="0" dirty="0" smtClean="0"/>
                        <a:t> </a:t>
                      </a:r>
                      <a:r>
                        <a:rPr lang="en-US" altLang="zh-CN" sz="1400" i="1" baseline="0" dirty="0" err="1" smtClean="0"/>
                        <a:t>param</a:t>
                      </a:r>
                      <a:r>
                        <a:rPr lang="en-US" altLang="zh-CN" sz="1400" i="1" baseline="0" dirty="0" smtClean="0"/>
                        <a:t> </a:t>
                      </a:r>
                      <a:r>
                        <a:rPr lang="en-US" altLang="zh-CN" sz="1400" i="1" baseline="0" dirty="0" err="1" smtClean="0"/>
                        <a:t>config</a:t>
                      </a:r>
                      <a:r>
                        <a:rPr lang="en-US" altLang="zh-CN" sz="1400" i="1" baseline="0" dirty="0" smtClean="0"/>
                        <a:t> item, such as tool assignment </a:t>
                      </a:r>
                      <a:r>
                        <a:rPr lang="en-US" altLang="zh-CN" sz="1400" i="1" baseline="0" dirty="0" err="1" smtClean="0"/>
                        <a:t>config</a:t>
                      </a:r>
                      <a:r>
                        <a:rPr lang="en-US" altLang="zh-CN" sz="1400" i="1" baseline="0" dirty="0" smtClean="0"/>
                        <a:t> item, lead </a:t>
                      </a:r>
                      <a:r>
                        <a:rPr lang="en-US" altLang="zh-CN" sz="1400" i="1" baseline="0" dirty="0" err="1" smtClean="0"/>
                        <a:t>config</a:t>
                      </a:r>
                      <a:r>
                        <a:rPr lang="en-US" altLang="zh-CN" sz="1400" i="1" baseline="0" dirty="0" smtClean="0"/>
                        <a:t> item, etc</a:t>
                      </a:r>
                      <a:r>
                        <a:rPr lang="en-US" altLang="zh-CN" sz="1400" i="1" dirty="0" smtClean="0"/>
                        <a:t>.</a:t>
                      </a:r>
                      <a:endParaRPr lang="en-US" altLang="zh-CN" sz="1400" i="1" dirty="0" smtClean="0"/>
                    </a:p>
                    <a:p>
                      <a:endParaRPr lang="zh-CN" altLang="en-US" sz="1400" i="1" dirty="0" smtClean="0"/>
                    </a:p>
                  </a:txBody>
                  <a:tcPr/>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smtClean="0"/>
              <a:t>5.3) tool assignment rule</a:t>
            </a:r>
            <a:br>
              <a:rPr lang="en-US" altLang="zh-CN" sz="3200" b="1" dirty="0"/>
            </a:br>
            <a:endParaRPr lang="zh-CN" altLang="en-US" sz="2400" i="1" dirty="0"/>
          </a:p>
        </p:txBody>
      </p:sp>
      <p:sp>
        <p:nvSpPr>
          <p:cNvPr id="55" name="标题 1"/>
          <p:cNvSpPr txBox="1"/>
          <p:nvPr/>
        </p:nvSpPr>
        <p:spPr>
          <a:xfrm>
            <a:off x="454968" y="1124744"/>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COE can use tool assignment rule to assign tools for pattern loop</a:t>
            </a:r>
            <a:r>
              <a:rPr lang="en-US" altLang="zh-CN" sz="1800" dirty="0" smtClean="0"/>
              <a:t>.</a:t>
            </a:r>
            <a:endParaRPr lang="en-US" altLang="zh-CN" sz="1800" dirty="0"/>
          </a:p>
          <a:p>
            <a:pPr algn="l"/>
            <a:r>
              <a:rPr lang="zh-CN" altLang="en-US" sz="1800" i="1" dirty="0" smtClean="0"/>
              <a:t>    </a:t>
            </a:r>
            <a:endParaRPr lang="en-US" altLang="zh-CN" sz="1800" i="1" dirty="0" smtClean="0"/>
          </a:p>
        </p:txBody>
      </p:sp>
      <p:graphicFrame>
        <p:nvGraphicFramePr>
          <p:cNvPr id="11" name="表格 10"/>
          <p:cNvGraphicFramePr>
            <a:graphicFrameLocks noGrp="1"/>
          </p:cNvGraphicFramePr>
          <p:nvPr/>
        </p:nvGraphicFramePr>
        <p:xfrm>
          <a:off x="573324" y="2708920"/>
          <a:ext cx="7992888" cy="2961640"/>
        </p:xfrm>
        <a:graphic>
          <a:graphicData uri="http://schemas.openxmlformats.org/drawingml/2006/table">
            <a:tbl>
              <a:tblPr bandRow="1">
                <a:tableStyleId>{5C22544A-7EE6-4342-B048-85BDC9FD1C3A}</a:tableStyleId>
              </a:tblPr>
              <a:tblGrid>
                <a:gridCol w="2232248"/>
                <a:gridCol w="5760640"/>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ToolAssignConfigItem</a:t>
                      </a:r>
                      <a:endParaRPr lang="zh-CN" altLang="en-US" sz="1400" dirty="0"/>
                    </a:p>
                  </a:txBody>
                  <a:tcPr/>
                </a:tc>
                <a:tc>
                  <a:txBody>
                    <a:bodyPr/>
                    <a:lstStyle/>
                    <a:p>
                      <a:r>
                        <a:rPr lang="en-US" altLang="zh-CN" sz="1400" i="1" dirty="0" smtClean="0"/>
                        <a:t>The</a:t>
                      </a:r>
                      <a:r>
                        <a:rPr lang="en-US" altLang="zh-CN" sz="1400" i="1" baseline="0" dirty="0" smtClean="0"/>
                        <a:t> tool assignment rule.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ToolInstance</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ToolInstanceList</a:t>
                      </a:r>
                      <a:endParaRPr lang="zh-CN" altLang="en-US" sz="1400" dirty="0"/>
                    </a:p>
                  </a:txBody>
                  <a:tcPr/>
                </a:tc>
                <a:tc>
                  <a:txBody>
                    <a:bodyPr/>
                    <a:lstStyle/>
                    <a:p>
                      <a:r>
                        <a:rPr lang="en-US" altLang="zh-CN" sz="1400" i="1" baseline="0" dirty="0" smtClean="0"/>
                        <a:t>Tool instance.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ToolAssignRule</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ToolAssignRuleList</a:t>
                      </a:r>
                      <a:endParaRPr lang="zh-CN" altLang="en-US" sz="1400" dirty="0"/>
                    </a:p>
                  </a:txBody>
                  <a:tcPr/>
                </a:tc>
                <a:tc>
                  <a:txBody>
                    <a:bodyPr/>
                    <a:lstStyle/>
                    <a:p>
                      <a:r>
                        <a:rPr lang="en-US" altLang="zh-CN" sz="1400" i="1" baseline="0" dirty="0" smtClean="0"/>
                        <a:t>Tool assignment rule for specified loop</a:t>
                      </a:r>
                      <a:r>
                        <a:rPr lang="en-US" altLang="zh-CN" sz="1400" i="1" dirty="0" smtClean="0"/>
                        <a:t>.</a:t>
                      </a:r>
                      <a:endParaRPr lang="en-US" altLang="zh-CN" sz="1400" i="1"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DxfLayerToolMap</a:t>
                      </a:r>
                      <a:endParaRPr lang="zh-CN" altLang="en-US" sz="1400" dirty="0"/>
                    </a:p>
                  </a:txBody>
                  <a:tcPr/>
                </a:tc>
                <a:tc>
                  <a:txBody>
                    <a:bodyPr/>
                    <a:lstStyle/>
                    <a:p>
                      <a:r>
                        <a:rPr lang="en-US" altLang="zh-CN" sz="1400" i="1" dirty="0" smtClean="0"/>
                        <a:t>The map between</a:t>
                      </a:r>
                      <a:r>
                        <a:rPr lang="en-US" altLang="zh-CN" sz="1400" i="1" baseline="0" dirty="0" smtClean="0"/>
                        <a:t> layer/color and tool after importing patterns from </a:t>
                      </a:r>
                      <a:r>
                        <a:rPr lang="en-US" altLang="zh-CN" sz="1400" i="1" baseline="0" dirty="0" err="1" smtClean="0"/>
                        <a:t>dxf</a:t>
                      </a:r>
                      <a:r>
                        <a:rPr lang="en-US" altLang="zh-CN" sz="1400" i="1" baseline="0" dirty="0" smtClean="0"/>
                        <a:t>/</a:t>
                      </a:r>
                      <a:r>
                        <a:rPr lang="en-US" altLang="zh-CN" sz="1400" i="1" baseline="0" dirty="0" err="1" smtClean="0"/>
                        <a:t>dwg</a:t>
                      </a:r>
                      <a:r>
                        <a:rPr lang="en-US" altLang="zh-CN" sz="1400" i="1" baseline="0" dirty="0" smtClean="0"/>
                        <a:t>.</a:t>
                      </a:r>
                      <a:endParaRPr lang="en-US" altLang="zh-CN" sz="1400" i="1" dirty="0" smtClean="0"/>
                    </a:p>
                    <a:p>
                      <a:endParaRPr lang="zh-CN" altLang="en-US" sz="1400" i="1" kern="1200" dirty="0" smtClean="0">
                        <a:solidFill>
                          <a:schemeClr val="dk1"/>
                        </a:solidFill>
                        <a:latin typeface="+mn-lt"/>
                        <a:ea typeface="+mn-ea"/>
                        <a:cs typeface="+mn-cs"/>
                      </a:endParaRPr>
                    </a:p>
                  </a:txBody>
                  <a:tcPr/>
                </a:tc>
              </a:tr>
              <a:tr h="370840">
                <a:tc>
                  <a:txBody>
                    <a:bodyPr/>
                    <a:lstStyle/>
                    <a:p>
                      <a:r>
                        <a:rPr lang="en-US" altLang="zh-CN" sz="1400" kern="1200" dirty="0" err="1" smtClean="0">
                          <a:solidFill>
                            <a:schemeClr val="dk1"/>
                          </a:solidFill>
                          <a:latin typeface="+mn-lt"/>
                          <a:ea typeface="+mn-ea"/>
                          <a:cs typeface="+mn-cs"/>
                        </a:rPr>
                        <a:t>CondValInfo</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CondValInfoList</a:t>
                      </a:r>
                      <a:endParaRPr lang="zh-CN" altLang="en-US" sz="1400" dirty="0"/>
                    </a:p>
                  </a:txBody>
                  <a:tcPr/>
                </a:tc>
                <a:tc>
                  <a:txBody>
                    <a:bodyPr/>
                    <a:lstStyle/>
                    <a:p>
                      <a:r>
                        <a:rPr lang="en-US" altLang="zh-CN" sz="1400" i="1" dirty="0" smtClean="0"/>
                        <a:t>The condition values for tool instance.</a:t>
                      </a:r>
                      <a:endParaRPr lang="en-US" altLang="zh-CN" sz="1400" i="1" dirty="0" smtClean="0"/>
                    </a:p>
                    <a:p>
                      <a:endParaRPr lang="zh-CN" altLang="en-US" sz="1400" i="1" dirty="0" smtClean="0"/>
                    </a:p>
                  </a:txBody>
                  <a:tcPr/>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smtClean="0"/>
              <a:t>5.4) lead in/out assignment rule</a:t>
            </a:r>
            <a:br>
              <a:rPr lang="en-US" altLang="zh-CN" sz="3200" b="1" dirty="0"/>
            </a:br>
            <a:endParaRPr lang="zh-CN" altLang="en-US" sz="2400" i="1" dirty="0"/>
          </a:p>
        </p:txBody>
      </p:sp>
      <p:sp>
        <p:nvSpPr>
          <p:cNvPr id="55" name="标题 1"/>
          <p:cNvSpPr txBox="1"/>
          <p:nvPr/>
        </p:nvSpPr>
        <p:spPr>
          <a:xfrm>
            <a:off x="454968" y="1124744"/>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COE can use lead assignment rule to assign lead in/out data for pattern loop</a:t>
            </a:r>
            <a:r>
              <a:rPr lang="en-US" altLang="zh-CN" sz="1800" dirty="0" smtClean="0"/>
              <a:t>.</a:t>
            </a:r>
            <a:endParaRPr lang="en-US" altLang="zh-CN" sz="1800" dirty="0"/>
          </a:p>
          <a:p>
            <a:pPr algn="l"/>
            <a:r>
              <a:rPr lang="zh-CN" altLang="en-US" sz="1800" i="1" dirty="0" smtClean="0"/>
              <a:t>    </a:t>
            </a:r>
            <a:endParaRPr lang="en-US" altLang="zh-CN" sz="1800" i="1" dirty="0" smtClean="0"/>
          </a:p>
        </p:txBody>
      </p:sp>
      <p:graphicFrame>
        <p:nvGraphicFramePr>
          <p:cNvPr id="11" name="表格 10"/>
          <p:cNvGraphicFramePr>
            <a:graphicFrameLocks noGrp="1"/>
          </p:cNvGraphicFramePr>
          <p:nvPr/>
        </p:nvGraphicFramePr>
        <p:xfrm>
          <a:off x="573324" y="2204864"/>
          <a:ext cx="7992888" cy="1407160"/>
        </p:xfrm>
        <a:graphic>
          <a:graphicData uri="http://schemas.openxmlformats.org/drawingml/2006/table">
            <a:tbl>
              <a:tblPr bandRow="1">
                <a:tableStyleId>{5C22544A-7EE6-4342-B048-85BDC9FD1C3A}</a:tableStyleId>
              </a:tblPr>
              <a:tblGrid>
                <a:gridCol w="2232248"/>
                <a:gridCol w="5760640"/>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LeadConfigItem</a:t>
                      </a:r>
                      <a:endParaRPr lang="zh-CN" altLang="en-US" sz="1400" dirty="0"/>
                    </a:p>
                  </a:txBody>
                  <a:tcPr/>
                </a:tc>
                <a:tc>
                  <a:txBody>
                    <a:bodyPr/>
                    <a:lstStyle/>
                    <a:p>
                      <a:r>
                        <a:rPr lang="en-US" altLang="zh-CN" sz="1400" i="1" dirty="0" smtClean="0"/>
                        <a:t>The</a:t>
                      </a:r>
                      <a:r>
                        <a:rPr lang="en-US" altLang="zh-CN" sz="1400" i="1" baseline="0" dirty="0" smtClean="0"/>
                        <a:t> lead in/out assignment rule.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LeadInOutData</a:t>
                      </a:r>
                      <a:endParaRPr lang="zh-CN" altLang="en-US" sz="1400" dirty="0"/>
                    </a:p>
                  </a:txBody>
                  <a:tcPr/>
                </a:tc>
                <a:tc>
                  <a:txBody>
                    <a:bodyPr/>
                    <a:lstStyle/>
                    <a:p>
                      <a:r>
                        <a:rPr lang="en-US" altLang="zh-CN" sz="1400" i="1" baseline="0" dirty="0" smtClean="0"/>
                        <a:t>Lead in/out data of the rule.</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smtClean="0"/>
              <a:t>5.5) pierce location rule</a:t>
            </a:r>
            <a:br>
              <a:rPr lang="en-US" altLang="zh-CN" sz="3200" b="1" dirty="0"/>
            </a:br>
            <a:endParaRPr lang="zh-CN" altLang="en-US" sz="2400" i="1" dirty="0"/>
          </a:p>
        </p:txBody>
      </p:sp>
      <p:sp>
        <p:nvSpPr>
          <p:cNvPr id="55" name="标题 1"/>
          <p:cNvSpPr txBox="1"/>
          <p:nvPr/>
        </p:nvSpPr>
        <p:spPr>
          <a:xfrm>
            <a:off x="454968" y="1124744"/>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COE can use pierce location rule to decide where pattern loop will be pierced</a:t>
            </a:r>
            <a:r>
              <a:rPr lang="en-US" altLang="zh-CN" sz="1800" dirty="0" smtClean="0"/>
              <a:t>.</a:t>
            </a:r>
            <a:endParaRPr lang="en-US" altLang="zh-CN" sz="1800" dirty="0"/>
          </a:p>
          <a:p>
            <a:pPr algn="l"/>
            <a:r>
              <a:rPr lang="zh-CN" altLang="en-US" sz="1800" i="1" dirty="0" smtClean="0"/>
              <a:t>   </a:t>
            </a:r>
            <a:endParaRPr lang="en-US" altLang="zh-CN" sz="1800" i="1" dirty="0" smtClean="0"/>
          </a:p>
        </p:txBody>
      </p:sp>
      <p:graphicFrame>
        <p:nvGraphicFramePr>
          <p:cNvPr id="11" name="表格 10"/>
          <p:cNvGraphicFramePr>
            <a:graphicFrameLocks noGrp="1"/>
          </p:cNvGraphicFramePr>
          <p:nvPr/>
        </p:nvGraphicFramePr>
        <p:xfrm>
          <a:off x="573324" y="2204864"/>
          <a:ext cx="7992888" cy="1407160"/>
        </p:xfrm>
        <a:graphic>
          <a:graphicData uri="http://schemas.openxmlformats.org/drawingml/2006/table">
            <a:tbl>
              <a:tblPr bandRow="1">
                <a:tableStyleId>{5C22544A-7EE6-4342-B048-85BDC9FD1C3A}</a:tableStyleId>
              </a:tblPr>
              <a:tblGrid>
                <a:gridCol w="2232248"/>
                <a:gridCol w="5760640"/>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PierceConfigItem</a:t>
                      </a:r>
                      <a:endParaRPr lang="zh-CN" altLang="en-US" sz="1400" dirty="0"/>
                    </a:p>
                  </a:txBody>
                  <a:tcPr/>
                </a:tc>
                <a:tc>
                  <a:txBody>
                    <a:bodyPr/>
                    <a:lstStyle/>
                    <a:p>
                      <a:r>
                        <a:rPr lang="en-US" altLang="zh-CN" sz="1400" i="1" dirty="0" smtClean="0"/>
                        <a:t>The</a:t>
                      </a:r>
                      <a:r>
                        <a:rPr lang="en-US" altLang="zh-CN" sz="1400" i="1" baseline="0" dirty="0" smtClean="0"/>
                        <a:t> pierce location rule.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PierceLocationInfo</a:t>
                      </a:r>
                      <a:endParaRPr lang="zh-CN" altLang="en-US" sz="1400" dirty="0"/>
                    </a:p>
                  </a:txBody>
                  <a:tcPr/>
                </a:tc>
                <a:tc>
                  <a:txBody>
                    <a:bodyPr/>
                    <a:lstStyle/>
                    <a:p>
                      <a:r>
                        <a:rPr lang="en-US" altLang="zh-CN" sz="1400" i="1" baseline="0" dirty="0" smtClean="0"/>
                        <a:t>Pierce location data of the rule.</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850106"/>
          </a:xfrm>
        </p:spPr>
        <p:txBody>
          <a:bodyPr>
            <a:normAutofit fontScale="90000"/>
          </a:bodyPr>
          <a:lstStyle/>
          <a:p>
            <a:r>
              <a:rPr lang="en-US" altLang="zh-CN" sz="3200" b="1" dirty="0"/>
              <a:t>2) </a:t>
            </a:r>
            <a:r>
              <a:rPr lang="en-US" altLang="zh-CN" sz="3200" b="1" dirty="0" err="1" smtClean="0"/>
              <a:t>clOption</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dirty="0" smtClean="0"/>
              <a:t>Copyright (C) 2025 </a:t>
            </a:r>
            <a:r>
              <a:rPr lang="en-US" altLang="zh-CN" dirty="0" err="1" smtClean="0"/>
              <a:t>TAOSoft</a:t>
            </a:r>
            <a:r>
              <a:rPr lang="en-US" altLang="zh-CN" dirty="0" smtClean="0"/>
              <a:t> Corporation.</a:t>
            </a:r>
            <a:endParaRPr lang="zh-CN" altLang="en-US" dirty="0"/>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54968" y="1124744"/>
            <a:ext cx="8229600" cy="1944216"/>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The </a:t>
            </a:r>
            <a:r>
              <a:rPr lang="en-US" altLang="zh-CN" sz="1800" i="1" dirty="0" err="1"/>
              <a:t>clOption</a:t>
            </a:r>
            <a:r>
              <a:rPr lang="en-US" altLang="zh-CN" sz="1800" i="1" dirty="0"/>
              <a:t> </a:t>
            </a:r>
            <a:r>
              <a:rPr lang="en-US" altLang="zh-CN" sz="1800" dirty="0" smtClean="0"/>
              <a:t>module is system option module of COE, it provides many settings of </a:t>
            </a:r>
            <a:r>
              <a:rPr lang="en-US" altLang="zh-CN" sz="1800" dirty="0" err="1" smtClean="0"/>
              <a:t>CutLeader</a:t>
            </a:r>
            <a:r>
              <a:rPr lang="en-US" altLang="zh-CN" sz="1800" dirty="0" smtClean="0"/>
              <a:t>, e.g. the display color of the geometry, options of importing </a:t>
            </a:r>
            <a:r>
              <a:rPr lang="en-US" altLang="zh-CN" sz="1800" dirty="0" err="1" smtClean="0"/>
              <a:t>dxf</a:t>
            </a:r>
            <a:r>
              <a:rPr lang="en-US" altLang="zh-CN" sz="1800" dirty="0" smtClean="0"/>
              <a:t>/</a:t>
            </a:r>
            <a:r>
              <a:rPr lang="en-US" altLang="zh-CN" sz="1800" dirty="0" err="1" smtClean="0"/>
              <a:t>dwg</a:t>
            </a:r>
            <a:r>
              <a:rPr lang="en-US" altLang="zh-CN" sz="1800" dirty="0" smtClean="0"/>
              <a:t>, the simulation speed of cut sequence, etc. Please refer to the figure below.</a:t>
            </a:r>
            <a:endParaRPr lang="en-US" altLang="zh-CN" sz="1800" dirty="0"/>
          </a:p>
          <a:p>
            <a:pPr algn="l"/>
            <a:r>
              <a:rPr lang="en-US" altLang="zh-CN" sz="1800" i="1" dirty="0" smtClean="0"/>
              <a:t>    </a:t>
            </a:r>
            <a:endParaRPr lang="en-US" altLang="zh-CN" sz="1800" i="1" dirty="0" smtClean="0"/>
          </a:p>
        </p:txBody>
      </p:sp>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3068960"/>
            <a:ext cx="5328592"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smtClean="0"/>
              <a:t>5.6) micro joint assignment rule</a:t>
            </a:r>
            <a:br>
              <a:rPr lang="en-US" altLang="zh-CN" sz="3200" b="1" dirty="0"/>
            </a:br>
            <a:endParaRPr lang="zh-CN" altLang="en-US" sz="2400" i="1" dirty="0"/>
          </a:p>
        </p:txBody>
      </p:sp>
      <p:sp>
        <p:nvSpPr>
          <p:cNvPr id="55" name="标题 1"/>
          <p:cNvSpPr txBox="1"/>
          <p:nvPr/>
        </p:nvSpPr>
        <p:spPr>
          <a:xfrm>
            <a:off x="454968" y="1124744"/>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COE can use micro joint assignment rule to assign micro joints for pattern loop</a:t>
            </a:r>
            <a:r>
              <a:rPr lang="en-US" altLang="zh-CN" sz="1800" dirty="0" smtClean="0"/>
              <a:t>.</a:t>
            </a:r>
            <a:endParaRPr lang="en-US" altLang="zh-CN" sz="1800" dirty="0"/>
          </a:p>
          <a:p>
            <a:pPr algn="l"/>
            <a:r>
              <a:rPr lang="zh-CN" altLang="en-US" sz="1800" i="1" dirty="0" smtClean="0"/>
              <a:t>    </a:t>
            </a:r>
            <a:endParaRPr lang="en-US" altLang="zh-CN" sz="1800" i="1" dirty="0" smtClean="0"/>
          </a:p>
        </p:txBody>
      </p:sp>
      <p:graphicFrame>
        <p:nvGraphicFramePr>
          <p:cNvPr id="11" name="表格 10"/>
          <p:cNvGraphicFramePr>
            <a:graphicFrameLocks noGrp="1"/>
          </p:cNvGraphicFramePr>
          <p:nvPr/>
        </p:nvGraphicFramePr>
        <p:xfrm>
          <a:off x="573324" y="2204864"/>
          <a:ext cx="7992888" cy="1407160"/>
        </p:xfrm>
        <a:graphic>
          <a:graphicData uri="http://schemas.openxmlformats.org/drawingml/2006/table">
            <a:tbl>
              <a:tblPr bandRow="1">
                <a:tableStyleId>{5C22544A-7EE6-4342-B048-85BDC9FD1C3A}</a:tableStyleId>
              </a:tblPr>
              <a:tblGrid>
                <a:gridCol w="2232248"/>
                <a:gridCol w="5760640"/>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MicroJointConfigItem</a:t>
                      </a:r>
                      <a:endParaRPr lang="zh-CN" altLang="en-US" sz="1400" dirty="0"/>
                    </a:p>
                  </a:txBody>
                  <a:tcPr/>
                </a:tc>
                <a:tc>
                  <a:txBody>
                    <a:bodyPr/>
                    <a:lstStyle/>
                    <a:p>
                      <a:r>
                        <a:rPr lang="en-US" altLang="zh-CN" sz="1400" i="1" dirty="0" smtClean="0"/>
                        <a:t>M</a:t>
                      </a:r>
                      <a:r>
                        <a:rPr lang="en-US" altLang="zh-CN" sz="1400" i="1" baseline="0" dirty="0" smtClean="0"/>
                        <a:t>icro joint assignment rule.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MicroJointRange</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MicroJointRangeInfo</a:t>
                      </a:r>
                      <a:endParaRPr lang="zh-CN" altLang="en-US" sz="1400" dirty="0"/>
                    </a:p>
                  </a:txBody>
                  <a:tcPr/>
                </a:tc>
                <a:tc>
                  <a:txBody>
                    <a:bodyPr/>
                    <a:lstStyle/>
                    <a:p>
                      <a:r>
                        <a:rPr lang="en-US" altLang="zh-CN" sz="1400" i="1" baseline="0" dirty="0" smtClean="0"/>
                        <a:t>Micro joint assignment data for a range.</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smtClean="0"/>
              <a:t>5.7) corner feature assignment rule</a:t>
            </a:r>
            <a:br>
              <a:rPr lang="en-US" altLang="zh-CN" sz="3200" b="1" dirty="0"/>
            </a:br>
            <a:endParaRPr lang="zh-CN" altLang="en-US" sz="2400" i="1" dirty="0"/>
          </a:p>
        </p:txBody>
      </p:sp>
      <p:sp>
        <p:nvSpPr>
          <p:cNvPr id="55" name="标题 1"/>
          <p:cNvSpPr txBox="1"/>
          <p:nvPr/>
        </p:nvSpPr>
        <p:spPr>
          <a:xfrm>
            <a:off x="454968" y="1124744"/>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COE can use corner feature assignment rule to assign corner features for pattern loop</a:t>
            </a:r>
            <a:r>
              <a:rPr lang="en-US" altLang="zh-CN" sz="1800" dirty="0" smtClean="0"/>
              <a:t>.</a:t>
            </a:r>
            <a:endParaRPr lang="en-US" altLang="zh-CN" sz="1800" dirty="0"/>
          </a:p>
          <a:p>
            <a:pPr algn="l"/>
            <a:endParaRPr lang="en-US" altLang="zh-CN" sz="1800" i="1" dirty="0" smtClean="0"/>
          </a:p>
        </p:txBody>
      </p:sp>
      <p:graphicFrame>
        <p:nvGraphicFramePr>
          <p:cNvPr id="11" name="表格 10"/>
          <p:cNvGraphicFramePr>
            <a:graphicFrameLocks noGrp="1"/>
          </p:cNvGraphicFramePr>
          <p:nvPr/>
        </p:nvGraphicFramePr>
        <p:xfrm>
          <a:off x="573324" y="2204864"/>
          <a:ext cx="7992888" cy="1407160"/>
        </p:xfrm>
        <a:graphic>
          <a:graphicData uri="http://schemas.openxmlformats.org/drawingml/2006/table">
            <a:tbl>
              <a:tblPr bandRow="1">
                <a:tableStyleId>{5C22544A-7EE6-4342-B048-85BDC9FD1C3A}</a:tableStyleId>
              </a:tblPr>
              <a:tblGrid>
                <a:gridCol w="2232248"/>
                <a:gridCol w="5760640"/>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CornerConfigItem</a:t>
                      </a:r>
                      <a:endParaRPr lang="zh-CN" altLang="en-US" sz="1400" dirty="0"/>
                    </a:p>
                  </a:txBody>
                  <a:tcPr/>
                </a:tc>
                <a:tc>
                  <a:txBody>
                    <a:bodyPr/>
                    <a:lstStyle/>
                    <a:p>
                      <a:r>
                        <a:rPr lang="en-US" altLang="zh-CN" sz="1400" i="1" dirty="0" smtClean="0"/>
                        <a:t>Corner feature</a:t>
                      </a:r>
                      <a:r>
                        <a:rPr lang="en-US" altLang="zh-CN" sz="1400" i="1" baseline="0" dirty="0" smtClean="0"/>
                        <a:t> assignment rule.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CornerRangeInfo</a:t>
                      </a:r>
                      <a:endParaRPr lang="zh-CN" altLang="en-US" sz="1400" dirty="0"/>
                    </a:p>
                  </a:txBody>
                  <a:tcPr/>
                </a:tc>
                <a:tc>
                  <a:txBody>
                    <a:bodyPr/>
                    <a:lstStyle/>
                    <a:p>
                      <a:r>
                        <a:rPr lang="en-US" altLang="zh-CN" sz="1400" i="1" dirty="0" smtClean="0"/>
                        <a:t>Corner feature</a:t>
                      </a:r>
                      <a:r>
                        <a:rPr lang="en-US" altLang="zh-CN" sz="1400" i="1" baseline="0" dirty="0" smtClean="0"/>
                        <a:t> assignment data for a corner range.</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smtClean="0"/>
              <a:t>5.8) cut sequence generation rule</a:t>
            </a:r>
            <a:br>
              <a:rPr lang="en-US" altLang="zh-CN" sz="3200" b="1" dirty="0"/>
            </a:br>
            <a:endParaRPr lang="zh-CN" altLang="en-US" sz="2400" i="1" dirty="0"/>
          </a:p>
        </p:txBody>
      </p:sp>
      <p:sp>
        <p:nvSpPr>
          <p:cNvPr id="55" name="标题 1"/>
          <p:cNvSpPr txBox="1"/>
          <p:nvPr/>
        </p:nvSpPr>
        <p:spPr>
          <a:xfrm>
            <a:off x="454968" y="1124744"/>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COE can use sequence generation rule to generate cut sequences automatically</a:t>
            </a:r>
            <a:r>
              <a:rPr lang="en-US" altLang="zh-CN" sz="1800" dirty="0" smtClean="0"/>
              <a:t>.</a:t>
            </a:r>
            <a:endParaRPr lang="en-US" altLang="zh-CN" sz="1800" dirty="0"/>
          </a:p>
          <a:p>
            <a:pPr algn="l"/>
            <a:r>
              <a:rPr lang="zh-CN" altLang="en-US" sz="1800" i="1" dirty="0" smtClean="0"/>
              <a:t>   </a:t>
            </a:r>
            <a:endParaRPr lang="en-US" altLang="zh-CN" sz="1800" i="1" dirty="0" smtClean="0"/>
          </a:p>
        </p:txBody>
      </p:sp>
      <p:graphicFrame>
        <p:nvGraphicFramePr>
          <p:cNvPr id="11" name="表格 10"/>
          <p:cNvGraphicFramePr>
            <a:graphicFrameLocks noGrp="1"/>
          </p:cNvGraphicFramePr>
          <p:nvPr/>
        </p:nvGraphicFramePr>
        <p:xfrm>
          <a:off x="573324" y="2204864"/>
          <a:ext cx="7992888" cy="3997960"/>
        </p:xfrm>
        <a:graphic>
          <a:graphicData uri="http://schemas.openxmlformats.org/drawingml/2006/table">
            <a:tbl>
              <a:tblPr bandRow="1">
                <a:tableStyleId>{5C22544A-7EE6-4342-B048-85BDC9FD1C3A}</a:tableStyleId>
              </a:tblPr>
              <a:tblGrid>
                <a:gridCol w="2232248"/>
                <a:gridCol w="5760640"/>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SequenceConfigItem</a:t>
                      </a:r>
                      <a:endParaRPr lang="zh-CN" altLang="en-US" sz="1400" dirty="0"/>
                    </a:p>
                  </a:txBody>
                  <a:tcPr/>
                </a:tc>
                <a:tc>
                  <a:txBody>
                    <a:bodyPr/>
                    <a:lstStyle/>
                    <a:p>
                      <a:r>
                        <a:rPr lang="en-US" altLang="zh-CN" sz="1400" i="1" dirty="0" smtClean="0"/>
                        <a:t>Cut sequence generation</a:t>
                      </a:r>
                      <a:r>
                        <a:rPr lang="en-US" altLang="zh-CN" sz="1400" i="1" baseline="0" dirty="0" smtClean="0"/>
                        <a:t> rule.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BridgeCutParam</a:t>
                      </a:r>
                      <a:endParaRPr lang="zh-CN" altLang="en-US" sz="1400" dirty="0"/>
                    </a:p>
                  </a:txBody>
                  <a:tcPr/>
                </a:tc>
                <a:tc>
                  <a:txBody>
                    <a:bodyPr/>
                    <a:lstStyle/>
                    <a:p>
                      <a:r>
                        <a:rPr lang="en-US" altLang="zh-CN" sz="1400" i="1" dirty="0" smtClean="0"/>
                        <a:t>Generation rules for bridge cut sequence</a:t>
                      </a:r>
                      <a:r>
                        <a:rPr lang="en-US" altLang="zh-CN" sz="1400" i="1" baseline="0" dirty="0" smtClean="0"/>
                        <a: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ChainCutParam</a:t>
                      </a:r>
                      <a:endParaRPr lang="zh-CN" altLang="en-US" sz="1400" dirty="0"/>
                    </a:p>
                  </a:txBody>
                  <a:tcPr/>
                </a:tc>
                <a:tc>
                  <a:txBody>
                    <a:bodyPr/>
                    <a:lstStyle/>
                    <a:p>
                      <a:r>
                        <a:rPr lang="en-US" altLang="zh-CN" sz="1400" i="1" dirty="0" smtClean="0"/>
                        <a:t>Generation rules for chain cut sequence</a:t>
                      </a:r>
                      <a:r>
                        <a:rPr lang="en-US" altLang="zh-CN" sz="1400" i="1" baseline="0" dirty="0" smtClean="0"/>
                        <a: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CollisionAvoidParam</a:t>
                      </a:r>
                      <a:endParaRPr lang="zh-CN" altLang="en-US" sz="1400" dirty="0"/>
                    </a:p>
                  </a:txBody>
                  <a:tcPr/>
                </a:tc>
                <a:tc>
                  <a:txBody>
                    <a:bodyPr/>
                    <a:lstStyle/>
                    <a:p>
                      <a:r>
                        <a:rPr lang="en-US" altLang="zh-CN" sz="1400" i="1" dirty="0" smtClean="0"/>
                        <a:t>Rules for avoiding</a:t>
                      </a:r>
                      <a:r>
                        <a:rPr lang="en-US" altLang="zh-CN" sz="1400" i="1" baseline="0" dirty="0" smtClean="0"/>
                        <a:t> sequence collision.</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ComCutParam</a:t>
                      </a:r>
                      <a:endParaRPr lang="zh-CN" altLang="en-US" sz="1400" dirty="0"/>
                    </a:p>
                  </a:txBody>
                  <a:tcPr/>
                </a:tc>
                <a:tc>
                  <a:txBody>
                    <a:bodyPr/>
                    <a:lstStyle/>
                    <a:p>
                      <a:r>
                        <a:rPr lang="en-US" altLang="zh-CN" sz="1400" i="1" dirty="0" smtClean="0"/>
                        <a:t>Generation rules for common cut sequence</a:t>
                      </a:r>
                      <a:r>
                        <a:rPr lang="en-US" altLang="zh-CN" sz="1400" i="1" baseline="0" dirty="0" smtClean="0"/>
                        <a: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FlyCutParam</a:t>
                      </a:r>
                      <a:endParaRPr lang="zh-CN" altLang="en-US" sz="1400" dirty="0"/>
                    </a:p>
                  </a:txBody>
                  <a:tcPr/>
                </a:tc>
                <a:tc>
                  <a:txBody>
                    <a:bodyPr/>
                    <a:lstStyle/>
                    <a:p>
                      <a:r>
                        <a:rPr lang="en-US" altLang="zh-CN" sz="1400" i="1" dirty="0" smtClean="0"/>
                        <a:t>Generation rules for fly cut sequence</a:t>
                      </a:r>
                      <a:r>
                        <a:rPr lang="en-US" altLang="zh-CN" sz="1400" i="1" baseline="0" dirty="0" smtClean="0"/>
                        <a:t>.</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GridCutParam</a:t>
                      </a:r>
                      <a:endParaRPr lang="zh-CN" altLang="en-US" sz="1400" dirty="0"/>
                    </a:p>
                  </a:txBody>
                  <a:tcPr/>
                </a:tc>
                <a:tc>
                  <a:txBody>
                    <a:bodyPr/>
                    <a:lstStyle/>
                    <a:p>
                      <a:r>
                        <a:rPr lang="en-US" altLang="zh-CN" sz="1400" i="1" smtClean="0"/>
                        <a:t>Generation rules for grid cut sequence</a:t>
                      </a:r>
                      <a:r>
                        <a:rPr lang="en-US" altLang="zh-CN" sz="1400" i="1" baseline="0" smtClean="0"/>
                        <a:t>.</a:t>
                      </a:r>
                      <a:endParaRPr lang="en-US" altLang="zh-CN" sz="1400" i="1" baseline="0" smtClean="0"/>
                    </a:p>
                    <a:p>
                      <a:endParaRPr lang="zh-CN" altLang="en-US" sz="1400" i="1" smtClean="0"/>
                    </a:p>
                  </a:txBody>
                  <a:tcPr/>
                </a:tc>
              </a:tr>
            </a:tbl>
          </a:graphicData>
        </a:graphic>
      </p:graphicFrame>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smtClean="0"/>
              <a:t>5.9) NC code generation rule</a:t>
            </a:r>
            <a:br>
              <a:rPr lang="en-US" altLang="zh-CN" sz="3200" b="1" dirty="0"/>
            </a:br>
            <a:endParaRPr lang="zh-CN" altLang="en-US" sz="2400" i="1" dirty="0"/>
          </a:p>
        </p:txBody>
      </p:sp>
      <p:sp>
        <p:nvSpPr>
          <p:cNvPr id="55" name="标题 1"/>
          <p:cNvSpPr txBox="1"/>
          <p:nvPr/>
        </p:nvSpPr>
        <p:spPr>
          <a:xfrm>
            <a:off x="454968" y="1124744"/>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COE can use NC code generation rule to generate NC code for different machine</a:t>
            </a:r>
            <a:r>
              <a:rPr lang="en-US" altLang="zh-CN" sz="1800" dirty="0" smtClean="0"/>
              <a:t>.</a:t>
            </a:r>
            <a:endParaRPr lang="en-US" altLang="zh-CN" sz="1800" dirty="0"/>
          </a:p>
          <a:p>
            <a:pPr algn="l"/>
            <a:r>
              <a:rPr lang="zh-CN" altLang="en-US" sz="1800" i="1" dirty="0" smtClean="0"/>
              <a:t>    </a:t>
            </a:r>
            <a:endParaRPr lang="en-US" altLang="zh-CN" sz="1800" i="1" dirty="0" smtClean="0"/>
          </a:p>
        </p:txBody>
      </p:sp>
      <p:graphicFrame>
        <p:nvGraphicFramePr>
          <p:cNvPr id="11" name="表格 10"/>
          <p:cNvGraphicFramePr>
            <a:graphicFrameLocks noGrp="1"/>
          </p:cNvGraphicFramePr>
          <p:nvPr/>
        </p:nvGraphicFramePr>
        <p:xfrm>
          <a:off x="573324" y="2204864"/>
          <a:ext cx="7992888" cy="1407160"/>
        </p:xfrm>
        <a:graphic>
          <a:graphicData uri="http://schemas.openxmlformats.org/drawingml/2006/table">
            <a:tbl>
              <a:tblPr bandRow="1">
                <a:tableStyleId>{5C22544A-7EE6-4342-B048-85BDC9FD1C3A}</a:tableStyleId>
              </a:tblPr>
              <a:tblGrid>
                <a:gridCol w="2232248"/>
                <a:gridCol w="5760640"/>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NCConfigItem</a:t>
                      </a:r>
                      <a:endParaRPr lang="zh-CN" altLang="en-US" sz="1400" dirty="0"/>
                    </a:p>
                  </a:txBody>
                  <a:tcPr/>
                </a:tc>
                <a:tc>
                  <a:txBody>
                    <a:bodyPr/>
                    <a:lstStyle/>
                    <a:p>
                      <a:r>
                        <a:rPr lang="en-US" altLang="zh-CN" sz="1400" i="1" dirty="0" smtClean="0"/>
                        <a:t>NC</a:t>
                      </a:r>
                      <a:r>
                        <a:rPr lang="en-US" altLang="zh-CN" sz="1400" i="1" baseline="0" dirty="0" smtClean="0"/>
                        <a:t> code </a:t>
                      </a:r>
                      <a:r>
                        <a:rPr lang="en-US" altLang="zh-CN" sz="1400" i="1" dirty="0" smtClean="0"/>
                        <a:t>generation</a:t>
                      </a:r>
                      <a:r>
                        <a:rPr lang="en-US" altLang="zh-CN" sz="1400" i="1" baseline="0" dirty="0" smtClean="0"/>
                        <a:t> rule.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NCConfigValue</a:t>
                      </a:r>
                      <a:endParaRPr lang="en-US" altLang="zh-CN" sz="1400" kern="1200" dirty="0" smtClean="0">
                        <a:solidFill>
                          <a:schemeClr val="dk1"/>
                        </a:solidFill>
                        <a:latin typeface="+mn-lt"/>
                        <a:ea typeface="+mn-ea"/>
                        <a:cs typeface="+mn-cs"/>
                      </a:endParaRPr>
                    </a:p>
                    <a:p>
                      <a:r>
                        <a:rPr lang="en-US" altLang="zh-CN" sz="1400" kern="1200" dirty="0" err="1" smtClean="0">
                          <a:solidFill>
                            <a:schemeClr val="dk1"/>
                          </a:solidFill>
                          <a:latin typeface="+mn-lt"/>
                          <a:ea typeface="+mn-ea"/>
                          <a:cs typeface="+mn-cs"/>
                        </a:rPr>
                        <a:t>NCConfigValueList</a:t>
                      </a:r>
                      <a:endParaRPr lang="zh-CN" altLang="en-US" sz="1400" dirty="0"/>
                    </a:p>
                  </a:txBody>
                  <a:tcPr/>
                </a:tc>
                <a:tc>
                  <a:txBody>
                    <a:bodyPr/>
                    <a:lstStyle/>
                    <a:p>
                      <a:r>
                        <a:rPr lang="en-US" altLang="zh-CN" sz="1400" i="1" baseline="0" dirty="0" smtClean="0"/>
                        <a:t>A NC </a:t>
                      </a:r>
                      <a:r>
                        <a:rPr lang="en-US" altLang="zh-CN" sz="1400" i="1" baseline="0" dirty="0" err="1" smtClean="0"/>
                        <a:t>config</a:t>
                      </a:r>
                      <a:r>
                        <a:rPr lang="en-US" altLang="zh-CN" sz="1400" i="1" baseline="0" dirty="0" smtClean="0"/>
                        <a:t> value of rule.</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smtClean="0"/>
              <a:t>5.10) nesting rule</a:t>
            </a:r>
            <a:br>
              <a:rPr lang="en-US" altLang="zh-CN" sz="3200" b="1" dirty="0"/>
            </a:br>
            <a:endParaRPr lang="zh-CN" altLang="en-US" sz="2400" i="1" dirty="0"/>
          </a:p>
        </p:txBody>
      </p:sp>
      <p:sp>
        <p:nvSpPr>
          <p:cNvPr id="55" name="标题 1"/>
          <p:cNvSpPr txBox="1"/>
          <p:nvPr/>
        </p:nvSpPr>
        <p:spPr>
          <a:xfrm>
            <a:off x="454968" y="1124744"/>
            <a:ext cx="8229600" cy="936104"/>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COE can use nesting rule to layout parts on sheet to maximize the material utilization</a:t>
            </a:r>
            <a:r>
              <a:rPr lang="en-US" altLang="zh-CN" sz="1800" dirty="0" smtClean="0"/>
              <a:t>.</a:t>
            </a:r>
            <a:endParaRPr lang="en-US" altLang="zh-CN" sz="1800" dirty="0"/>
          </a:p>
          <a:p>
            <a:pPr algn="l"/>
            <a:r>
              <a:rPr lang="zh-CN" altLang="en-US" sz="1800" i="1" dirty="0" smtClean="0"/>
              <a:t> </a:t>
            </a:r>
            <a:endParaRPr lang="en-US" altLang="zh-CN" sz="1800" i="1" dirty="0" smtClean="0"/>
          </a:p>
        </p:txBody>
      </p:sp>
      <p:graphicFrame>
        <p:nvGraphicFramePr>
          <p:cNvPr id="11" name="表格 10"/>
          <p:cNvGraphicFramePr>
            <a:graphicFrameLocks noGrp="1"/>
          </p:cNvGraphicFramePr>
          <p:nvPr/>
        </p:nvGraphicFramePr>
        <p:xfrm>
          <a:off x="573324" y="2204864"/>
          <a:ext cx="7992888" cy="889000"/>
        </p:xfrm>
        <a:graphic>
          <a:graphicData uri="http://schemas.openxmlformats.org/drawingml/2006/table">
            <a:tbl>
              <a:tblPr bandRow="1">
                <a:tableStyleId>{5C22544A-7EE6-4342-B048-85BDC9FD1C3A}</a:tableStyleId>
              </a:tblPr>
              <a:tblGrid>
                <a:gridCol w="2232248"/>
                <a:gridCol w="5760640"/>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NestConfigItem</a:t>
                      </a:r>
                      <a:endParaRPr lang="zh-CN" altLang="en-US" sz="1400" dirty="0"/>
                    </a:p>
                  </a:txBody>
                  <a:tcPr/>
                </a:tc>
                <a:tc>
                  <a:txBody>
                    <a:bodyPr/>
                    <a:lstStyle/>
                    <a:p>
                      <a:r>
                        <a:rPr lang="en-US" altLang="zh-CN" sz="1400" i="1" dirty="0" smtClean="0"/>
                        <a:t>The parameters for auto nesting</a:t>
                      </a:r>
                      <a:r>
                        <a:rPr lang="en-US" altLang="zh-CN" sz="1400" i="1" baseline="0" dirty="0" smtClean="0"/>
                        <a:t>.</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smtClean="0"/>
              <a:t>2.1) UML diagram</a:t>
            </a:r>
            <a:br>
              <a:rPr lang="en-US" altLang="zh-CN" sz="3200" b="1" dirty="0"/>
            </a:br>
            <a:endParaRPr lang="zh-CN" altLang="en-US" sz="2400" i="1" dirty="0"/>
          </a:p>
        </p:txBody>
      </p:sp>
      <p:grpSp>
        <p:nvGrpSpPr>
          <p:cNvPr id="56" name="组合 55"/>
          <p:cNvGrpSpPr/>
          <p:nvPr/>
        </p:nvGrpSpPr>
        <p:grpSpPr>
          <a:xfrm>
            <a:off x="996416" y="2723891"/>
            <a:ext cx="7090066" cy="2706363"/>
            <a:chOff x="996416" y="2723891"/>
            <a:chExt cx="7090066" cy="2706363"/>
          </a:xfrm>
        </p:grpSpPr>
        <p:sp>
          <p:nvSpPr>
            <p:cNvPr id="8" name="圆角矩形 7"/>
            <p:cNvSpPr/>
            <p:nvPr/>
          </p:nvSpPr>
          <p:spPr>
            <a:xfrm>
              <a:off x="3419872" y="3467391"/>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CLOptionInfo</a:t>
              </a:r>
              <a:endParaRPr lang="zh-CN" altLang="en-US" sz="1200" dirty="0"/>
            </a:p>
          </p:txBody>
        </p:sp>
        <p:sp>
          <p:nvSpPr>
            <p:cNvPr id="10" name="圆角矩形 9"/>
            <p:cNvSpPr/>
            <p:nvPr/>
          </p:nvSpPr>
          <p:spPr>
            <a:xfrm>
              <a:off x="996416" y="2836459"/>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ProductParam</a:t>
              </a:r>
              <a:endParaRPr lang="zh-CN" altLang="en-US" sz="1200" dirty="0"/>
            </a:p>
          </p:txBody>
        </p:sp>
        <p:sp>
          <p:nvSpPr>
            <p:cNvPr id="11" name="圆角矩形 10"/>
            <p:cNvSpPr/>
            <p:nvPr/>
          </p:nvSpPr>
          <p:spPr>
            <a:xfrm>
              <a:off x="996416" y="4079459"/>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ImpExpConfig</a:t>
              </a:r>
              <a:endParaRPr lang="zh-CN" altLang="en-US" sz="1200" dirty="0"/>
            </a:p>
          </p:txBody>
        </p:sp>
        <p:sp>
          <p:nvSpPr>
            <p:cNvPr id="12" name="圆角矩形 11"/>
            <p:cNvSpPr/>
            <p:nvPr/>
          </p:nvSpPr>
          <p:spPr>
            <a:xfrm>
              <a:off x="1016450" y="3467391"/>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DisplayParam</a:t>
              </a:r>
              <a:endParaRPr lang="zh-CN" altLang="en-US" sz="1200" dirty="0"/>
            </a:p>
          </p:txBody>
        </p:sp>
        <p:sp>
          <p:nvSpPr>
            <p:cNvPr id="18" name="圆角矩形 17"/>
            <p:cNvSpPr/>
            <p:nvPr/>
          </p:nvSpPr>
          <p:spPr>
            <a:xfrm>
              <a:off x="5768315" y="2723891"/>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PartEditParam</a:t>
              </a:r>
              <a:endParaRPr lang="zh-CN" altLang="en-US" sz="1200" dirty="0"/>
            </a:p>
          </p:txBody>
        </p:sp>
        <p:sp>
          <p:nvSpPr>
            <p:cNvPr id="19" name="圆角矩形 18"/>
            <p:cNvSpPr/>
            <p:nvPr/>
          </p:nvSpPr>
          <p:spPr>
            <a:xfrm>
              <a:off x="5782226" y="3443971"/>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SheetEditParam</a:t>
              </a:r>
              <a:endParaRPr lang="zh-CN" altLang="en-US" sz="1200" dirty="0"/>
            </a:p>
          </p:txBody>
        </p:sp>
        <p:sp>
          <p:nvSpPr>
            <p:cNvPr id="20" name="圆角矩形 19"/>
            <p:cNvSpPr/>
            <p:nvPr/>
          </p:nvSpPr>
          <p:spPr>
            <a:xfrm>
              <a:off x="5782226" y="4092043"/>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ConcealConfig</a:t>
              </a:r>
              <a:endParaRPr lang="zh-CN" altLang="en-US" sz="1200" dirty="0"/>
            </a:p>
          </p:txBody>
        </p:sp>
        <p:sp>
          <p:nvSpPr>
            <p:cNvPr id="21" name="圆角矩形 20"/>
            <p:cNvSpPr/>
            <p:nvPr/>
          </p:nvSpPr>
          <p:spPr>
            <a:xfrm>
              <a:off x="6502306" y="5070214"/>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SimulateInfo</a:t>
              </a:r>
              <a:endParaRPr lang="zh-CN" altLang="en-US" sz="1200" dirty="0"/>
            </a:p>
          </p:txBody>
        </p:sp>
        <p:sp>
          <p:nvSpPr>
            <p:cNvPr id="22" name="圆角矩形 21"/>
            <p:cNvSpPr/>
            <p:nvPr/>
          </p:nvSpPr>
          <p:spPr>
            <a:xfrm>
              <a:off x="4644008" y="5070214"/>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DebugUIInfo</a:t>
              </a:r>
              <a:endParaRPr lang="zh-CN" altLang="en-US" sz="1200" dirty="0"/>
            </a:p>
          </p:txBody>
        </p:sp>
        <p:cxnSp>
          <p:nvCxnSpPr>
            <p:cNvPr id="40" name="肘形连接符 39"/>
            <p:cNvCxnSpPr>
              <a:endCxn id="10" idx="3"/>
            </p:cNvCxnSpPr>
            <p:nvPr/>
          </p:nvCxnSpPr>
          <p:spPr>
            <a:xfrm rot="10800000">
              <a:off x="2580592" y="3016479"/>
              <a:ext cx="767272" cy="630932"/>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42" name="肘形连接符 41"/>
            <p:cNvCxnSpPr>
              <a:endCxn id="12" idx="3"/>
            </p:cNvCxnSpPr>
            <p:nvPr/>
          </p:nvCxnSpPr>
          <p:spPr>
            <a:xfrm rot="10800000">
              <a:off x="2600626" y="3647411"/>
              <a:ext cx="747238" cy="12700"/>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44" name="肘形连接符 43"/>
            <p:cNvCxnSpPr>
              <a:endCxn id="11" idx="3"/>
            </p:cNvCxnSpPr>
            <p:nvPr/>
          </p:nvCxnSpPr>
          <p:spPr>
            <a:xfrm rot="10800000" flipV="1">
              <a:off x="2580592" y="3647411"/>
              <a:ext cx="767272" cy="612068"/>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46" name="肘形连接符 45"/>
            <p:cNvCxnSpPr>
              <a:endCxn id="18" idx="1"/>
            </p:cNvCxnSpPr>
            <p:nvPr/>
          </p:nvCxnSpPr>
          <p:spPr>
            <a:xfrm flipV="1">
              <a:off x="4932040" y="2903911"/>
              <a:ext cx="836275" cy="743500"/>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48" name="肘形连接符 47"/>
            <p:cNvCxnSpPr>
              <a:endCxn id="19" idx="1"/>
            </p:cNvCxnSpPr>
            <p:nvPr/>
          </p:nvCxnSpPr>
          <p:spPr>
            <a:xfrm flipV="1">
              <a:off x="4932040" y="3623991"/>
              <a:ext cx="850186" cy="23420"/>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endCxn id="20" idx="1"/>
            </p:cNvCxnSpPr>
            <p:nvPr/>
          </p:nvCxnSpPr>
          <p:spPr>
            <a:xfrm>
              <a:off x="4932040" y="3647411"/>
              <a:ext cx="850186" cy="624652"/>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22" idx="0"/>
            </p:cNvCxnSpPr>
            <p:nvPr/>
          </p:nvCxnSpPr>
          <p:spPr>
            <a:xfrm rot="5400000">
              <a:off x="5724659" y="4220558"/>
              <a:ext cx="561093" cy="1138218"/>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endCxn id="21" idx="0"/>
            </p:cNvCxnSpPr>
            <p:nvPr/>
          </p:nvCxnSpPr>
          <p:spPr>
            <a:xfrm rot="16200000" flipH="1">
              <a:off x="6653808" y="4429627"/>
              <a:ext cx="561093" cy="720080"/>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grpSp>
      <p:sp>
        <p:nvSpPr>
          <p:cNvPr id="55" name="标题 1"/>
          <p:cNvSpPr txBox="1"/>
          <p:nvPr/>
        </p:nvSpPr>
        <p:spPr>
          <a:xfrm>
            <a:off x="454968" y="1124744"/>
            <a:ext cx="8229600" cy="11521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This UML diagram illustrates the data architecture of </a:t>
            </a:r>
            <a:r>
              <a:rPr lang="en-US" altLang="zh-CN" sz="1800" dirty="0" err="1" smtClean="0"/>
              <a:t>clOption</a:t>
            </a:r>
            <a:r>
              <a:rPr lang="en-US" altLang="zh-CN" sz="1800" dirty="0" smtClean="0"/>
              <a:t> module.</a:t>
            </a:r>
            <a:endParaRPr lang="en-US" altLang="zh-CN" sz="1800" dirty="0"/>
          </a:p>
          <a:p>
            <a:pPr algn="l"/>
            <a:r>
              <a:rPr lang="zh-CN" altLang="en-US" sz="1800" i="1" dirty="0" smtClean="0"/>
              <a:t>    </a:t>
            </a:r>
            <a:endParaRPr lang="en-US" altLang="zh-CN" sz="1800" i="1" dirty="0" smtClean="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1"/>
          <p:cNvSpPr>
            <a:spLocks noGrp="1"/>
          </p:cNvSpPr>
          <p:nvPr>
            <p:ph type="title"/>
          </p:nvPr>
        </p:nvSpPr>
        <p:spPr>
          <a:xfrm>
            <a:off x="457200" y="346646"/>
            <a:ext cx="8229600" cy="706090"/>
          </a:xfrm>
        </p:spPr>
        <p:txBody>
          <a:bodyPr>
            <a:normAutofit fontScale="90000"/>
          </a:bodyPr>
          <a:lstStyle/>
          <a:p>
            <a:r>
              <a:rPr lang="en-US" altLang="zh-CN" sz="3200" b="1" dirty="0" smtClean="0"/>
              <a:t>2.2) class details</a:t>
            </a:r>
            <a:br>
              <a:rPr lang="en-US" altLang="zh-CN" sz="3200" b="1" dirty="0"/>
            </a:br>
            <a:endParaRPr lang="zh-CN" altLang="en-US" sz="2400" i="1" dirty="0"/>
          </a:p>
        </p:txBody>
      </p:sp>
      <p:graphicFrame>
        <p:nvGraphicFramePr>
          <p:cNvPr id="8" name="表格 7"/>
          <p:cNvGraphicFramePr>
            <a:graphicFrameLocks noGrp="1"/>
          </p:cNvGraphicFramePr>
          <p:nvPr/>
        </p:nvGraphicFramePr>
        <p:xfrm>
          <a:off x="683568" y="1450568"/>
          <a:ext cx="7992888" cy="385064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Data</a:t>
                      </a:r>
                      <a:r>
                        <a:rPr lang="en-US" altLang="zh-CN" sz="1800" b="1" baseline="0" dirty="0" smtClean="0">
                          <a:solidFill>
                            <a:srgbClr val="C00000"/>
                          </a:solidFill>
                        </a:rPr>
                        <a:t> structures for </a:t>
                      </a:r>
                      <a:r>
                        <a:rPr lang="en-US" altLang="zh-CN" sz="1800" b="1" kern="1200" baseline="0" dirty="0" err="1" smtClean="0">
                          <a:solidFill>
                            <a:srgbClr val="C00000"/>
                          </a:solidFill>
                          <a:latin typeface="+mn-lt"/>
                          <a:ea typeface="+mn-ea"/>
                          <a:cs typeface="+mn-cs"/>
                        </a:rPr>
                        <a:t>CLOptionInfo</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dirty="0" err="1" smtClean="0"/>
                        <a:t>CLOptionInfo</a:t>
                      </a:r>
                      <a:endParaRPr lang="en-US" altLang="zh-CN" sz="1400" kern="1200" dirty="0" smtClean="0">
                        <a:solidFill>
                          <a:schemeClr val="dk1"/>
                        </a:solidFill>
                        <a:latin typeface="+mn-lt"/>
                        <a:ea typeface="+mn-ea"/>
                        <a:cs typeface="+mn-cs"/>
                      </a:endParaRPr>
                    </a:p>
                  </a:txBody>
                  <a:tcPr/>
                </a:tc>
                <a:tc>
                  <a:txBody>
                    <a:bodyPr/>
                    <a:lstStyle/>
                    <a:p>
                      <a:r>
                        <a:rPr lang="en-US" altLang="zh-CN" sz="1400" i="0" dirty="0" smtClean="0"/>
                        <a:t>All options for COE.</a:t>
                      </a:r>
                      <a:endParaRPr lang="en-US" altLang="zh-CN" sz="1400" i="0" dirty="0" smtClean="0"/>
                    </a:p>
                    <a:p>
                      <a:endParaRPr lang="zh-CN" altLang="en-US" sz="1400" i="1" dirty="0" smtClean="0"/>
                    </a:p>
                  </a:txBody>
                  <a:tcPr/>
                </a:tc>
              </a:tr>
              <a:tr h="370840">
                <a:tc>
                  <a:txBody>
                    <a:bodyPr/>
                    <a:lstStyle/>
                    <a:p>
                      <a:r>
                        <a:rPr lang="en-US" altLang="zh-CN" sz="1400" dirty="0" err="1" smtClean="0"/>
                        <a:t>ProductParam</a:t>
                      </a:r>
                      <a:endParaRPr lang="zh-CN" altLang="en-US" sz="1400" dirty="0"/>
                    </a:p>
                  </a:txBody>
                  <a:tcPr/>
                </a:tc>
                <a:tc>
                  <a:txBody>
                    <a:bodyPr/>
                    <a:lstStyle/>
                    <a:p>
                      <a:r>
                        <a:rPr lang="en-US" altLang="zh-CN" sz="1400" i="0" dirty="0" smtClean="0"/>
                        <a:t>The basic options</a:t>
                      </a:r>
                      <a:r>
                        <a:rPr lang="en-US" altLang="zh-CN" sz="1400" i="0" baseline="0" dirty="0" smtClean="0"/>
                        <a:t> for COE.</a:t>
                      </a:r>
                      <a:endParaRPr lang="en-US" altLang="zh-CN" sz="1400" i="0" dirty="0" smtClean="0"/>
                    </a:p>
                    <a:p>
                      <a:endParaRPr lang="zh-CN" altLang="en-US" sz="1400" i="1" dirty="0" smtClean="0"/>
                    </a:p>
                  </a:txBody>
                  <a:tcPr/>
                </a:tc>
              </a:tr>
              <a:tr h="370840">
                <a:tc>
                  <a:txBody>
                    <a:bodyPr/>
                    <a:lstStyle/>
                    <a:p>
                      <a:r>
                        <a:rPr lang="en-US" altLang="zh-CN" sz="1400" dirty="0" err="1" smtClean="0"/>
                        <a:t>DisplayParam</a:t>
                      </a:r>
                      <a:endParaRPr lang="zh-CN" altLang="en-US" sz="1400" dirty="0"/>
                    </a:p>
                  </a:txBody>
                  <a:tcPr/>
                </a:tc>
                <a:tc>
                  <a:txBody>
                    <a:bodyPr/>
                    <a:lstStyle/>
                    <a:p>
                      <a:r>
                        <a:rPr lang="en-US" altLang="zh-CN" sz="1400" i="1" dirty="0" smtClean="0"/>
                        <a:t>The display options for COE.</a:t>
                      </a:r>
                      <a:endParaRPr lang="en-US" altLang="zh-CN" sz="1400" i="1" dirty="0" smtClean="0"/>
                    </a:p>
                    <a:p>
                      <a:endParaRPr lang="zh-CN" altLang="en-US" sz="1400" i="1" dirty="0" smtClean="0"/>
                    </a:p>
                  </a:txBody>
                  <a:tcPr/>
                </a:tc>
              </a:tr>
              <a:tr h="370840">
                <a:tc>
                  <a:txBody>
                    <a:bodyPr/>
                    <a:lstStyle/>
                    <a:p>
                      <a:r>
                        <a:rPr lang="en-US" altLang="zh-CN" sz="1400" dirty="0" err="1" smtClean="0"/>
                        <a:t>ImpExpConfig</a:t>
                      </a:r>
                      <a:endParaRPr lang="zh-CN" altLang="en-US" sz="1400" dirty="0"/>
                    </a:p>
                  </a:txBody>
                  <a:tcPr/>
                </a:tc>
                <a:tc>
                  <a:txBody>
                    <a:bodyPr/>
                    <a:lstStyle/>
                    <a:p>
                      <a:r>
                        <a:rPr lang="en-US" altLang="zh-CN" sz="1400" i="0" dirty="0" smtClean="0"/>
                        <a:t>The options for importing and exporting data.</a:t>
                      </a:r>
                      <a:endParaRPr lang="en-US" altLang="zh-CN" sz="1400" i="0" dirty="0" smtClean="0"/>
                    </a:p>
                    <a:p>
                      <a:endParaRPr lang="zh-CN" altLang="en-US" sz="1400" i="1" dirty="0" smtClean="0"/>
                    </a:p>
                  </a:txBody>
                  <a:tcPr/>
                </a:tc>
              </a:tr>
              <a:tr h="370840">
                <a:tc>
                  <a:txBody>
                    <a:bodyPr/>
                    <a:lstStyle/>
                    <a:p>
                      <a:r>
                        <a:rPr lang="en-US" altLang="zh-CN" sz="1400" dirty="0" err="1" smtClean="0"/>
                        <a:t>PartEditParam</a:t>
                      </a:r>
                      <a:endParaRPr lang="zh-CN" altLang="en-US" sz="1400" dirty="0"/>
                    </a:p>
                  </a:txBody>
                  <a:tcPr/>
                </a:tc>
                <a:tc>
                  <a:txBody>
                    <a:bodyPr/>
                    <a:lstStyle/>
                    <a:p>
                      <a:r>
                        <a:rPr lang="en-US" altLang="zh-CN" sz="1400" i="1" dirty="0" smtClean="0"/>
                        <a:t>The</a:t>
                      </a:r>
                      <a:r>
                        <a:rPr lang="en-US" altLang="zh-CN" sz="1400" i="1" baseline="0" dirty="0" smtClean="0"/>
                        <a:t> options for part editing.</a:t>
                      </a:r>
                      <a:endParaRPr lang="en-US" altLang="zh-CN" sz="1400" i="1" baseline="0" dirty="0" smtClean="0"/>
                    </a:p>
                    <a:p>
                      <a:endParaRPr lang="zh-CN" altLang="en-US" sz="1400" i="1" dirty="0" smtClean="0"/>
                    </a:p>
                  </a:txBody>
                  <a:tcPr/>
                </a:tc>
              </a:tr>
              <a:tr h="370840">
                <a:tc>
                  <a:txBody>
                    <a:bodyPr/>
                    <a:lstStyle/>
                    <a:p>
                      <a:r>
                        <a:rPr lang="en-US" altLang="zh-CN" sz="1400" dirty="0" err="1" smtClean="0"/>
                        <a:t>SheetEditParam</a:t>
                      </a:r>
                      <a:endParaRPr lang="zh-CN" altLang="en-US" sz="1400" dirty="0"/>
                    </a:p>
                  </a:txBody>
                  <a:tcPr/>
                </a:tc>
                <a:tc>
                  <a:txBody>
                    <a:bodyPr/>
                    <a:lstStyle/>
                    <a:p>
                      <a:r>
                        <a:rPr lang="en-US" altLang="zh-CN" sz="1400" i="1" dirty="0" smtClean="0"/>
                        <a:t>The</a:t>
                      </a:r>
                      <a:r>
                        <a:rPr lang="en-US" altLang="zh-CN" sz="1400" i="1" baseline="0" dirty="0" smtClean="0"/>
                        <a:t> options for sheet editing.</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8" name="表格 7"/>
          <p:cNvGraphicFramePr>
            <a:graphicFrameLocks noGrp="1"/>
          </p:cNvGraphicFramePr>
          <p:nvPr/>
        </p:nvGraphicFramePr>
        <p:xfrm>
          <a:off x="683568" y="413976"/>
          <a:ext cx="7992888" cy="2222936"/>
        </p:xfrm>
        <a:graphic>
          <a:graphicData uri="http://schemas.openxmlformats.org/drawingml/2006/table">
            <a:tbl>
              <a:tblPr bandRow="1">
                <a:tableStyleId>{5C22544A-7EE6-4342-B048-85BDC9FD1C3A}</a:tableStyleId>
              </a:tblPr>
              <a:tblGrid>
                <a:gridCol w="2232248"/>
                <a:gridCol w="5760640"/>
              </a:tblGrid>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dirty="0" err="1" smtClean="0"/>
                        <a:t>ConcealConfig</a:t>
                      </a:r>
                      <a:endParaRPr lang="zh-CN" altLang="en-US" sz="1400" dirty="0"/>
                    </a:p>
                  </a:txBody>
                  <a:tcPr/>
                </a:tc>
                <a:tc>
                  <a:txBody>
                    <a:bodyPr/>
                    <a:lstStyle/>
                    <a:p>
                      <a:r>
                        <a:rPr lang="en-US" altLang="zh-CN" sz="1400" i="1" dirty="0" smtClean="0"/>
                        <a:t>Options which are concealed</a:t>
                      </a:r>
                      <a:r>
                        <a:rPr lang="en-US" altLang="zh-CN" sz="1400" i="1" baseline="0" dirty="0" smtClean="0"/>
                        <a:t> and used for debug</a:t>
                      </a:r>
                      <a:r>
                        <a:rPr lang="en-US" altLang="zh-CN" sz="1400" i="1" dirty="0" smtClean="0"/>
                        <a:t>.</a:t>
                      </a:r>
                      <a:endParaRPr lang="en-US" altLang="zh-CN" sz="1400" i="1" dirty="0" smtClean="0"/>
                    </a:p>
                    <a:p>
                      <a:endParaRPr lang="zh-CN" altLang="en-US" sz="1400" i="1" dirty="0" smtClean="0"/>
                    </a:p>
                  </a:txBody>
                  <a:tcPr/>
                </a:tc>
              </a:tr>
              <a:tr h="370840">
                <a:tc>
                  <a:txBody>
                    <a:bodyPr/>
                    <a:lstStyle/>
                    <a:p>
                      <a:r>
                        <a:rPr lang="en-US" altLang="zh-CN" sz="1400" dirty="0" err="1" smtClean="0"/>
                        <a:t>DebugUIInfo</a:t>
                      </a:r>
                      <a:endParaRPr lang="zh-CN" altLang="en-US" sz="1400" dirty="0"/>
                    </a:p>
                  </a:txBody>
                  <a:tcPr/>
                </a:tc>
                <a:tc>
                  <a:txBody>
                    <a:bodyPr/>
                    <a:lstStyle/>
                    <a:p>
                      <a:r>
                        <a:rPr lang="en-US" altLang="zh-CN" sz="1400" i="1" dirty="0" smtClean="0"/>
                        <a:t>Some</a:t>
                      </a:r>
                      <a:r>
                        <a:rPr lang="en-US" altLang="zh-CN" sz="1400" i="1" baseline="0" dirty="0" smtClean="0"/>
                        <a:t> concealed o</a:t>
                      </a:r>
                      <a:r>
                        <a:rPr lang="en-US" altLang="zh-CN" sz="1400" i="1" dirty="0" smtClean="0"/>
                        <a:t>ptions which can hide/show</a:t>
                      </a:r>
                      <a:r>
                        <a:rPr lang="en-US" altLang="zh-CN" sz="1400" i="1" baseline="0" dirty="0" smtClean="0"/>
                        <a:t> some dialogs.</a:t>
                      </a:r>
                      <a:endParaRPr lang="en-US" altLang="zh-CN" sz="1400" i="1" baseline="0" dirty="0" smtClean="0"/>
                    </a:p>
                    <a:p>
                      <a:endParaRPr lang="zh-CN" altLang="en-US" sz="1400" i="1" dirty="0" smtClean="0"/>
                    </a:p>
                  </a:txBody>
                  <a:tcPr/>
                </a:tc>
              </a:tr>
              <a:tr h="815776">
                <a:tc>
                  <a:txBody>
                    <a:bodyPr/>
                    <a:lstStyle/>
                    <a:p>
                      <a:r>
                        <a:rPr lang="en-US" altLang="zh-CN" sz="1400" dirty="0" err="1" smtClean="0"/>
                        <a:t>SimulateInfo</a:t>
                      </a:r>
                      <a:endParaRPr lang="zh-CN" altLang="en-US" sz="1400" dirty="0"/>
                    </a:p>
                  </a:txBody>
                  <a:tcPr/>
                </a:tc>
                <a:tc>
                  <a:txBody>
                    <a:bodyPr/>
                    <a:lstStyle/>
                    <a:p>
                      <a:r>
                        <a:rPr lang="en-US" altLang="zh-CN" sz="1400" i="1" dirty="0" smtClean="0"/>
                        <a:t>Some</a:t>
                      </a:r>
                      <a:r>
                        <a:rPr lang="en-US" altLang="zh-CN" sz="1400" i="1" baseline="0" dirty="0" smtClean="0"/>
                        <a:t> concealed o</a:t>
                      </a:r>
                      <a:r>
                        <a:rPr lang="en-US" altLang="zh-CN" sz="1400" i="1" dirty="0" smtClean="0"/>
                        <a:t>ptions which can</a:t>
                      </a:r>
                      <a:r>
                        <a:rPr lang="en-US" altLang="zh-CN" sz="1400" i="1" baseline="0" dirty="0" smtClean="0"/>
                        <a:t> control the display size of some COE objects.</a:t>
                      </a:r>
                      <a:endParaRPr lang="en-US" altLang="zh-CN" sz="1400" i="1" baseline="0" dirty="0" smtClean="0"/>
                    </a:p>
                    <a:p>
                      <a:endParaRPr lang="zh-CN" altLang="en-US" sz="1400" i="1" dirty="0" smtClean="0"/>
                    </a:p>
                  </a:txBody>
                  <a:tcPr/>
                </a:tc>
              </a:tr>
            </a:tbl>
          </a:graphicData>
        </a:graphic>
      </p:graphicFrame>
      <p:graphicFrame>
        <p:nvGraphicFramePr>
          <p:cNvPr id="9" name="表格 8"/>
          <p:cNvGraphicFramePr>
            <a:graphicFrameLocks noGrp="1"/>
          </p:cNvGraphicFramePr>
          <p:nvPr/>
        </p:nvGraphicFramePr>
        <p:xfrm>
          <a:off x="683568" y="3140968"/>
          <a:ext cx="7992888" cy="177800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kern="1200" baseline="0" dirty="0" smtClean="0">
                          <a:solidFill>
                            <a:srgbClr val="C00000"/>
                          </a:solidFill>
                          <a:latin typeface="+mn-lt"/>
                          <a:ea typeface="+mn-ea"/>
                          <a:cs typeface="+mn-cs"/>
                        </a:rPr>
                        <a:t>Other classes </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CLOptionLoader</a:t>
                      </a:r>
                      <a:endParaRPr lang="zh-CN" altLang="en-US" sz="1400" dirty="0"/>
                    </a:p>
                  </a:txBody>
                  <a:tcPr/>
                </a:tc>
                <a:tc>
                  <a:txBody>
                    <a:bodyPr/>
                    <a:lstStyle/>
                    <a:p>
                      <a:r>
                        <a:rPr lang="en-US" altLang="zh-CN" sz="1400" i="1" dirty="0" smtClean="0"/>
                        <a:t>This</a:t>
                      </a:r>
                      <a:r>
                        <a:rPr lang="en-US" altLang="zh-CN" sz="1400" i="1" baseline="0" dirty="0" smtClean="0"/>
                        <a:t> class can load COE options from xml configuration file.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CLOptionWriter</a:t>
                      </a:r>
                      <a:endParaRPr lang="zh-CN" altLang="en-US" sz="1400" dirty="0"/>
                    </a:p>
                  </a:txBody>
                  <a:tcPr/>
                </a:tc>
                <a:tc>
                  <a:txBody>
                    <a:bodyPr/>
                    <a:lstStyle/>
                    <a:p>
                      <a:r>
                        <a:rPr lang="en-US" altLang="zh-CN" sz="1400" i="1" dirty="0" smtClean="0"/>
                        <a:t>This</a:t>
                      </a:r>
                      <a:r>
                        <a:rPr lang="en-US" altLang="zh-CN" sz="1400" i="1" baseline="0" dirty="0" smtClean="0"/>
                        <a:t> class can save COE options to xml configuration file.</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994122"/>
          </a:xfrm>
        </p:spPr>
        <p:txBody>
          <a:bodyPr>
            <a:normAutofit/>
          </a:bodyPr>
          <a:lstStyle/>
          <a:p>
            <a:r>
              <a:rPr lang="en-US" altLang="zh-CN" sz="3200" b="1" dirty="0"/>
              <a:t>3</a:t>
            </a:r>
            <a:r>
              <a:rPr lang="en-US" altLang="zh-CN" sz="3200" b="1" dirty="0" smtClean="0"/>
              <a:t>) </a:t>
            </a:r>
            <a:r>
              <a:rPr lang="en-US" altLang="zh-CN" sz="3200" b="1" dirty="0" err="1" smtClean="0"/>
              <a:t>clMachineLib</a:t>
            </a:r>
            <a:r>
              <a:rPr lang="en-US" altLang="zh-CN" sz="3200" b="1" dirty="0" smtClean="0"/>
              <a:t> </a:t>
            </a:r>
            <a:r>
              <a:rPr lang="en-US" altLang="zh-CN" sz="3200" b="1" dirty="0"/>
              <a:t>module</a:t>
            </a:r>
            <a:br>
              <a:rPr lang="en-US" altLang="zh-CN" sz="3200" b="1" dirty="0"/>
            </a:br>
            <a:endParaRPr lang="zh-CN" altLang="en-US" sz="2400" i="1" dirty="0"/>
          </a:p>
        </p:txBody>
      </p:sp>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txBox="1"/>
          <p:nvPr/>
        </p:nvSpPr>
        <p:spPr>
          <a:xfrm>
            <a:off x="453298" y="1340768"/>
            <a:ext cx="8229600" cy="1440160"/>
          </a:xfrm>
          <a:prstGeom prst="rect">
            <a:avLst/>
          </a:prstGeom>
        </p:spPr>
        <p:txBody>
          <a:bodyPr vert="horz" lIns="91440" tIns="45720" rIns="91440" bIns="45720"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The </a:t>
            </a:r>
            <a:r>
              <a:rPr lang="en-US" altLang="zh-CN" sz="1800" i="1" dirty="0" err="1" smtClean="0"/>
              <a:t>clMachineLib</a:t>
            </a:r>
            <a:r>
              <a:rPr lang="en-US" altLang="zh-CN" sz="1800" i="1" dirty="0" smtClean="0"/>
              <a:t> </a:t>
            </a:r>
            <a:r>
              <a:rPr lang="en-US" altLang="zh-CN" sz="1800" dirty="0" smtClean="0"/>
              <a:t>module is machine library module of COE, it provides the machine management abilities, e.g. define the </a:t>
            </a:r>
            <a:r>
              <a:rPr lang="en-US" altLang="zh-CN" sz="1800" dirty="0" err="1" smtClean="0"/>
              <a:t>params</a:t>
            </a:r>
            <a:r>
              <a:rPr lang="en-US" altLang="zh-CN" sz="1800" dirty="0" smtClean="0"/>
              <a:t> and the drivers of machines, database management of machines, etc.</a:t>
            </a:r>
            <a:endParaRPr lang="en-US" altLang="zh-CN" sz="1800" dirty="0"/>
          </a:p>
          <a:p>
            <a:pPr algn="l"/>
            <a:r>
              <a:rPr lang="en-US" altLang="zh-CN" sz="1800" i="1" dirty="0" smtClean="0"/>
              <a:t>   </a:t>
            </a:r>
            <a:endParaRPr lang="en-US" altLang="zh-CN" sz="1800" i="1" dirty="0" smtClean="0"/>
          </a:p>
        </p:txBody>
      </p:sp>
      <p:pic>
        <p:nvPicPr>
          <p:cNvPr id="2050"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19671" y="2852936"/>
            <a:ext cx="6115025" cy="33843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6" name="标题 1"/>
          <p:cNvSpPr>
            <a:spLocks noGrp="1"/>
          </p:cNvSpPr>
          <p:nvPr>
            <p:ph type="title"/>
          </p:nvPr>
        </p:nvSpPr>
        <p:spPr>
          <a:xfrm>
            <a:off x="457200" y="274638"/>
            <a:ext cx="8229600" cy="850106"/>
          </a:xfrm>
        </p:spPr>
        <p:txBody>
          <a:bodyPr>
            <a:normAutofit fontScale="90000"/>
          </a:bodyPr>
          <a:lstStyle/>
          <a:p>
            <a:r>
              <a:rPr lang="en-US" altLang="zh-CN" sz="3200" b="1" dirty="0"/>
              <a:t>3</a:t>
            </a:r>
            <a:r>
              <a:rPr lang="en-US" altLang="zh-CN" sz="3200" b="1" dirty="0" smtClean="0"/>
              <a:t>.1) UML diagram</a:t>
            </a:r>
            <a:br>
              <a:rPr lang="en-US" altLang="zh-CN" sz="3200" b="1" dirty="0"/>
            </a:br>
            <a:endParaRPr lang="zh-CN" altLang="en-US" sz="2400" i="1" dirty="0"/>
          </a:p>
        </p:txBody>
      </p:sp>
      <p:sp>
        <p:nvSpPr>
          <p:cNvPr id="55" name="标题 1"/>
          <p:cNvSpPr txBox="1"/>
          <p:nvPr/>
        </p:nvSpPr>
        <p:spPr>
          <a:xfrm>
            <a:off x="454968" y="1124744"/>
            <a:ext cx="8229600" cy="1152128"/>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altLang="zh-CN" sz="1800" dirty="0" smtClean="0"/>
              <a:t>This UML diagram illustrates the data architecture of </a:t>
            </a:r>
            <a:r>
              <a:rPr lang="en-US" altLang="zh-CN" sz="1800" dirty="0" err="1" smtClean="0"/>
              <a:t>clMachineLib</a:t>
            </a:r>
            <a:r>
              <a:rPr lang="en-US" altLang="zh-CN" sz="1800" dirty="0" smtClean="0"/>
              <a:t> module.</a:t>
            </a:r>
            <a:endParaRPr lang="en-US" altLang="zh-CN" sz="1800" dirty="0"/>
          </a:p>
          <a:p>
            <a:pPr algn="l"/>
            <a:r>
              <a:rPr lang="zh-CN" altLang="en-US" sz="1800" i="1" dirty="0" smtClean="0"/>
              <a:t>    </a:t>
            </a:r>
            <a:endParaRPr lang="en-US" altLang="zh-CN" sz="1800" i="1" dirty="0" smtClean="0"/>
          </a:p>
        </p:txBody>
      </p:sp>
      <p:grpSp>
        <p:nvGrpSpPr>
          <p:cNvPr id="16" name="组合 15"/>
          <p:cNvGrpSpPr/>
          <p:nvPr/>
        </p:nvGrpSpPr>
        <p:grpSpPr>
          <a:xfrm>
            <a:off x="1115616" y="2708920"/>
            <a:ext cx="6480720" cy="2721334"/>
            <a:chOff x="1115616" y="2708920"/>
            <a:chExt cx="6480720" cy="2721334"/>
          </a:xfrm>
        </p:grpSpPr>
        <p:sp>
          <p:nvSpPr>
            <p:cNvPr id="8" name="圆角矩形 7"/>
            <p:cNvSpPr/>
            <p:nvPr/>
          </p:nvSpPr>
          <p:spPr>
            <a:xfrm>
              <a:off x="1115616" y="3467391"/>
              <a:ext cx="1440160"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MachineItem</a:t>
              </a:r>
              <a:endParaRPr lang="zh-CN" altLang="en-US" sz="1200" dirty="0"/>
            </a:p>
          </p:txBody>
        </p:sp>
        <p:sp>
          <p:nvSpPr>
            <p:cNvPr id="18" name="圆角矩形 17"/>
            <p:cNvSpPr/>
            <p:nvPr/>
          </p:nvSpPr>
          <p:spPr>
            <a:xfrm>
              <a:off x="3464059" y="2708920"/>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ConditionTypeList</a:t>
              </a:r>
              <a:endParaRPr lang="zh-CN" altLang="en-US" sz="1200" dirty="0"/>
            </a:p>
          </p:txBody>
        </p:sp>
        <p:sp>
          <p:nvSpPr>
            <p:cNvPr id="19" name="圆角矩形 18"/>
            <p:cNvSpPr/>
            <p:nvPr/>
          </p:nvSpPr>
          <p:spPr>
            <a:xfrm>
              <a:off x="3477970" y="3429000"/>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NCConfigTypeList</a:t>
              </a:r>
              <a:endParaRPr lang="zh-CN" altLang="en-US" sz="1200" dirty="0"/>
            </a:p>
          </p:txBody>
        </p:sp>
        <p:sp>
          <p:nvSpPr>
            <p:cNvPr id="20" name="圆角矩形 19"/>
            <p:cNvSpPr/>
            <p:nvPr/>
          </p:nvSpPr>
          <p:spPr>
            <a:xfrm>
              <a:off x="3477970" y="4077072"/>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MachineParam</a:t>
              </a:r>
              <a:endParaRPr lang="zh-CN" altLang="en-US" sz="1200" dirty="0"/>
            </a:p>
          </p:txBody>
        </p:sp>
        <p:sp>
          <p:nvSpPr>
            <p:cNvPr id="21" name="圆角矩形 20"/>
            <p:cNvSpPr/>
            <p:nvPr/>
          </p:nvSpPr>
          <p:spPr>
            <a:xfrm>
              <a:off x="4198050" y="5070214"/>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OverTravel</a:t>
              </a:r>
              <a:endParaRPr lang="zh-CN" altLang="en-US" sz="1200" dirty="0"/>
            </a:p>
          </p:txBody>
        </p:sp>
        <p:sp>
          <p:nvSpPr>
            <p:cNvPr id="22" name="圆角矩形 21"/>
            <p:cNvSpPr/>
            <p:nvPr/>
          </p:nvSpPr>
          <p:spPr>
            <a:xfrm>
              <a:off x="2339752" y="5070214"/>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MachineTable</a:t>
              </a:r>
              <a:endParaRPr lang="zh-CN" altLang="en-US" sz="1200" dirty="0"/>
            </a:p>
          </p:txBody>
        </p:sp>
        <p:cxnSp>
          <p:nvCxnSpPr>
            <p:cNvPr id="46" name="肘形连接符 45"/>
            <p:cNvCxnSpPr>
              <a:endCxn id="18" idx="1"/>
            </p:cNvCxnSpPr>
            <p:nvPr/>
          </p:nvCxnSpPr>
          <p:spPr>
            <a:xfrm flipV="1">
              <a:off x="2627784" y="2888940"/>
              <a:ext cx="836275" cy="743500"/>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48" name="肘形连接符 47"/>
            <p:cNvCxnSpPr>
              <a:endCxn id="19" idx="1"/>
            </p:cNvCxnSpPr>
            <p:nvPr/>
          </p:nvCxnSpPr>
          <p:spPr>
            <a:xfrm flipV="1">
              <a:off x="2627784" y="3609020"/>
              <a:ext cx="850186" cy="23420"/>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50" name="肘形连接符 49"/>
            <p:cNvCxnSpPr>
              <a:endCxn id="20" idx="1"/>
            </p:cNvCxnSpPr>
            <p:nvPr/>
          </p:nvCxnSpPr>
          <p:spPr>
            <a:xfrm>
              <a:off x="2627784" y="3632440"/>
              <a:ext cx="850186" cy="624652"/>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52" name="肘形连接符 51"/>
            <p:cNvCxnSpPr>
              <a:endCxn id="22" idx="0"/>
            </p:cNvCxnSpPr>
            <p:nvPr/>
          </p:nvCxnSpPr>
          <p:spPr>
            <a:xfrm rot="5400000">
              <a:off x="3420403" y="4220558"/>
              <a:ext cx="561093" cy="1138218"/>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cxnSp>
          <p:nvCxnSpPr>
            <p:cNvPr id="54" name="肘形连接符 53"/>
            <p:cNvCxnSpPr>
              <a:endCxn id="21" idx="0"/>
            </p:cNvCxnSpPr>
            <p:nvPr/>
          </p:nvCxnSpPr>
          <p:spPr>
            <a:xfrm rot="16200000" flipH="1">
              <a:off x="4349552" y="4429627"/>
              <a:ext cx="561093" cy="720080"/>
            </a:xfrm>
            <a:prstGeom prst="bentConnector3">
              <a:avLst/>
            </a:prstGeom>
            <a:ln>
              <a:headEnd type="diamond" w="lg" len="lg"/>
              <a:tailEnd type="arrow"/>
            </a:ln>
          </p:spPr>
          <p:style>
            <a:lnRef idx="1">
              <a:schemeClr val="accent1"/>
            </a:lnRef>
            <a:fillRef idx="0">
              <a:schemeClr val="accent1"/>
            </a:fillRef>
            <a:effectRef idx="0">
              <a:schemeClr val="accent1"/>
            </a:effectRef>
            <a:fontRef idx="minor">
              <a:schemeClr val="tx1"/>
            </a:fontRef>
          </p:style>
        </p:cxnSp>
        <p:sp>
          <p:nvSpPr>
            <p:cNvPr id="24" name="圆角矩形 23"/>
            <p:cNvSpPr/>
            <p:nvPr/>
          </p:nvSpPr>
          <p:spPr>
            <a:xfrm>
              <a:off x="6012160" y="5070214"/>
              <a:ext cx="1584176" cy="36004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err="1"/>
                <a:t>DriverData</a:t>
              </a:r>
              <a:endParaRPr lang="zh-CN" altLang="en-US" sz="1200" dirty="0"/>
            </a:p>
          </p:txBody>
        </p:sp>
        <p:cxnSp>
          <p:nvCxnSpPr>
            <p:cNvPr id="14" name="肘形连接符 13"/>
            <p:cNvCxnSpPr>
              <a:stCxn id="20" idx="2"/>
              <a:endCxn id="24" idx="0"/>
            </p:cNvCxnSpPr>
            <p:nvPr/>
          </p:nvCxnSpPr>
          <p:spPr>
            <a:xfrm rot="16200000" flipH="1">
              <a:off x="5220602" y="3486568"/>
              <a:ext cx="633102" cy="2534190"/>
            </a:xfrm>
            <a:prstGeom prst="bentConnector3">
              <a:avLst>
                <a:gd name="adj1" fmla="val 54166"/>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sp>
        <p:nvSpPr>
          <p:cNvPr id="7" name="标题 1"/>
          <p:cNvSpPr>
            <a:spLocks noGrp="1"/>
          </p:cNvSpPr>
          <p:nvPr>
            <p:ph type="title"/>
          </p:nvPr>
        </p:nvSpPr>
        <p:spPr>
          <a:xfrm>
            <a:off x="457200" y="346646"/>
            <a:ext cx="8229600" cy="706090"/>
          </a:xfrm>
        </p:spPr>
        <p:txBody>
          <a:bodyPr>
            <a:normAutofit fontScale="90000"/>
          </a:bodyPr>
          <a:lstStyle/>
          <a:p>
            <a:r>
              <a:rPr lang="en-US" altLang="zh-CN" sz="3200" b="1" dirty="0"/>
              <a:t>3</a:t>
            </a:r>
            <a:r>
              <a:rPr lang="en-US" altLang="zh-CN" sz="3200" b="1" dirty="0" smtClean="0"/>
              <a:t>.2) class details</a:t>
            </a:r>
            <a:br>
              <a:rPr lang="en-US" altLang="zh-CN" sz="3200" b="1" dirty="0"/>
            </a:br>
            <a:endParaRPr lang="zh-CN" altLang="en-US" sz="2400" i="1" dirty="0"/>
          </a:p>
        </p:txBody>
      </p:sp>
      <p:graphicFrame>
        <p:nvGraphicFramePr>
          <p:cNvPr id="8" name="表格 7"/>
          <p:cNvGraphicFramePr>
            <a:graphicFrameLocks noGrp="1"/>
          </p:cNvGraphicFramePr>
          <p:nvPr/>
        </p:nvGraphicFramePr>
        <p:xfrm>
          <a:off x="683568" y="1450568"/>
          <a:ext cx="7992888" cy="436880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dirty="0" smtClean="0">
                          <a:solidFill>
                            <a:srgbClr val="C00000"/>
                          </a:solidFill>
                        </a:rPr>
                        <a:t>Data</a:t>
                      </a:r>
                      <a:r>
                        <a:rPr lang="en-US" altLang="zh-CN" sz="1800" b="1" baseline="0" dirty="0" smtClean="0">
                          <a:solidFill>
                            <a:srgbClr val="C00000"/>
                          </a:solidFill>
                        </a:rPr>
                        <a:t> structures for </a:t>
                      </a:r>
                      <a:r>
                        <a:rPr lang="en-US" altLang="zh-CN" sz="1800" b="1" kern="1200" baseline="0" dirty="0" err="1" smtClean="0">
                          <a:solidFill>
                            <a:srgbClr val="C00000"/>
                          </a:solidFill>
                          <a:latin typeface="+mn-lt"/>
                          <a:ea typeface="+mn-ea"/>
                          <a:cs typeface="+mn-cs"/>
                        </a:rPr>
                        <a:t>MachineItem</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MachineItem</a:t>
                      </a:r>
                      <a:endParaRPr lang="en-US" altLang="zh-CN" sz="1400" kern="1200" dirty="0" smtClean="0">
                        <a:solidFill>
                          <a:schemeClr val="dk1"/>
                        </a:solidFill>
                        <a:latin typeface="+mn-lt"/>
                        <a:ea typeface="+mn-ea"/>
                        <a:cs typeface="+mn-cs"/>
                      </a:endParaRPr>
                    </a:p>
                  </a:txBody>
                  <a:tcPr/>
                </a:tc>
                <a:tc>
                  <a:txBody>
                    <a:bodyPr/>
                    <a:lstStyle/>
                    <a:p>
                      <a:r>
                        <a:rPr lang="en-US" altLang="zh-CN" sz="1400" i="0" dirty="0" smtClean="0"/>
                        <a:t>This</a:t>
                      </a:r>
                      <a:r>
                        <a:rPr lang="en-US" altLang="zh-CN" sz="1400" i="0" baseline="0" dirty="0" smtClean="0"/>
                        <a:t> class represents a machine</a:t>
                      </a:r>
                      <a:r>
                        <a:rPr lang="en-US" altLang="zh-CN" sz="1400" i="0" dirty="0" smtClean="0"/>
                        <a:t>.</a:t>
                      </a:r>
                      <a:endParaRPr lang="en-US" altLang="zh-CN" sz="1400" i="0" dirty="0" smtClean="0"/>
                    </a:p>
                    <a:p>
                      <a:endParaRPr lang="zh-CN" altLang="en-US" sz="1400" i="1" dirty="0" smtClean="0"/>
                    </a:p>
                  </a:txBody>
                  <a:tcPr/>
                </a:tc>
              </a:tr>
              <a:tr h="370840">
                <a:tc>
                  <a:txBody>
                    <a:bodyPr/>
                    <a:lstStyle/>
                    <a:p>
                      <a:r>
                        <a:rPr lang="en-US" altLang="zh-CN" sz="1400" dirty="0" err="1" smtClean="0"/>
                        <a:t>NCConfigTypeList</a:t>
                      </a:r>
                      <a:endParaRPr lang="zh-CN" altLang="en-US" sz="1400" dirty="0"/>
                    </a:p>
                  </a:txBody>
                  <a:tcPr/>
                </a:tc>
                <a:tc>
                  <a:txBody>
                    <a:bodyPr/>
                    <a:lstStyle/>
                    <a:p>
                      <a:r>
                        <a:rPr lang="en-US" altLang="zh-CN" sz="1400" i="0" dirty="0" smtClean="0"/>
                        <a:t>The NC code configuration for the machine</a:t>
                      </a:r>
                      <a:r>
                        <a:rPr lang="en-US" altLang="zh-CN" sz="1400" i="0" baseline="0" dirty="0" smtClean="0"/>
                        <a:t>.</a:t>
                      </a:r>
                      <a:endParaRPr lang="en-US" altLang="zh-CN" sz="1400" i="0" dirty="0" smtClean="0"/>
                    </a:p>
                    <a:p>
                      <a:endParaRPr lang="zh-CN" altLang="en-US" sz="1400" i="1" dirty="0" smtClean="0"/>
                    </a:p>
                  </a:txBody>
                  <a:tcPr/>
                </a:tc>
              </a:tr>
              <a:tr h="370840">
                <a:tc>
                  <a:txBody>
                    <a:bodyPr/>
                    <a:lstStyle/>
                    <a:p>
                      <a:r>
                        <a:rPr lang="en-US" altLang="zh-CN" sz="1400" dirty="0" err="1" smtClean="0"/>
                        <a:t>ConditionTypeList</a:t>
                      </a:r>
                      <a:endParaRPr lang="zh-CN" altLang="en-US" sz="1400" dirty="0"/>
                    </a:p>
                  </a:txBody>
                  <a:tcPr/>
                </a:tc>
                <a:tc>
                  <a:txBody>
                    <a:bodyPr/>
                    <a:lstStyle/>
                    <a:p>
                      <a:r>
                        <a:rPr lang="en-US" altLang="zh-CN" sz="1400" i="0" dirty="0" smtClean="0"/>
                        <a:t>The cut condition configuration for the machine</a:t>
                      </a:r>
                      <a:r>
                        <a:rPr lang="en-US" altLang="zh-CN" sz="1400" i="0" baseline="0" dirty="0" smtClean="0"/>
                        <a:t>.</a:t>
                      </a:r>
                      <a:endParaRPr lang="en-US" altLang="zh-CN" sz="1400" i="0" dirty="0" smtClean="0"/>
                    </a:p>
                    <a:p>
                      <a:endParaRPr lang="zh-CN" altLang="en-US" sz="1400" i="1" dirty="0" smtClean="0"/>
                    </a:p>
                  </a:txBody>
                  <a:tcPr/>
                </a:tc>
              </a:tr>
              <a:tr h="370840">
                <a:tc>
                  <a:txBody>
                    <a:bodyPr/>
                    <a:lstStyle/>
                    <a:p>
                      <a:r>
                        <a:rPr lang="en-US" altLang="zh-CN" sz="1400" dirty="0" err="1" smtClean="0"/>
                        <a:t>MachineParam</a:t>
                      </a:r>
                      <a:endParaRPr lang="zh-CN" altLang="en-US" sz="1400" dirty="0"/>
                    </a:p>
                  </a:txBody>
                  <a:tcPr/>
                </a:tc>
                <a:tc>
                  <a:txBody>
                    <a:bodyPr/>
                    <a:lstStyle/>
                    <a:p>
                      <a:r>
                        <a:rPr lang="en-US" altLang="zh-CN" sz="1400" i="1" dirty="0" smtClean="0"/>
                        <a:t>The</a:t>
                      </a:r>
                      <a:r>
                        <a:rPr lang="en-US" altLang="zh-CN" sz="1400" i="1" baseline="0" dirty="0" smtClean="0"/>
                        <a:t> parameters of machine.</a:t>
                      </a:r>
                      <a:endParaRPr lang="en-US" altLang="zh-CN" sz="1400" i="1" baseline="0" dirty="0" smtClean="0"/>
                    </a:p>
                    <a:p>
                      <a:endParaRPr lang="zh-CN" altLang="en-US" sz="1400" i="1" dirty="0" smtClean="0"/>
                    </a:p>
                  </a:txBody>
                  <a:tcPr/>
                </a:tc>
              </a:tr>
              <a:tr h="370840">
                <a:tc>
                  <a:txBody>
                    <a:bodyPr/>
                    <a:lstStyle/>
                    <a:p>
                      <a:r>
                        <a:rPr lang="en-US" altLang="zh-CN" sz="1400" dirty="0" err="1" smtClean="0"/>
                        <a:t>MachineTable</a:t>
                      </a:r>
                      <a:endParaRPr lang="zh-CN" altLang="en-US" sz="1400" dirty="0"/>
                    </a:p>
                  </a:txBody>
                  <a:tcPr/>
                </a:tc>
                <a:tc>
                  <a:txBody>
                    <a:bodyPr/>
                    <a:lstStyle/>
                    <a:p>
                      <a:r>
                        <a:rPr lang="en-US" altLang="zh-CN" sz="1400" i="1" dirty="0" smtClean="0"/>
                        <a:t>The</a:t>
                      </a:r>
                      <a:r>
                        <a:rPr lang="en-US" altLang="zh-CN" sz="1400" i="1" baseline="0" dirty="0" smtClean="0"/>
                        <a:t> table info of machine.</a:t>
                      </a:r>
                      <a:endParaRPr lang="en-US" altLang="zh-CN" sz="1400" i="1" baseline="0" dirty="0" smtClean="0"/>
                    </a:p>
                    <a:p>
                      <a:endParaRPr lang="zh-CN" altLang="en-US" sz="1400" i="1" dirty="0" smtClean="0"/>
                    </a:p>
                  </a:txBody>
                  <a:tcPr/>
                </a:tc>
              </a:tr>
              <a:tr h="370840">
                <a:tc>
                  <a:txBody>
                    <a:bodyPr/>
                    <a:lstStyle/>
                    <a:p>
                      <a:r>
                        <a:rPr lang="en-US" altLang="zh-CN" sz="1400" dirty="0" err="1" smtClean="0"/>
                        <a:t>OverTravel</a:t>
                      </a:r>
                      <a:endParaRPr lang="zh-CN" altLang="en-US" sz="1400" dirty="0"/>
                    </a:p>
                  </a:txBody>
                  <a:tcPr/>
                </a:tc>
                <a:tc>
                  <a:txBody>
                    <a:bodyPr/>
                    <a:lstStyle/>
                    <a:p>
                      <a:r>
                        <a:rPr lang="en-US" altLang="zh-CN" sz="1400" i="1" dirty="0" smtClean="0"/>
                        <a:t>The</a:t>
                      </a:r>
                      <a:r>
                        <a:rPr lang="en-US" altLang="zh-CN" sz="1400" i="1" baseline="0" dirty="0" smtClean="0"/>
                        <a:t> </a:t>
                      </a:r>
                      <a:r>
                        <a:rPr lang="en-US" altLang="zh-CN" sz="1400" i="1" baseline="0" dirty="0" smtClean="0"/>
                        <a:t>over travel info of machine.</a:t>
                      </a:r>
                      <a:endParaRPr lang="en-US" altLang="zh-CN" sz="1400" i="1" baseline="0" dirty="0" smtClean="0"/>
                    </a:p>
                    <a:p>
                      <a:endParaRPr lang="zh-CN" altLang="en-US" sz="1400" i="1" dirty="0" smtClean="0"/>
                    </a:p>
                  </a:txBody>
                  <a:tcPr/>
                </a:tc>
              </a:tr>
              <a:tr h="370840">
                <a:tc>
                  <a:txBody>
                    <a:bodyPr/>
                    <a:lstStyle/>
                    <a:p>
                      <a:r>
                        <a:rPr lang="en-US" altLang="zh-CN" sz="1400" dirty="0" err="1" smtClean="0"/>
                        <a:t>DriverData</a:t>
                      </a:r>
                      <a:endParaRPr lang="zh-CN" altLang="en-US" sz="1400" dirty="0"/>
                    </a:p>
                  </a:txBody>
                  <a:tcPr/>
                </a:tc>
                <a:tc>
                  <a:txBody>
                    <a:bodyPr/>
                    <a:lstStyle/>
                    <a:p>
                      <a:r>
                        <a:rPr lang="en-US" altLang="zh-CN" sz="1400" i="1" dirty="0" smtClean="0"/>
                        <a:t>Driver info of machine, used to generate NC code.</a:t>
                      </a:r>
                      <a:endParaRPr lang="en-US" altLang="zh-CN" sz="1400" i="1" dirty="0" smtClean="0"/>
                    </a:p>
                    <a:p>
                      <a:endParaRPr lang="zh-CN" altLang="en-US" sz="1400" i="1" dirty="0" smtClean="0"/>
                    </a:p>
                  </a:txBody>
                  <a:tcPr/>
                </a:tc>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3"/>
          <p:cNvSpPr>
            <a:spLocks noGrp="1"/>
          </p:cNvSpPr>
          <p:nvPr>
            <p:ph type="ftr" sz="quarter" idx="11"/>
          </p:nvPr>
        </p:nvSpPr>
        <p:spPr/>
        <p:txBody>
          <a:bodyPr/>
          <a:lstStyle/>
          <a:p>
            <a:r>
              <a:rPr lang="en-US" altLang="zh-CN" smtClean="0"/>
              <a:t>Copyright (C) 2025 TAOSoft Corporation.</a:t>
            </a:r>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fld>
            <a:endParaRPr lang="zh-CN" altLang="en-US"/>
          </a:p>
        </p:txBody>
      </p:sp>
      <p:graphicFrame>
        <p:nvGraphicFramePr>
          <p:cNvPr id="6" name="表格 5"/>
          <p:cNvGraphicFramePr>
            <a:graphicFrameLocks noGrp="1"/>
          </p:cNvGraphicFramePr>
          <p:nvPr/>
        </p:nvGraphicFramePr>
        <p:xfrm>
          <a:off x="611560" y="476672"/>
          <a:ext cx="7992888" cy="1778000"/>
        </p:xfrm>
        <a:graphic>
          <a:graphicData uri="http://schemas.openxmlformats.org/drawingml/2006/table">
            <a:tbl>
              <a:tblPr bandRow="1">
                <a:tableStyleId>{5C22544A-7EE6-4342-B048-85BDC9FD1C3A}</a:tableStyleId>
              </a:tblPr>
              <a:tblGrid>
                <a:gridCol w="2232248"/>
                <a:gridCol w="5760640"/>
              </a:tblGrid>
              <a:tr h="370840">
                <a:tc gridSpan="2">
                  <a:txBody>
                    <a:bodyPr/>
                    <a:lstStyle/>
                    <a:p>
                      <a:pPr algn="ctr"/>
                      <a:r>
                        <a:rPr lang="en-US" altLang="zh-CN" sz="1800" b="1" kern="1200" baseline="0" dirty="0" smtClean="0">
                          <a:solidFill>
                            <a:srgbClr val="C00000"/>
                          </a:solidFill>
                          <a:latin typeface="+mn-lt"/>
                          <a:ea typeface="+mn-ea"/>
                          <a:cs typeface="+mn-cs"/>
                        </a:rPr>
                        <a:t>Other classes</a:t>
                      </a:r>
                      <a:endParaRPr lang="zh-CN" altLang="en-US" sz="1800" b="1" dirty="0">
                        <a:solidFill>
                          <a:srgbClr val="C00000"/>
                        </a:solidFill>
                      </a:endParaRPr>
                    </a:p>
                  </a:txBody>
                  <a:tcPr/>
                </a:tc>
                <a:tc hMerge="1">
                  <a:tcPr/>
                </a:tc>
              </a:tr>
              <a:tr h="370840">
                <a:tc>
                  <a:txBody>
                    <a:bodyPr/>
                    <a:lstStyle/>
                    <a:p>
                      <a:r>
                        <a:rPr lang="en-US" altLang="zh-CN" sz="1600" b="1" dirty="0" smtClean="0"/>
                        <a:t>Class</a:t>
                      </a:r>
                      <a:r>
                        <a:rPr lang="en-US" altLang="zh-CN" sz="1600" b="1" baseline="0" dirty="0" smtClean="0"/>
                        <a:t> name</a:t>
                      </a:r>
                      <a:endParaRPr lang="zh-CN" altLang="en-US" sz="1600" b="1" dirty="0"/>
                    </a:p>
                  </a:txBody>
                  <a:tcPr/>
                </a:tc>
                <a:tc>
                  <a:txBody>
                    <a:bodyPr/>
                    <a:lstStyle/>
                    <a:p>
                      <a:r>
                        <a:rPr lang="en-US" altLang="zh-CN" sz="1600" b="1" dirty="0" smtClean="0"/>
                        <a:t>Description</a:t>
                      </a:r>
                      <a:endParaRPr lang="zh-CN" altLang="en-US" sz="1600" b="1" dirty="0"/>
                    </a:p>
                  </a:txBody>
                  <a:tcPr/>
                </a:tc>
              </a:tr>
              <a:tr h="370840">
                <a:tc>
                  <a:txBody>
                    <a:bodyPr/>
                    <a:lstStyle/>
                    <a:p>
                      <a:r>
                        <a:rPr lang="en-US" altLang="zh-CN" sz="1400" kern="1200" dirty="0" err="1" smtClean="0">
                          <a:solidFill>
                            <a:schemeClr val="dk1"/>
                          </a:solidFill>
                          <a:latin typeface="+mn-lt"/>
                          <a:ea typeface="+mn-ea"/>
                          <a:cs typeface="+mn-cs"/>
                        </a:rPr>
                        <a:t>MachineItemLoader</a:t>
                      </a:r>
                      <a:endParaRPr lang="zh-CN" altLang="en-US" sz="1400" dirty="0"/>
                    </a:p>
                  </a:txBody>
                  <a:tcPr/>
                </a:tc>
                <a:tc>
                  <a:txBody>
                    <a:bodyPr/>
                    <a:lstStyle/>
                    <a:p>
                      <a:r>
                        <a:rPr lang="en-US" altLang="zh-CN" sz="1400" i="1" dirty="0" smtClean="0"/>
                        <a:t>This</a:t>
                      </a:r>
                      <a:r>
                        <a:rPr lang="en-US" altLang="zh-CN" sz="1400" i="1" baseline="0" dirty="0" smtClean="0"/>
                        <a:t> class can load </a:t>
                      </a:r>
                      <a:r>
                        <a:rPr lang="en-US" altLang="zh-CN" sz="1400" i="1" baseline="0" dirty="0" smtClean="0"/>
                        <a:t>machine data </a:t>
                      </a:r>
                      <a:r>
                        <a:rPr lang="en-US" altLang="zh-CN" sz="1400" i="1" baseline="0" dirty="0" smtClean="0"/>
                        <a:t>from COE</a:t>
                      </a:r>
                      <a:r>
                        <a:rPr lang="en-US" altLang="zh-CN" sz="1400" i="1" baseline="0" dirty="0" smtClean="0"/>
                        <a:t> database.</a:t>
                      </a:r>
                      <a:endParaRPr lang="en-US" altLang="zh-CN" sz="1400" i="1" baseline="0" dirty="0" smtClean="0"/>
                    </a:p>
                    <a:p>
                      <a:endParaRPr lang="zh-CN" altLang="en-US" sz="1400" i="1" dirty="0" smtClean="0"/>
                    </a:p>
                  </a:txBody>
                  <a:tcPr/>
                </a:tc>
              </a:tr>
              <a:tr h="370840">
                <a:tc>
                  <a:txBody>
                    <a:bodyPr/>
                    <a:lstStyle/>
                    <a:p>
                      <a:r>
                        <a:rPr lang="en-US" altLang="zh-CN" sz="1400" kern="1200" dirty="0" err="1" smtClean="0">
                          <a:solidFill>
                            <a:schemeClr val="dk1"/>
                          </a:solidFill>
                          <a:latin typeface="+mn-lt"/>
                          <a:ea typeface="+mn-ea"/>
                          <a:cs typeface="+mn-cs"/>
                        </a:rPr>
                        <a:t>MachineItemWriter</a:t>
                      </a:r>
                      <a:endParaRPr lang="zh-CN" altLang="en-US" sz="1400" dirty="0"/>
                    </a:p>
                  </a:txBody>
                  <a:tcPr/>
                </a:tc>
                <a:tc>
                  <a:txBody>
                    <a:bodyPr/>
                    <a:lstStyle/>
                    <a:p>
                      <a:r>
                        <a:rPr lang="en-US" altLang="zh-CN" sz="1400" i="1" dirty="0" smtClean="0"/>
                        <a:t>This</a:t>
                      </a:r>
                      <a:r>
                        <a:rPr lang="en-US" altLang="zh-CN" sz="1400" i="1" baseline="0" dirty="0" smtClean="0"/>
                        <a:t> class can save </a:t>
                      </a:r>
                      <a:r>
                        <a:rPr lang="en-US" altLang="zh-CN" sz="1400" i="1" baseline="0" dirty="0" smtClean="0"/>
                        <a:t>machine data </a:t>
                      </a:r>
                      <a:r>
                        <a:rPr lang="en-US" altLang="zh-CN" sz="1400" i="1" baseline="0" dirty="0" smtClean="0"/>
                        <a:t>to COE</a:t>
                      </a:r>
                      <a:r>
                        <a:rPr lang="en-US" altLang="zh-CN" sz="1400" i="1" baseline="0" dirty="0" smtClean="0"/>
                        <a:t> database.</a:t>
                      </a:r>
                      <a:endParaRPr lang="en-US" altLang="zh-CN" sz="1400" i="1" baseline="0" dirty="0" smtClean="0"/>
                    </a:p>
                    <a:p>
                      <a:endParaRPr lang="zh-CN" altLang="en-US" sz="1400" i="1" dirty="0" smtClean="0"/>
                    </a:p>
                  </a:txBody>
                  <a:tcPr/>
                </a:tc>
              </a:tr>
            </a:tbl>
          </a:graphicData>
        </a:graphic>
      </p:graphicFrame>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7810</Words>
  <Application>WPS 演示</Application>
  <PresentationFormat>全屏显示(4:3)</PresentationFormat>
  <Paragraphs>630</Paragraphs>
  <Slides>24</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24</vt:i4>
      </vt:variant>
    </vt:vector>
  </HeadingPairs>
  <TitlesOfParts>
    <vt:vector size="31" baseType="lpstr">
      <vt:lpstr>Arial</vt:lpstr>
      <vt:lpstr>宋体</vt:lpstr>
      <vt:lpstr>Wingdings</vt:lpstr>
      <vt:lpstr>Calibri</vt:lpstr>
      <vt:lpstr>微软雅黑</vt:lpstr>
      <vt:lpstr>Arial Unicode MS</vt:lpstr>
      <vt:lpstr>Office 主题</vt:lpstr>
      <vt:lpstr>PowerPoint 演示文稿</vt:lpstr>
      <vt:lpstr>2) clOption module clOption模块</vt:lpstr>
      <vt:lpstr>2.1) UML diagram UML图</vt:lpstr>
      <vt:lpstr>2.2) class details 类介绍</vt:lpstr>
      <vt:lpstr>PowerPoint 演示文稿</vt:lpstr>
      <vt:lpstr>3) clMachineLib module clMachineLib模块</vt:lpstr>
      <vt:lpstr>3.1) UML diagram UML图</vt:lpstr>
      <vt:lpstr>3.2) class details 类介绍</vt:lpstr>
      <vt:lpstr>PowerPoint 演示文稿</vt:lpstr>
      <vt:lpstr>4) clMaterialLib module clMaterialLib模块</vt:lpstr>
      <vt:lpstr>4.1) UML diagram UML图</vt:lpstr>
      <vt:lpstr>4.2) class details 类介绍</vt:lpstr>
      <vt:lpstr>PowerPoint 演示文稿</vt:lpstr>
      <vt:lpstr>5) clExpertLib module clExpertLib模块</vt:lpstr>
      <vt:lpstr>5.1) UML diagram of expert library 专家库UML图</vt:lpstr>
      <vt:lpstr>5.2) expert library item 专家库项</vt:lpstr>
      <vt:lpstr>5.3) tool assignment rule 刀具分配规则</vt:lpstr>
      <vt:lpstr>5.4) lead in/out assignment rule 引线分配规则</vt:lpstr>
      <vt:lpstr>5.5) pierce location rule 轮廓刺穿位置规则</vt:lpstr>
      <vt:lpstr>5.6) micro joint assignment rule 微连接分配规则</vt:lpstr>
      <vt:lpstr>5.7) corner feature assignment rule 角特征分配规则</vt:lpstr>
      <vt:lpstr>5.8) cut sequence generation rule 工序生成规则</vt:lpstr>
      <vt:lpstr>5.9) NC code generation rule NC代码生成规则</vt:lpstr>
      <vt:lpstr>5.10) nesting rule 自动排版参数</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CutLeader CAM Platform is a c++ development environment which can easily develop a 2D-cutting CAM software.</dc:title>
  <dc:creator>macro</dc:creator>
  <cp:lastModifiedBy>macro</cp:lastModifiedBy>
  <cp:revision>320</cp:revision>
  <dcterms:created xsi:type="dcterms:W3CDTF">2020-05-12T09:14:00Z</dcterms:created>
  <dcterms:modified xsi:type="dcterms:W3CDTF">2025-01-02T15:08:12Z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E5AA64A19EA549309D65D8B6D2A5FDF9_12</vt:lpwstr>
  </property>
  <property fmtid="{D5CDD505-2E9C-101B-9397-08002B2CF9AE}" pid="3" name="KSOProductBuildVer">
    <vt:lpwstr>2052-12.1.0.19302</vt:lpwstr>
  </property>
</Properties>
</file>