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5"/>
  </p:handoutMasterIdLst>
  <p:sldIdLst>
    <p:sldId id="259" r:id="rId3"/>
    <p:sldId id="260" r:id="rId4"/>
    <p:sldId id="263" r:id="rId5"/>
    <p:sldId id="264" r:id="rId6"/>
    <p:sldId id="265" r:id="rId7"/>
    <p:sldId id="266" r:id="rId8"/>
    <p:sldId id="267" r:id="rId9"/>
    <p:sldId id="268" r:id="rId10"/>
    <p:sldId id="270" r:id="rId11"/>
    <p:sldId id="271" r:id="rId12"/>
    <p:sldId id="269" r:id="rId13"/>
    <p:sldId id="272" r:id="rId14"/>
    <p:sldId id="261"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62" r:id="rId32"/>
    <p:sldId id="289"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20" autoAdjust="0"/>
  </p:normalViewPr>
  <p:slideViewPr>
    <p:cSldViewPr showGuides="1">
      <p:cViewPr varScale="1">
        <p:scale>
          <a:sx n="108" d="100"/>
          <a:sy n="108" d="100"/>
        </p:scale>
        <p:origin x="-170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74508E-A699-4845-BCE3-F080F749399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0A3D87-970A-4D97-9DB2-F0F3FDBF6EA3}"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2525C2-44DC-4A9A-8882-ADE0579AEC9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ABFB12-CF08-4B7F-A58C-E24FE961BC6A}"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6330F82-6667-4282-9111-A022BF35C0CF}"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2025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695529B-96F8-4026-8440-18E108B3E972}"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2025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102EC47-B195-4A1A-83FB-159FF30B31E4}"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2025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5EE458F-C4E0-4280-924B-F48EFA543708}"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2025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B18DAD7-3ADF-4C62-82E9-0780B6AD88EE}"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2025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3FCD063-6A38-4BF5-8166-2B04B6CBDBD8}"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smtClean="0"/>
              <a:t>Copyright (C) 2025 TAOSoft Corporation.</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1D771EE-29BF-40B6-83CB-1DEE8A0A8DA2}"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smtClean="0"/>
              <a:t>Copyright (C) 2025 TAOSoft Corporation.</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D7E041B-5582-4027-A00B-D86B5DBEF766}"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30BC69-69E6-4E67-A004-60FFED6C9AD6}"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Copyright (C) 2025 TAOSoft Corporation.</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95E1601-8A04-4973-9DA7-C6A1BC17C84B}"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smtClean="0"/>
              <a:t>Copyright (C) 2025 TAOSoft Corporation.</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AFAD367-F1BD-4156-AE06-27E28F1FF590}"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smtClean="0"/>
              <a:t>Copyright (C) 2025 TAOSoft Corporation.</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0B460-06D5-4C58-9224-456A9B7C75E6}" type="datetime1">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Copyright (C) 2025 TAOSoft Corporation.</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19963" y="260648"/>
            <a:ext cx="7772400" cy="86409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b="1" dirty="0" smtClean="0"/>
              <a:t>1) Overview</a:t>
            </a:r>
            <a:endParaRPr lang="en-US" altLang="zh-CN" sz="3200" b="1" dirty="0" smtClean="0"/>
          </a:p>
          <a:p>
            <a:r>
              <a:rPr lang="en-US" altLang="zh-CN" sz="3200" dirty="0" smtClean="0"/>
              <a:t>         </a:t>
            </a:r>
            <a:endParaRPr lang="en-US" altLang="zh-CN" sz="2400" i="1"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smtClean="0"/>
              <a:t>Copyright (C) 2025 TAOSoft Corporation.</a:t>
            </a:r>
            <a:endParaRPr lang="zh-CN" altLang="en-US"/>
          </a:p>
        </p:txBody>
      </p:sp>
      <p:sp>
        <p:nvSpPr>
          <p:cNvPr id="5" name="标题 1"/>
          <p:cNvSpPr txBox="1"/>
          <p:nvPr/>
        </p:nvSpPr>
        <p:spPr>
          <a:xfrm>
            <a:off x="491363" y="1484784"/>
            <a:ext cx="8229600" cy="24482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smtClean="0"/>
              <a:t>This package provided the abilities of defining part and processing part data.</a:t>
            </a:r>
            <a:endParaRPr lang="en-US" altLang="zh-CN" sz="2400" dirty="0"/>
          </a:p>
          <a:p>
            <a:pPr algn="l"/>
            <a:endParaRPr lang="en-US" altLang="zh-CN" sz="1800" i="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16" name="表格 15"/>
          <p:cNvGraphicFramePr>
            <a:graphicFrameLocks noGrp="1"/>
          </p:cNvGraphicFramePr>
          <p:nvPr/>
        </p:nvGraphicFramePr>
        <p:xfrm>
          <a:off x="467544" y="711592"/>
          <a:ext cx="8136904" cy="1925320"/>
        </p:xfrm>
        <a:graphic>
          <a:graphicData uri="http://schemas.openxmlformats.org/drawingml/2006/table">
            <a:tbl>
              <a:tblPr bandRow="1">
                <a:tableStyleId>{5C22544A-7EE6-4342-B048-85BDC9FD1C3A}</a:tableStyleId>
              </a:tblPr>
              <a:tblGrid>
                <a:gridCol w="2592287"/>
                <a:gridCol w="5544617"/>
              </a:tblGrid>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PatternPropertyEditCommand</a:t>
                      </a:r>
                      <a:endParaRPr lang="zh-CN" altLang="en-US" sz="1400" dirty="0"/>
                    </a:p>
                  </a:txBody>
                  <a:tcPr/>
                </a:tc>
                <a:tc>
                  <a:txBody>
                    <a:bodyPr/>
                    <a:lstStyle/>
                    <a:p>
                      <a:r>
                        <a:rPr lang="en-US" altLang="zh-CN" sz="1400" kern="1200" dirty="0" smtClean="0">
                          <a:solidFill>
                            <a:schemeClr val="dk1"/>
                          </a:solidFill>
                          <a:latin typeface="+mn-lt"/>
                          <a:ea typeface="+mn-ea"/>
                          <a:cs typeface="+mn-cs"/>
                        </a:rPr>
                        <a:t>The command will change the property of pattern.</a:t>
                      </a:r>
                      <a:endParaRPr lang="en-US" altLang="zh-CN" sz="14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PatternTransformCommand</a:t>
                      </a:r>
                      <a:endParaRPr lang="zh-CN" altLang="en-US" sz="1400" dirty="0"/>
                    </a:p>
                  </a:txBody>
                  <a:tcPr/>
                </a:tc>
                <a:tc>
                  <a:txBody>
                    <a:bodyPr/>
                    <a:lstStyle/>
                    <a:p>
                      <a:r>
                        <a:rPr lang="en-US" altLang="zh-CN" sz="1400" kern="1200" dirty="0" smtClean="0">
                          <a:solidFill>
                            <a:schemeClr val="dk1"/>
                          </a:solidFill>
                          <a:latin typeface="+mn-lt"/>
                          <a:ea typeface="+mn-ea"/>
                          <a:cs typeface="+mn-cs"/>
                        </a:rPr>
                        <a:t>This command will transform the patterns.</a:t>
                      </a:r>
                      <a:endParaRPr lang="en-US" altLang="zh-CN" sz="1400" kern="1200" dirty="0" smtClean="0">
                        <a:solidFill>
                          <a:schemeClr val="dk1"/>
                        </a:solidFill>
                        <a:latin typeface="+mn-lt"/>
                        <a:ea typeface="+mn-ea"/>
                        <a:cs typeface="+mn-cs"/>
                      </a:endParaRPr>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StdPatternExplodeCommand</a:t>
                      </a:r>
                      <a:endParaRPr lang="zh-CN" altLang="en-US" sz="1400" dirty="0"/>
                    </a:p>
                  </a:txBody>
                  <a:tcPr/>
                </a:tc>
                <a:tc>
                  <a:txBody>
                    <a:bodyPr/>
                    <a:lstStyle/>
                    <a:p>
                      <a:r>
                        <a:rPr lang="en-US" altLang="zh-CN" sz="1400" kern="1200" dirty="0" smtClean="0">
                          <a:solidFill>
                            <a:schemeClr val="dk1"/>
                          </a:solidFill>
                          <a:latin typeface="+mn-lt"/>
                          <a:ea typeface="+mn-ea"/>
                          <a:cs typeface="+mn-cs"/>
                        </a:rPr>
                        <a:t>The command that explode the standard pattern.</a:t>
                      </a:r>
                      <a:endParaRPr lang="en-US" altLang="zh-CN" sz="14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i="1" dirty="0" smtClean="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936104"/>
          </a:xfrm>
        </p:spPr>
        <p:txBody>
          <a:bodyPr>
            <a:normAutofit fontScale="90000"/>
          </a:bodyPr>
          <a:lstStyle/>
          <a:p>
            <a:r>
              <a:rPr lang="en-US" altLang="zh-CN" sz="3200" b="1" dirty="0" smtClean="0"/>
              <a:t>2.4) other data structures</a:t>
            </a:r>
            <a:br>
              <a:rPr lang="en-US" altLang="zh-CN" sz="3200" b="1" dirty="0"/>
            </a:br>
            <a:endParaRPr lang="zh-CN" altLang="en-US" sz="24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17" name="表格 16"/>
          <p:cNvGraphicFramePr>
            <a:graphicFrameLocks noGrp="1"/>
          </p:cNvGraphicFramePr>
          <p:nvPr/>
        </p:nvGraphicFramePr>
        <p:xfrm>
          <a:off x="827584" y="1268760"/>
          <a:ext cx="7992888" cy="2296160"/>
        </p:xfrm>
        <a:graphic>
          <a:graphicData uri="http://schemas.openxmlformats.org/drawingml/2006/table">
            <a:tbl>
              <a:tblPr bandRow="1">
                <a:tableStyleId>{5C22544A-7EE6-4342-B048-85BDC9FD1C3A}</a:tableStyleId>
              </a:tblPr>
              <a:tblGrid>
                <a:gridCol w="2232248"/>
                <a:gridCol w="5760640"/>
              </a:tblGrid>
              <a:tr h="370840">
                <a:tc gridSpan="2">
                  <a:txBody>
                    <a:bodyPr/>
                    <a:lstStyle/>
                    <a:p>
                      <a:pPr algn="ctr"/>
                      <a:r>
                        <a:rPr lang="en-US" altLang="zh-CN" sz="1800" b="1" dirty="0" smtClean="0">
                          <a:solidFill>
                            <a:srgbClr val="C00000"/>
                          </a:solidFill>
                        </a:rPr>
                        <a:t>Drawers for geometry feature</a:t>
                      </a:r>
                      <a:endParaRPr lang="zh-CN" altLang="en-US" sz="1800" b="1" dirty="0">
                        <a:solidFill>
                          <a:srgbClr val="C00000"/>
                        </a:solidFill>
                      </a:endParaRPr>
                    </a:p>
                  </a:txBody>
                  <a:tcPr/>
                </a:tc>
                <a:tc hMerge="1">
                  <a:tcPr/>
                </a:tc>
              </a:tr>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LoopDrawer</a:t>
                      </a:r>
                      <a:endParaRPr lang="en-US" altLang="zh-CN" sz="1400" kern="1200" dirty="0" smtClean="0">
                        <a:solidFill>
                          <a:schemeClr val="dk1"/>
                        </a:solidFill>
                        <a:latin typeface="+mn-lt"/>
                        <a:ea typeface="+mn-ea"/>
                        <a:cs typeface="+mn-cs"/>
                      </a:endParaRPr>
                    </a:p>
                  </a:txBody>
                  <a:tcPr/>
                </a:tc>
                <a:tc>
                  <a:txBody>
                    <a:bodyPr/>
                    <a:lstStyle/>
                    <a:p>
                      <a:r>
                        <a:rPr lang="en-US" altLang="zh-CN" sz="1400" i="0" dirty="0" smtClean="0"/>
                        <a:t>The drawer for pattern</a:t>
                      </a:r>
                      <a:r>
                        <a:rPr lang="en-US" altLang="zh-CN" sz="1400" i="0" baseline="0" dirty="0" smtClean="0"/>
                        <a:t> loop</a:t>
                      </a:r>
                      <a:r>
                        <a:rPr lang="en-US" altLang="zh-CN" sz="1400" i="0" dirty="0" smtClean="0"/>
                        <a:t>.</a:t>
                      </a:r>
                      <a:endParaRPr lang="en-US" altLang="zh-CN" sz="1400" i="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PatternDrawer</a:t>
                      </a:r>
                      <a:endParaRPr lang="zh-CN" altLang="en-US" sz="1400" dirty="0"/>
                    </a:p>
                  </a:txBody>
                  <a:tcPr/>
                </a:tc>
                <a:tc>
                  <a:txBody>
                    <a:bodyPr/>
                    <a:lstStyle/>
                    <a:p>
                      <a:r>
                        <a:rPr lang="en-US" altLang="zh-CN" sz="1400" i="0" dirty="0" smtClean="0"/>
                        <a:t>The drawer for pattern.</a:t>
                      </a:r>
                      <a:endParaRPr lang="en-US" altLang="zh-CN" sz="1400" i="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SnapPtDrawer</a:t>
                      </a:r>
                      <a:endParaRPr lang="zh-CN" altLang="en-US" sz="1400" dirty="0"/>
                    </a:p>
                  </a:txBody>
                  <a:tcPr/>
                </a:tc>
                <a:tc>
                  <a:txBody>
                    <a:bodyPr/>
                    <a:lstStyle/>
                    <a:p>
                      <a:r>
                        <a:rPr lang="en-US" altLang="zh-CN" sz="1400" i="0" dirty="0" smtClean="0"/>
                        <a:t>The drawer for snap point.</a:t>
                      </a:r>
                      <a:endParaRPr lang="en-US" altLang="zh-CN" sz="1400" i="0" dirty="0" smtClean="0"/>
                    </a:p>
                    <a:p>
                      <a:endParaRPr lang="zh-CN" altLang="en-US" sz="1400" i="1" dirty="0" smtClean="0"/>
                    </a:p>
                  </a:txBody>
                  <a:tcPr/>
                </a:tc>
              </a:tr>
            </a:tbl>
          </a:graphicData>
        </a:graphic>
      </p:graphicFrame>
      <p:graphicFrame>
        <p:nvGraphicFramePr>
          <p:cNvPr id="18" name="表格 17"/>
          <p:cNvGraphicFramePr>
            <a:graphicFrameLocks noGrp="1"/>
          </p:cNvGraphicFramePr>
          <p:nvPr/>
        </p:nvGraphicFramePr>
        <p:xfrm>
          <a:off x="827584" y="4027264"/>
          <a:ext cx="7992888" cy="1778000"/>
        </p:xfrm>
        <a:graphic>
          <a:graphicData uri="http://schemas.openxmlformats.org/drawingml/2006/table">
            <a:tbl>
              <a:tblPr bandRow="1">
                <a:tableStyleId>{5C22544A-7EE6-4342-B048-85BDC9FD1C3A}</a:tableStyleId>
              </a:tblPr>
              <a:tblGrid>
                <a:gridCol w="2232248"/>
                <a:gridCol w="5760640"/>
              </a:tblGrid>
              <a:tr h="370840">
                <a:tc gridSpan="2">
                  <a:txBody>
                    <a:bodyPr/>
                    <a:lstStyle/>
                    <a:p>
                      <a:pPr algn="ctr"/>
                      <a:r>
                        <a:rPr lang="en-US" altLang="zh-CN" sz="1800" b="1" dirty="0" smtClean="0">
                          <a:solidFill>
                            <a:srgbClr val="C00000"/>
                          </a:solidFill>
                        </a:rPr>
                        <a:t>Saving</a:t>
                      </a:r>
                      <a:r>
                        <a:rPr lang="en-US" altLang="zh-CN" sz="1800" b="1" baseline="0" dirty="0" smtClean="0">
                          <a:solidFill>
                            <a:srgbClr val="C00000"/>
                          </a:solidFill>
                        </a:rPr>
                        <a:t> and loading</a:t>
                      </a:r>
                      <a:r>
                        <a:rPr lang="en-US" altLang="zh-CN" sz="1800" b="1" dirty="0" smtClean="0">
                          <a:solidFill>
                            <a:srgbClr val="C00000"/>
                          </a:solidFill>
                        </a:rPr>
                        <a:t> for geometry feature</a:t>
                      </a:r>
                      <a:endParaRPr lang="zh-CN" altLang="en-US" sz="1800" b="1" dirty="0">
                        <a:solidFill>
                          <a:srgbClr val="C00000"/>
                        </a:solidFill>
                      </a:endParaRPr>
                    </a:p>
                  </a:txBody>
                  <a:tcPr/>
                </a:tc>
                <a:tc hMerge="1">
                  <a:tcPr/>
                </a:tc>
              </a:tr>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PatternLoader</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PatternWriter</a:t>
                      </a:r>
                      <a:endParaRPr lang="en-US" altLang="zh-CN" sz="1400" kern="1200" dirty="0" smtClean="0">
                        <a:solidFill>
                          <a:schemeClr val="dk1"/>
                        </a:solidFill>
                        <a:latin typeface="+mn-lt"/>
                        <a:ea typeface="+mn-ea"/>
                        <a:cs typeface="+mn-cs"/>
                      </a:endParaRPr>
                    </a:p>
                  </a:txBody>
                  <a:tcPr/>
                </a:tc>
                <a:tc>
                  <a:txBody>
                    <a:bodyPr/>
                    <a:lstStyle/>
                    <a:p>
                      <a:r>
                        <a:rPr lang="en-US" altLang="zh-CN" sz="1400" i="0" dirty="0" smtClean="0"/>
                        <a:t>These</a:t>
                      </a:r>
                      <a:r>
                        <a:rPr lang="en-US" altLang="zh-CN" sz="1400" i="0" baseline="0" dirty="0" smtClean="0"/>
                        <a:t> classes save/load</a:t>
                      </a:r>
                      <a:r>
                        <a:rPr lang="en-US" altLang="zh-CN" sz="1400" i="0" dirty="0" smtClean="0"/>
                        <a:t> pattern</a:t>
                      </a:r>
                      <a:r>
                        <a:rPr lang="en-US" altLang="zh-CN" sz="1400" i="0" baseline="0" dirty="0" smtClean="0"/>
                        <a:t> to/from database</a:t>
                      </a:r>
                      <a:r>
                        <a:rPr lang="en-US" altLang="zh-CN" sz="1400" i="0" dirty="0" smtClean="0"/>
                        <a:t>.</a:t>
                      </a:r>
                      <a:endParaRPr lang="en-US" altLang="zh-CN" sz="1400" i="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PatternLoopLoader</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PatternLoopWriter</a:t>
                      </a:r>
                      <a:endParaRPr lang="zh-CN" altLang="en-US" sz="1400" dirty="0"/>
                    </a:p>
                  </a:txBody>
                  <a:tcPr/>
                </a:tc>
                <a:tc>
                  <a:txBody>
                    <a:bodyPr/>
                    <a:lstStyle/>
                    <a:p>
                      <a:r>
                        <a:rPr lang="en-US" altLang="zh-CN" sz="1400" i="0" dirty="0" smtClean="0"/>
                        <a:t>These</a:t>
                      </a:r>
                      <a:r>
                        <a:rPr lang="en-US" altLang="zh-CN" sz="1400" i="0" baseline="0" dirty="0" smtClean="0"/>
                        <a:t> classes save/load</a:t>
                      </a:r>
                      <a:r>
                        <a:rPr lang="en-US" altLang="zh-CN" sz="1400" i="0" dirty="0" smtClean="0"/>
                        <a:t> pattern</a:t>
                      </a:r>
                      <a:r>
                        <a:rPr lang="en-US" altLang="zh-CN" sz="1400" i="0" baseline="0" dirty="0" smtClean="0"/>
                        <a:t> loop to/from database</a:t>
                      </a:r>
                      <a:r>
                        <a:rPr lang="en-US" altLang="zh-CN" sz="1400" i="0" dirty="0" smtClean="0"/>
                        <a:t>.</a:t>
                      </a:r>
                      <a:endParaRPr lang="en-US" altLang="zh-CN" sz="1400" i="0" dirty="0" smtClean="0"/>
                    </a:p>
                    <a:p>
                      <a:endParaRPr lang="zh-CN" altLang="en-US" sz="1400" i="1" dirty="0" smtClean="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17" name="表格 16"/>
          <p:cNvGraphicFramePr>
            <a:graphicFrameLocks noGrp="1"/>
          </p:cNvGraphicFramePr>
          <p:nvPr/>
        </p:nvGraphicFramePr>
        <p:xfrm>
          <a:off x="827584" y="404664"/>
          <a:ext cx="7992888" cy="4368800"/>
        </p:xfrm>
        <a:graphic>
          <a:graphicData uri="http://schemas.openxmlformats.org/drawingml/2006/table">
            <a:tbl>
              <a:tblPr bandRow="1">
                <a:tableStyleId>{5C22544A-7EE6-4342-B048-85BDC9FD1C3A}</a:tableStyleId>
              </a:tblPr>
              <a:tblGrid>
                <a:gridCol w="2232248"/>
                <a:gridCol w="5760640"/>
              </a:tblGrid>
              <a:tr h="370840">
                <a:tc gridSpan="2">
                  <a:txBody>
                    <a:bodyPr/>
                    <a:lstStyle/>
                    <a:p>
                      <a:pPr algn="ctr"/>
                      <a:r>
                        <a:rPr lang="en-US" altLang="zh-CN" sz="1800" b="1" dirty="0" smtClean="0">
                          <a:solidFill>
                            <a:srgbClr val="C00000"/>
                          </a:solidFill>
                        </a:rPr>
                        <a:t>Business processors for geometry feature</a:t>
                      </a:r>
                      <a:endParaRPr lang="zh-CN" altLang="en-US" sz="1800" b="1" dirty="0">
                        <a:solidFill>
                          <a:srgbClr val="C00000"/>
                        </a:solidFill>
                      </a:endParaRPr>
                    </a:p>
                  </a:txBody>
                  <a:tcPr/>
                </a:tc>
                <a:tc hMerge="1">
                  <a:tcPr/>
                </a:tc>
              </a:tr>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LoopBuilder</a:t>
                      </a:r>
                      <a:endParaRPr lang="en-US" altLang="zh-CN" sz="1400" kern="1200" dirty="0" smtClean="0">
                        <a:solidFill>
                          <a:schemeClr val="dk1"/>
                        </a:solidFill>
                        <a:latin typeface="+mn-lt"/>
                        <a:ea typeface="+mn-ea"/>
                        <a:cs typeface="+mn-cs"/>
                      </a:endParaRPr>
                    </a:p>
                  </a:txBody>
                  <a:tcPr/>
                </a:tc>
                <a:tc>
                  <a:txBody>
                    <a:bodyPr/>
                    <a:lstStyle/>
                    <a:p>
                      <a:r>
                        <a:rPr lang="en-US" altLang="zh-CN" sz="1400" i="1" dirty="0" smtClean="0"/>
                        <a:t>Use</a:t>
                      </a:r>
                      <a:r>
                        <a:rPr lang="en-US" altLang="zh-CN" sz="1400" i="1" baseline="0" dirty="0" smtClean="0"/>
                        <a:t> this class to build pattern loop.</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LoopProcessor</a:t>
                      </a:r>
                      <a:endParaRPr lang="zh-CN" altLang="en-US" sz="1400" dirty="0"/>
                    </a:p>
                  </a:txBody>
                  <a:tcPr/>
                </a:tc>
                <a:tc>
                  <a:txBody>
                    <a:bodyPr/>
                    <a:lstStyle/>
                    <a:p>
                      <a:r>
                        <a:rPr lang="en-US" altLang="zh-CN" sz="1400" i="1" dirty="0" smtClean="0"/>
                        <a:t>The processor for </a:t>
                      </a:r>
                      <a:r>
                        <a:rPr lang="en-US" altLang="zh-CN" sz="1400" i="1" baseline="0" dirty="0" smtClean="0"/>
                        <a:t>pattern loop.</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LoopOffsetor</a:t>
                      </a:r>
                      <a:endParaRPr lang="zh-CN" altLang="en-US" sz="1400" dirty="0"/>
                    </a:p>
                  </a:txBody>
                  <a:tcPr/>
                </a:tc>
                <a:tc>
                  <a:txBody>
                    <a:bodyPr/>
                    <a:lstStyle/>
                    <a:p>
                      <a:r>
                        <a:rPr lang="en-US" altLang="zh-CN" sz="1400" i="1" dirty="0" smtClean="0"/>
                        <a:t>Use</a:t>
                      </a:r>
                      <a:r>
                        <a:rPr lang="en-US" altLang="zh-CN" sz="1400" i="1" baseline="0" dirty="0" smtClean="0"/>
                        <a:t> this class to offset pattern loop.</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ArrayPatternBuilder</a:t>
                      </a:r>
                      <a:endParaRPr lang="zh-CN" altLang="en-US" sz="1400" dirty="0"/>
                    </a:p>
                  </a:txBody>
                  <a:tcPr/>
                </a:tc>
                <a:tc>
                  <a:txBody>
                    <a:bodyPr/>
                    <a:lstStyle/>
                    <a:p>
                      <a:r>
                        <a:rPr lang="en-US" altLang="zh-CN" sz="1400" kern="1200" dirty="0" smtClean="0">
                          <a:solidFill>
                            <a:schemeClr val="dk1"/>
                          </a:solidFill>
                          <a:latin typeface="+mn-lt"/>
                          <a:ea typeface="+mn-ea"/>
                          <a:cs typeface="+mn-cs"/>
                        </a:rPr>
                        <a:t>This class will convert some patterns to array pattern.</a:t>
                      </a:r>
                      <a:endParaRPr lang="en-US" altLang="zh-CN" sz="1400" kern="1200" dirty="0" smtClean="0">
                        <a:solidFill>
                          <a:schemeClr val="dk1"/>
                        </a:solidFill>
                        <a:latin typeface="+mn-lt"/>
                        <a:ea typeface="+mn-ea"/>
                        <a:cs typeface="+mn-cs"/>
                      </a:endParaRPr>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PatDecomposer</a:t>
                      </a:r>
                      <a:endParaRPr lang="zh-CN" altLang="en-US" sz="1400" dirty="0"/>
                    </a:p>
                  </a:txBody>
                  <a:tcPr/>
                </a:tc>
                <a:tc>
                  <a:txBody>
                    <a:bodyPr/>
                    <a:lstStyle/>
                    <a:p>
                      <a:r>
                        <a:rPr lang="en-US" altLang="zh-CN" sz="1400" kern="1200" dirty="0" smtClean="0">
                          <a:solidFill>
                            <a:schemeClr val="dk1"/>
                          </a:solidFill>
                          <a:latin typeface="+mn-lt"/>
                          <a:ea typeface="+mn-ea"/>
                          <a:cs typeface="+mn-cs"/>
                        </a:rPr>
                        <a:t>This class will decompose standard/array pattern.</a:t>
                      </a:r>
                      <a:endParaRPr lang="en-US" altLang="zh-CN" sz="1400" kern="1200" dirty="0" smtClean="0">
                        <a:solidFill>
                          <a:schemeClr val="dk1"/>
                        </a:solidFill>
                        <a:latin typeface="+mn-lt"/>
                        <a:ea typeface="+mn-ea"/>
                        <a:cs typeface="+mn-cs"/>
                      </a:endParaRPr>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PatternGrouper</a:t>
                      </a:r>
                      <a:endParaRPr lang="zh-CN" altLang="en-US" sz="1400" dirty="0"/>
                    </a:p>
                  </a:txBody>
                  <a:tcPr/>
                </a:tc>
                <a:tc>
                  <a:txBody>
                    <a:bodyPr/>
                    <a:lstStyle/>
                    <a:p>
                      <a:r>
                        <a:rPr lang="en-US" altLang="zh-CN" sz="1400" kern="1200" dirty="0" smtClean="0">
                          <a:solidFill>
                            <a:schemeClr val="dk1"/>
                          </a:solidFill>
                          <a:latin typeface="+mn-lt"/>
                          <a:ea typeface="+mn-ea"/>
                          <a:cs typeface="+mn-cs"/>
                        </a:rPr>
                        <a:t>This class will convert some patterns to standard pattern.</a:t>
                      </a:r>
                      <a:endParaRPr lang="en-US" altLang="zh-CN" sz="1400" kern="1200" dirty="0" smtClean="0">
                        <a:solidFill>
                          <a:schemeClr val="dk1"/>
                        </a:solidFill>
                        <a:latin typeface="+mn-lt"/>
                        <a:ea typeface="+mn-ea"/>
                        <a:cs typeface="+mn-cs"/>
                      </a:endParaRPr>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PatProcessor</a:t>
                      </a:r>
                      <a:endParaRPr lang="zh-CN" altLang="en-US" sz="1400" dirty="0"/>
                    </a:p>
                  </a:txBody>
                  <a:tcPr/>
                </a:tc>
                <a:tc>
                  <a:txBody>
                    <a:bodyPr/>
                    <a:lstStyle/>
                    <a:p>
                      <a:r>
                        <a:rPr lang="en-US" altLang="zh-CN" sz="1400" i="1" dirty="0" smtClean="0"/>
                        <a:t>The processor for </a:t>
                      </a:r>
                      <a:r>
                        <a:rPr lang="en-US" altLang="zh-CN" sz="1400" i="1" baseline="0" dirty="0" smtClean="0"/>
                        <a:t>pattern.</a:t>
                      </a:r>
                      <a:endParaRPr lang="en-US" altLang="zh-CN" sz="1400" i="1" baseline="0" dirty="0" smtClean="0"/>
                    </a:p>
                    <a:p>
                      <a:endParaRPr lang="zh-CN" altLang="en-US" sz="1400" i="1" dirty="0" smtClean="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t>3</a:t>
            </a:r>
            <a:r>
              <a:rPr lang="en-US" altLang="zh-CN" sz="3200" b="1" dirty="0" smtClean="0"/>
              <a:t>) </a:t>
            </a:r>
            <a:r>
              <a:rPr lang="en-US" altLang="zh-CN" sz="3200" b="1" dirty="0" err="1" smtClean="0"/>
              <a:t>clCutFeature</a:t>
            </a:r>
            <a:r>
              <a:rPr lang="en-US" altLang="zh-CN" sz="3200" b="1" dirty="0" smtClean="0"/>
              <a:t> </a:t>
            </a:r>
            <a:r>
              <a:rPr lang="en-US" altLang="zh-CN" sz="3200" b="1" dirty="0"/>
              <a:t>module</a:t>
            </a:r>
            <a:br>
              <a:rPr lang="en-US" altLang="zh-CN" sz="3200" b="1" dirty="0"/>
            </a:br>
            <a:endParaRPr lang="zh-CN" altLang="en-US" sz="24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67544" y="2060848"/>
            <a:ext cx="8229600" cy="28803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smtClean="0"/>
              <a:t>The </a:t>
            </a:r>
            <a:r>
              <a:rPr lang="en-US" altLang="zh-CN" sz="2400" i="1" dirty="0" err="1"/>
              <a:t>clCutFeature</a:t>
            </a:r>
            <a:r>
              <a:rPr lang="en-US" altLang="zh-CN" sz="2400" i="1" dirty="0"/>
              <a:t> </a:t>
            </a:r>
            <a:r>
              <a:rPr lang="en-US" altLang="zh-CN" sz="2400" dirty="0" smtClean="0"/>
              <a:t>module is cut feature module of COE, </a:t>
            </a:r>
            <a:r>
              <a:rPr lang="en-US" altLang="zh-CN" sz="2400" dirty="0"/>
              <a:t>this module provided many </a:t>
            </a:r>
            <a:r>
              <a:rPr lang="en-US" altLang="zh-CN" sz="2400" dirty="0" smtClean="0"/>
              <a:t>cut </a:t>
            </a:r>
            <a:r>
              <a:rPr lang="en-US" altLang="zh-CN" sz="2400" dirty="0"/>
              <a:t>feature data structures such as </a:t>
            </a:r>
            <a:r>
              <a:rPr lang="en-US" altLang="zh-CN" sz="2400" dirty="0" smtClean="0"/>
              <a:t>start cut point of loop, lead in/out data of loop, the tool used by loop, micro joint and corner feature on loop.</a:t>
            </a:r>
            <a:endParaRPr lang="en-US" altLang="zh-CN" sz="2400" dirty="0"/>
          </a:p>
          <a:p>
            <a:pPr algn="l"/>
            <a:r>
              <a:rPr lang="en-US" altLang="zh-CN" sz="1800" i="1" dirty="0" smtClean="0"/>
              <a:t>   </a:t>
            </a:r>
            <a:endParaRPr lang="en-US" altLang="zh-CN" sz="1800" i="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fontScale="90000"/>
          </a:bodyPr>
          <a:lstStyle/>
          <a:p>
            <a:r>
              <a:rPr lang="en-US" altLang="zh-CN" sz="3200" b="1" dirty="0" smtClean="0"/>
              <a:t>3.1) cut feature of pattern loop</a:t>
            </a:r>
            <a:br>
              <a:rPr lang="en-US" altLang="zh-CN" sz="3200" b="1" dirty="0"/>
            </a:br>
            <a:endParaRPr lang="zh-CN" altLang="en-US" sz="24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67544" y="1484784"/>
            <a:ext cx="8229600" cy="18722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a:t>As shown in the </a:t>
            </a:r>
            <a:r>
              <a:rPr lang="en-US" altLang="zh-CN" sz="2400" dirty="0" smtClean="0"/>
              <a:t>UML diagram below, cut feature of pattern loop includes start cut data of loop, micro joint data of loop, tool data of loop, corner feature of loop.</a:t>
            </a:r>
            <a:endParaRPr lang="en-US" altLang="zh-CN" sz="2400" dirty="0"/>
          </a:p>
          <a:p>
            <a:pPr algn="l"/>
            <a:r>
              <a:rPr lang="en-US" altLang="zh-CN" sz="1800" i="1" dirty="0"/>
              <a:t> </a:t>
            </a:r>
            <a:r>
              <a:rPr lang="en-US" altLang="zh-CN" sz="1800" i="1" dirty="0" smtClean="0"/>
              <a:t>   </a:t>
            </a:r>
            <a:endParaRPr lang="en-US" altLang="zh-CN" sz="1800" i="1" dirty="0" smtClean="0"/>
          </a:p>
        </p:txBody>
      </p:sp>
      <p:grpSp>
        <p:nvGrpSpPr>
          <p:cNvPr id="41" name="组合 40"/>
          <p:cNvGrpSpPr/>
          <p:nvPr/>
        </p:nvGrpSpPr>
        <p:grpSpPr>
          <a:xfrm>
            <a:off x="1115616" y="3861048"/>
            <a:ext cx="6408712" cy="1800200"/>
            <a:chOff x="1115616" y="3501008"/>
            <a:chExt cx="6408712" cy="1800200"/>
          </a:xfrm>
        </p:grpSpPr>
        <p:sp>
          <p:nvSpPr>
            <p:cNvPr id="3" name="圆角矩形 2"/>
            <p:cNvSpPr/>
            <p:nvPr/>
          </p:nvSpPr>
          <p:spPr>
            <a:xfrm>
              <a:off x="3491880" y="3501008"/>
              <a:ext cx="1872208"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LoopCutFeature</a:t>
              </a:r>
              <a:endParaRPr lang="zh-CN" altLang="en-US" sz="1400" dirty="0"/>
            </a:p>
          </p:txBody>
        </p:sp>
        <p:sp>
          <p:nvSpPr>
            <p:cNvPr id="7" name="圆角矩形 6"/>
            <p:cNvSpPr/>
            <p:nvPr/>
          </p:nvSpPr>
          <p:spPr>
            <a:xfrm>
              <a:off x="1115616" y="4930370"/>
              <a:ext cx="165618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LoopStartCutData</a:t>
              </a:r>
              <a:endParaRPr lang="zh-CN" altLang="en-US" sz="1400" dirty="0"/>
            </a:p>
          </p:txBody>
        </p:sp>
        <p:sp>
          <p:nvSpPr>
            <p:cNvPr id="8" name="圆角矩形 7"/>
            <p:cNvSpPr/>
            <p:nvPr/>
          </p:nvSpPr>
          <p:spPr>
            <a:xfrm>
              <a:off x="2915816" y="4941168"/>
              <a:ext cx="137849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LoopToolData</a:t>
              </a:r>
              <a:endParaRPr lang="zh-CN" altLang="en-US" sz="1400" dirty="0"/>
            </a:p>
          </p:txBody>
        </p:sp>
        <p:sp>
          <p:nvSpPr>
            <p:cNvPr id="9" name="圆角矩形 8"/>
            <p:cNvSpPr/>
            <p:nvPr/>
          </p:nvSpPr>
          <p:spPr>
            <a:xfrm>
              <a:off x="4427984" y="4930370"/>
              <a:ext cx="1512168"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LoopMicroJoint</a:t>
              </a:r>
              <a:endParaRPr lang="zh-CN" altLang="en-US" sz="1400" dirty="0"/>
            </a:p>
          </p:txBody>
        </p:sp>
        <p:sp>
          <p:nvSpPr>
            <p:cNvPr id="10" name="圆角矩形 9"/>
            <p:cNvSpPr/>
            <p:nvPr/>
          </p:nvSpPr>
          <p:spPr>
            <a:xfrm>
              <a:off x="6084168" y="4930370"/>
              <a:ext cx="144016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LoopCornerData</a:t>
              </a:r>
              <a:endParaRPr lang="zh-CN" altLang="en-US" sz="1400" dirty="0"/>
            </a:p>
          </p:txBody>
        </p:sp>
        <p:cxnSp>
          <p:nvCxnSpPr>
            <p:cNvPr id="14" name="肘形连接符 13"/>
            <p:cNvCxnSpPr>
              <a:endCxn id="8" idx="0"/>
            </p:cNvCxnSpPr>
            <p:nvPr/>
          </p:nvCxnSpPr>
          <p:spPr>
            <a:xfrm rot="5400000">
              <a:off x="3512470" y="4025653"/>
              <a:ext cx="1008109" cy="82292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肘形连接符 15"/>
            <p:cNvCxnSpPr>
              <a:endCxn id="9" idx="0"/>
            </p:cNvCxnSpPr>
            <p:nvPr/>
          </p:nvCxnSpPr>
          <p:spPr>
            <a:xfrm rot="16200000" flipH="1">
              <a:off x="4307371" y="4053673"/>
              <a:ext cx="997312" cy="756081"/>
            </a:xfrm>
            <a:prstGeom prst="bentConnector3">
              <a:avLst/>
            </a:prstGeom>
            <a:ln>
              <a:headEnd type="diamond" w="lg" len="lg"/>
              <a:tailEnd type="arrow"/>
            </a:ln>
          </p:spPr>
          <p:style>
            <a:lnRef idx="1">
              <a:schemeClr val="accent1"/>
            </a:lnRef>
            <a:fillRef idx="0">
              <a:schemeClr val="accent1"/>
            </a:fillRef>
            <a:effectRef idx="0">
              <a:schemeClr val="accent1"/>
            </a:effectRef>
            <a:fontRef idx="minor">
              <a:schemeClr val="tx1"/>
            </a:fontRef>
          </p:style>
        </p:cxnSp>
        <p:cxnSp>
          <p:nvCxnSpPr>
            <p:cNvPr id="35" name="肘形连接符 34"/>
            <p:cNvCxnSpPr>
              <a:endCxn id="7" idx="0"/>
            </p:cNvCxnSpPr>
            <p:nvPr/>
          </p:nvCxnSpPr>
          <p:spPr>
            <a:xfrm rot="10800000" flipV="1">
              <a:off x="1943708" y="4123316"/>
              <a:ext cx="2484278" cy="80705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肘形连接符 38"/>
            <p:cNvCxnSpPr>
              <a:endCxn id="10" idx="0"/>
            </p:cNvCxnSpPr>
            <p:nvPr/>
          </p:nvCxnSpPr>
          <p:spPr>
            <a:xfrm>
              <a:off x="4427986" y="4123318"/>
              <a:ext cx="2376262" cy="80705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fontScale="90000"/>
          </a:bodyPr>
          <a:lstStyle/>
          <a:p>
            <a:r>
              <a:rPr lang="en-US" altLang="zh-CN" sz="3200" b="1" dirty="0" smtClean="0"/>
              <a:t>3.2) start cut feature of loop</a:t>
            </a:r>
            <a:br>
              <a:rPr lang="en-US" altLang="zh-CN" sz="3200" b="1" dirty="0"/>
            </a:br>
            <a:endParaRPr lang="zh-CN" altLang="en-US" sz="24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67544" y="1484784"/>
            <a:ext cx="8229600" cy="18722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smtClean="0"/>
              <a:t>Start cut feature of loop consists such </a:t>
            </a:r>
            <a:r>
              <a:rPr lang="en-US" altLang="zh-CN" sz="2400" dirty="0" err="1" smtClean="0"/>
              <a:t>informations</a:t>
            </a:r>
            <a:r>
              <a:rPr lang="en-US" altLang="zh-CN" sz="2400" dirty="0" smtClean="0"/>
              <a:t>, start cut position of loop, lead in/out data of loop, the cut side of loop. Please refer to the UML diagram below.</a:t>
            </a:r>
            <a:endParaRPr lang="en-US" altLang="zh-CN" sz="2400" dirty="0"/>
          </a:p>
          <a:p>
            <a:pPr algn="l"/>
            <a:endParaRPr lang="en-US" altLang="zh-CN" sz="1800" i="1" dirty="0" smtClean="0"/>
          </a:p>
        </p:txBody>
      </p:sp>
      <p:grpSp>
        <p:nvGrpSpPr>
          <p:cNvPr id="59" name="组合 58"/>
          <p:cNvGrpSpPr/>
          <p:nvPr/>
        </p:nvGrpSpPr>
        <p:grpSpPr>
          <a:xfrm>
            <a:off x="637708" y="3501008"/>
            <a:ext cx="7750716" cy="2422176"/>
            <a:chOff x="637708" y="3501008"/>
            <a:chExt cx="7750716" cy="2422176"/>
          </a:xfrm>
        </p:grpSpPr>
        <p:sp>
          <p:nvSpPr>
            <p:cNvPr id="18" name="圆角矩形 17"/>
            <p:cNvSpPr/>
            <p:nvPr/>
          </p:nvSpPr>
          <p:spPr>
            <a:xfrm>
              <a:off x="3275856" y="3713219"/>
              <a:ext cx="1872208"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LoopStartCutData</a:t>
              </a:r>
              <a:endParaRPr lang="zh-CN" altLang="en-US" sz="1400" dirty="0"/>
            </a:p>
          </p:txBody>
        </p:sp>
        <p:sp>
          <p:nvSpPr>
            <p:cNvPr id="20" name="圆角矩形 19"/>
            <p:cNvSpPr/>
            <p:nvPr/>
          </p:nvSpPr>
          <p:spPr>
            <a:xfrm>
              <a:off x="1691680" y="4365104"/>
              <a:ext cx="137849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ILoopStartCutPt</a:t>
              </a:r>
              <a:endParaRPr lang="zh-CN" altLang="en-US" sz="1400" dirty="0"/>
            </a:p>
          </p:txBody>
        </p:sp>
        <p:sp>
          <p:nvSpPr>
            <p:cNvPr id="21" name="圆角矩形 20"/>
            <p:cNvSpPr/>
            <p:nvPr/>
          </p:nvSpPr>
          <p:spPr>
            <a:xfrm>
              <a:off x="4716016" y="4365104"/>
              <a:ext cx="1512168"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ILead</a:t>
              </a:r>
              <a:endParaRPr lang="zh-CN" altLang="en-US" sz="1400" dirty="0"/>
            </a:p>
          </p:txBody>
        </p:sp>
        <p:cxnSp>
          <p:nvCxnSpPr>
            <p:cNvPr id="23" name="肘形连接符 22"/>
            <p:cNvCxnSpPr>
              <a:endCxn id="20" idx="0"/>
            </p:cNvCxnSpPr>
            <p:nvPr/>
          </p:nvCxnSpPr>
          <p:spPr>
            <a:xfrm rot="10800000" flipV="1">
              <a:off x="2380928" y="3893238"/>
              <a:ext cx="822920" cy="471866"/>
            </a:xfrm>
            <a:prstGeom prst="bentConnector2">
              <a:avLst/>
            </a:prstGeom>
            <a:ln>
              <a:headEnd type="diamond" w="lg" len="lg"/>
              <a:tailEnd type="arrow"/>
            </a:ln>
          </p:spPr>
          <p:style>
            <a:lnRef idx="1">
              <a:schemeClr val="accent1"/>
            </a:lnRef>
            <a:fillRef idx="0">
              <a:schemeClr val="accent1"/>
            </a:fillRef>
            <a:effectRef idx="0">
              <a:schemeClr val="accent1"/>
            </a:effectRef>
            <a:fontRef idx="minor">
              <a:schemeClr val="tx1"/>
            </a:fontRef>
          </p:style>
        </p:cxnSp>
        <p:cxnSp>
          <p:nvCxnSpPr>
            <p:cNvPr id="31" name="肘形连接符 30"/>
            <p:cNvCxnSpPr/>
            <p:nvPr/>
          </p:nvCxnSpPr>
          <p:spPr>
            <a:xfrm>
              <a:off x="5220072" y="3893239"/>
              <a:ext cx="324036" cy="471865"/>
            </a:xfrm>
            <a:prstGeom prst="bentConnector2">
              <a:avLst/>
            </a:prstGeom>
            <a:ln>
              <a:headEnd type="diamond" w="lg" len="lg"/>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a:xfrm>
              <a:off x="637708" y="5203104"/>
              <a:ext cx="1702043"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GeometryStartCutPt</a:t>
              </a:r>
              <a:endParaRPr lang="zh-CN" altLang="en-US" sz="1400" dirty="0"/>
            </a:p>
          </p:txBody>
        </p:sp>
        <p:sp>
          <p:nvSpPr>
            <p:cNvPr id="37" name="圆角矩形 36"/>
            <p:cNvSpPr/>
            <p:nvPr/>
          </p:nvSpPr>
          <p:spPr>
            <a:xfrm>
              <a:off x="2411760" y="5203104"/>
              <a:ext cx="1512167"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CornerStartCutPt</a:t>
              </a:r>
              <a:endParaRPr lang="zh-CN" altLang="en-US" sz="1400" dirty="0"/>
            </a:p>
          </p:txBody>
        </p:sp>
        <p:sp>
          <p:nvSpPr>
            <p:cNvPr id="38" name="圆角矩形 37"/>
            <p:cNvSpPr/>
            <p:nvPr/>
          </p:nvSpPr>
          <p:spPr>
            <a:xfrm>
              <a:off x="3995936" y="5203104"/>
              <a:ext cx="180020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OpenLoopStartCutPt</a:t>
              </a:r>
              <a:endParaRPr lang="zh-CN" altLang="en-US" sz="1400" dirty="0"/>
            </a:p>
          </p:txBody>
        </p:sp>
        <p:sp>
          <p:nvSpPr>
            <p:cNvPr id="40" name="圆角矩形 39"/>
            <p:cNvSpPr/>
            <p:nvPr/>
          </p:nvSpPr>
          <p:spPr>
            <a:xfrm>
              <a:off x="6876256" y="3501008"/>
              <a:ext cx="1512167"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ArcLead</a:t>
              </a:r>
              <a:endParaRPr lang="zh-CN" altLang="en-US" sz="1400" dirty="0"/>
            </a:p>
          </p:txBody>
        </p:sp>
        <p:sp>
          <p:nvSpPr>
            <p:cNvPr id="42" name="圆角矩形 41"/>
            <p:cNvSpPr/>
            <p:nvPr/>
          </p:nvSpPr>
          <p:spPr>
            <a:xfrm>
              <a:off x="6876256" y="4077072"/>
              <a:ext cx="1512167"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HookLead</a:t>
              </a:r>
              <a:endParaRPr lang="zh-CN" altLang="en-US" sz="1400" dirty="0"/>
            </a:p>
          </p:txBody>
        </p:sp>
        <p:sp>
          <p:nvSpPr>
            <p:cNvPr id="43" name="圆角矩形 42"/>
            <p:cNvSpPr/>
            <p:nvPr/>
          </p:nvSpPr>
          <p:spPr>
            <a:xfrm>
              <a:off x="6876255" y="4581128"/>
              <a:ext cx="1512167"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LineArcLead</a:t>
              </a:r>
              <a:endParaRPr lang="zh-CN" altLang="en-US" sz="1400" dirty="0"/>
            </a:p>
          </p:txBody>
        </p:sp>
        <p:sp>
          <p:nvSpPr>
            <p:cNvPr id="44" name="圆角矩形 43"/>
            <p:cNvSpPr/>
            <p:nvPr/>
          </p:nvSpPr>
          <p:spPr>
            <a:xfrm>
              <a:off x="6876255" y="5085184"/>
              <a:ext cx="1512167"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LineLead</a:t>
              </a:r>
              <a:endParaRPr lang="zh-CN" altLang="en-US" sz="1400" dirty="0"/>
            </a:p>
          </p:txBody>
        </p:sp>
        <p:sp>
          <p:nvSpPr>
            <p:cNvPr id="45" name="圆角矩形 44"/>
            <p:cNvSpPr/>
            <p:nvPr/>
          </p:nvSpPr>
          <p:spPr>
            <a:xfrm>
              <a:off x="6876257" y="5563144"/>
              <a:ext cx="1512167"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TwoLineLead</a:t>
              </a:r>
              <a:endParaRPr lang="zh-CN" altLang="en-US" sz="1400" dirty="0"/>
            </a:p>
          </p:txBody>
        </p:sp>
        <p:cxnSp>
          <p:nvCxnSpPr>
            <p:cNvPr id="33" name="肘形连接符 32"/>
            <p:cNvCxnSpPr>
              <a:stCxn id="36" idx="0"/>
              <a:endCxn id="20" idx="2"/>
            </p:cNvCxnSpPr>
            <p:nvPr/>
          </p:nvCxnSpPr>
          <p:spPr>
            <a:xfrm rot="5400000" flipH="1" flipV="1">
              <a:off x="1695849" y="4518025"/>
              <a:ext cx="477960" cy="892198"/>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37" idx="0"/>
              <a:endCxn id="20" idx="2"/>
            </p:cNvCxnSpPr>
            <p:nvPr/>
          </p:nvCxnSpPr>
          <p:spPr>
            <a:xfrm rot="16200000" flipV="1">
              <a:off x="2535406" y="4570666"/>
              <a:ext cx="477960" cy="786916"/>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38" idx="0"/>
              <a:endCxn id="20" idx="2"/>
            </p:cNvCxnSpPr>
            <p:nvPr/>
          </p:nvCxnSpPr>
          <p:spPr>
            <a:xfrm rot="16200000" flipV="1">
              <a:off x="3399502" y="3706570"/>
              <a:ext cx="477960" cy="2515108"/>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40" idx="1"/>
              <a:endCxn id="21" idx="3"/>
            </p:cNvCxnSpPr>
            <p:nvPr/>
          </p:nvCxnSpPr>
          <p:spPr>
            <a:xfrm rot="10800000" flipV="1">
              <a:off x="6228184" y="3681028"/>
              <a:ext cx="648072" cy="864096"/>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52" name="肘形连接符 51"/>
            <p:cNvCxnSpPr>
              <a:stCxn id="42" idx="1"/>
              <a:endCxn id="21" idx="3"/>
            </p:cNvCxnSpPr>
            <p:nvPr/>
          </p:nvCxnSpPr>
          <p:spPr>
            <a:xfrm rot="10800000" flipV="1">
              <a:off x="6228184" y="4257092"/>
              <a:ext cx="648072" cy="288032"/>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43" idx="1"/>
            </p:cNvCxnSpPr>
            <p:nvPr/>
          </p:nvCxnSpPr>
          <p:spPr>
            <a:xfrm rot="10800000">
              <a:off x="6228185" y="4545126"/>
              <a:ext cx="648071" cy="216023"/>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56" name="肘形连接符 55"/>
            <p:cNvCxnSpPr>
              <a:stCxn id="44" idx="1"/>
              <a:endCxn id="21" idx="3"/>
            </p:cNvCxnSpPr>
            <p:nvPr/>
          </p:nvCxnSpPr>
          <p:spPr>
            <a:xfrm rot="10800000">
              <a:off x="6228185" y="4545124"/>
              <a:ext cx="648071" cy="720080"/>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58" name="肘形连接符 57"/>
            <p:cNvCxnSpPr>
              <a:stCxn id="45" idx="1"/>
              <a:endCxn id="21" idx="3"/>
            </p:cNvCxnSpPr>
            <p:nvPr/>
          </p:nvCxnSpPr>
          <p:spPr>
            <a:xfrm rot="10800000">
              <a:off x="6228185" y="4545124"/>
              <a:ext cx="648073" cy="1198040"/>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6" name="表格 5"/>
          <p:cNvGraphicFramePr>
            <a:graphicFrameLocks noGrp="1"/>
          </p:cNvGraphicFramePr>
          <p:nvPr/>
        </p:nvGraphicFramePr>
        <p:xfrm>
          <a:off x="827584" y="2348880"/>
          <a:ext cx="7992888" cy="3241040"/>
        </p:xfrm>
        <a:graphic>
          <a:graphicData uri="http://schemas.openxmlformats.org/drawingml/2006/table">
            <a:tbl>
              <a:tblPr bandRow="1">
                <a:tableStyleId>{5C22544A-7EE6-4342-B048-85BDC9FD1C3A}</a:tableStyleId>
              </a:tblPr>
              <a:tblGrid>
                <a:gridCol w="2232248"/>
                <a:gridCol w="5760640"/>
              </a:tblGrid>
              <a:tr h="370840">
                <a:tc gridSpan="2">
                  <a:txBody>
                    <a:bodyPr/>
                    <a:lstStyle/>
                    <a:p>
                      <a:pPr algn="ctr"/>
                      <a:r>
                        <a:rPr lang="en-US" altLang="zh-CN" sz="1800" b="1" dirty="0" smtClean="0">
                          <a:solidFill>
                            <a:srgbClr val="C00000"/>
                          </a:solidFill>
                        </a:rPr>
                        <a:t>Data structures</a:t>
                      </a:r>
                      <a:r>
                        <a:rPr lang="en-US" altLang="zh-CN" sz="1800" b="1" baseline="0" dirty="0" smtClean="0">
                          <a:solidFill>
                            <a:srgbClr val="C00000"/>
                          </a:solidFill>
                        </a:rPr>
                        <a:t> </a:t>
                      </a:r>
                      <a:r>
                        <a:rPr lang="en-US" altLang="zh-CN" sz="1800" b="1" dirty="0" smtClean="0">
                          <a:solidFill>
                            <a:srgbClr val="C00000"/>
                          </a:solidFill>
                        </a:rPr>
                        <a:t>for start cut point </a:t>
                      </a:r>
                      <a:endParaRPr lang="zh-CN" altLang="en-US" sz="1800" b="1" dirty="0">
                        <a:solidFill>
                          <a:srgbClr val="C00000"/>
                        </a:solidFill>
                      </a:endParaRPr>
                    </a:p>
                  </a:txBody>
                  <a:tcPr/>
                </a:tc>
                <a:tc hMerge="1">
                  <a:tcPr/>
                </a:tc>
              </a:tr>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ILoopStartCutPt</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LoopStartCutPtBase</a:t>
                      </a:r>
                      <a:endParaRPr lang="en-US" altLang="zh-CN" sz="1400" kern="1200" dirty="0" smtClean="0">
                        <a:solidFill>
                          <a:schemeClr val="dk1"/>
                        </a:solidFill>
                        <a:latin typeface="+mn-lt"/>
                        <a:ea typeface="+mn-ea"/>
                        <a:cs typeface="+mn-cs"/>
                      </a:endParaRPr>
                    </a:p>
                  </a:txBody>
                  <a:tcPr/>
                </a:tc>
                <a:tc>
                  <a:txBody>
                    <a:bodyPr/>
                    <a:lstStyle/>
                    <a:p>
                      <a:r>
                        <a:rPr lang="en-US" altLang="zh-CN" sz="1400" i="1" dirty="0" smtClean="0"/>
                        <a:t>Interface and base</a:t>
                      </a:r>
                      <a:r>
                        <a:rPr lang="en-US" altLang="zh-CN" sz="1400" i="1" baseline="0" dirty="0" smtClean="0"/>
                        <a:t> class for all kinds loop start cut point.</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GeometryStartCutPt</a:t>
                      </a:r>
                      <a:endParaRPr lang="zh-CN" altLang="en-US" sz="1400" dirty="0"/>
                    </a:p>
                  </a:txBody>
                  <a:tcPr/>
                </a:tc>
                <a:tc>
                  <a:txBody>
                    <a:bodyPr/>
                    <a:lstStyle/>
                    <a:p>
                      <a:r>
                        <a:rPr lang="en-US" altLang="zh-CN" sz="1400" i="1" dirty="0" smtClean="0"/>
                        <a:t>This start cut position is for closed pattern loop, </a:t>
                      </a:r>
                      <a:r>
                        <a:rPr lang="en-US" altLang="zh-CN" sz="1400" i="1" baseline="0" dirty="0" smtClean="0"/>
                        <a:t>and not at end points of patterns.</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OpenLoopStartCutPt</a:t>
                      </a:r>
                      <a:endParaRPr lang="zh-CN" altLang="en-US" sz="1400" dirty="0"/>
                    </a:p>
                  </a:txBody>
                  <a:tcPr/>
                </a:tc>
                <a:tc>
                  <a:txBody>
                    <a:bodyPr/>
                    <a:lstStyle/>
                    <a:p>
                      <a:r>
                        <a:rPr lang="en-US" altLang="zh-CN" sz="1400" i="1" dirty="0" smtClean="0"/>
                        <a:t>This start cut position is for open pattern loop, </a:t>
                      </a:r>
                      <a:r>
                        <a:rPr lang="en-US" altLang="zh-CN" sz="1400" i="1" baseline="0" dirty="0" smtClean="0"/>
                        <a:t>of course at end points of patterns.</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CornerStartCutPt</a:t>
                      </a:r>
                      <a:endParaRPr lang="zh-CN" altLang="en-US" sz="1400" dirty="0"/>
                    </a:p>
                  </a:txBody>
                  <a:tcPr/>
                </a:tc>
                <a:tc>
                  <a:txBody>
                    <a:bodyPr/>
                    <a:lstStyle/>
                    <a:p>
                      <a:r>
                        <a:rPr lang="en-US" altLang="zh-CN" sz="1400" i="1" dirty="0" smtClean="0"/>
                        <a:t>This start cut position is for closed pattern loop, </a:t>
                      </a:r>
                      <a:r>
                        <a:rPr lang="en-US" altLang="zh-CN" sz="1400" i="1" baseline="0" dirty="0" smtClean="0"/>
                        <a:t>and at end points of patterns.</a:t>
                      </a:r>
                      <a:endParaRPr lang="en-US" altLang="zh-CN" sz="1400" i="1" baseline="0" dirty="0" smtClean="0"/>
                    </a:p>
                    <a:p>
                      <a:endParaRPr lang="zh-CN" altLang="en-US" sz="1400" i="1" dirty="0" smtClean="0"/>
                    </a:p>
                  </a:txBody>
                  <a:tcPr/>
                </a:tc>
              </a:tr>
            </a:tbl>
          </a:graphicData>
        </a:graphic>
      </p:graphicFrame>
      <p:graphicFrame>
        <p:nvGraphicFramePr>
          <p:cNvPr id="7" name="表格 6"/>
          <p:cNvGraphicFramePr>
            <a:graphicFrameLocks noGrp="1"/>
          </p:cNvGraphicFramePr>
          <p:nvPr/>
        </p:nvGraphicFramePr>
        <p:xfrm>
          <a:off x="827584" y="545232"/>
          <a:ext cx="7992888" cy="1371600"/>
        </p:xfrm>
        <a:graphic>
          <a:graphicData uri="http://schemas.openxmlformats.org/drawingml/2006/table">
            <a:tbl>
              <a:tblPr bandRow="1">
                <a:tableStyleId>{5C22544A-7EE6-4342-B048-85BDC9FD1C3A}</a:tableStyleId>
              </a:tblPr>
              <a:tblGrid>
                <a:gridCol w="2232248"/>
                <a:gridCol w="5760640"/>
              </a:tblGrid>
              <a:tr h="205979">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287806">
                <a:tc>
                  <a:txBody>
                    <a:bodyPr/>
                    <a:lstStyle/>
                    <a:p>
                      <a:r>
                        <a:rPr lang="en-US" altLang="zh-CN" sz="1400" kern="1200" dirty="0" err="1" smtClean="0">
                          <a:solidFill>
                            <a:schemeClr val="dk1"/>
                          </a:solidFill>
                          <a:latin typeface="+mn-lt"/>
                          <a:ea typeface="+mn-ea"/>
                          <a:cs typeface="+mn-cs"/>
                        </a:rPr>
                        <a:t>LoopStartCutData</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LoopStartCutDataList</a:t>
                      </a:r>
                      <a:endParaRPr lang="en-US" altLang="zh-CN" sz="1400" kern="1200" dirty="0" smtClean="0">
                        <a:solidFill>
                          <a:schemeClr val="dk1"/>
                        </a:solidFill>
                        <a:latin typeface="+mn-lt"/>
                        <a:ea typeface="+mn-ea"/>
                        <a:cs typeface="+mn-cs"/>
                      </a:endParaRPr>
                    </a:p>
                  </a:txBody>
                  <a:tcPr/>
                </a:tc>
                <a:tc>
                  <a:txBody>
                    <a:bodyPr/>
                    <a:lstStyle/>
                    <a:p>
                      <a:r>
                        <a:rPr lang="en-US" altLang="zh-CN" sz="1400" i="1" dirty="0" smtClean="0"/>
                        <a:t>The start cut data of pattern loop.</a:t>
                      </a:r>
                      <a:endParaRPr lang="en-US" altLang="zh-CN" sz="1400" i="1" dirty="0" smtClean="0"/>
                    </a:p>
                    <a:p>
                      <a:endParaRPr lang="zh-CN" altLang="en-US" sz="1400" i="1" dirty="0" smtClean="0"/>
                    </a:p>
                  </a:txBody>
                  <a:tcPr/>
                </a:tc>
              </a:tr>
              <a:tr h="406315">
                <a:tc>
                  <a:txBody>
                    <a:bodyPr/>
                    <a:lstStyle/>
                    <a:p>
                      <a:r>
                        <a:rPr lang="en-US" altLang="zh-CN" sz="1400" kern="1200" dirty="0" err="1" smtClean="0">
                          <a:solidFill>
                            <a:schemeClr val="dk1"/>
                          </a:solidFill>
                          <a:latin typeface="+mn-lt"/>
                          <a:ea typeface="+mn-ea"/>
                          <a:cs typeface="+mn-cs"/>
                        </a:rPr>
                        <a:t>LoopStartCutCache</a:t>
                      </a:r>
                      <a:endParaRPr lang="zh-CN" altLang="en-US" sz="1400" dirty="0"/>
                    </a:p>
                  </a:txBody>
                  <a:tcPr/>
                </a:tc>
                <a:tc>
                  <a:txBody>
                    <a:bodyPr/>
                    <a:lstStyle/>
                    <a:p>
                      <a:r>
                        <a:rPr lang="en-US" altLang="zh-CN" sz="1400" i="1" dirty="0" smtClean="0"/>
                        <a:t>The</a:t>
                      </a:r>
                      <a:r>
                        <a:rPr lang="en-US" altLang="zh-CN" sz="1400" i="1" baseline="0" dirty="0" smtClean="0"/>
                        <a:t> cache data for start cut data.</a:t>
                      </a:r>
                      <a:endParaRPr lang="en-US" altLang="zh-CN" sz="1400" i="1" baseline="0" dirty="0" smtClean="0"/>
                    </a:p>
                    <a:p>
                      <a:endParaRPr lang="zh-CN" altLang="en-US" sz="1400" i="1" dirty="0" smtClean="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6" name="表格 5"/>
          <p:cNvGraphicFramePr>
            <a:graphicFrameLocks noGrp="1"/>
          </p:cNvGraphicFramePr>
          <p:nvPr/>
        </p:nvGraphicFramePr>
        <p:xfrm>
          <a:off x="827584" y="404664"/>
          <a:ext cx="7992888" cy="4886960"/>
        </p:xfrm>
        <a:graphic>
          <a:graphicData uri="http://schemas.openxmlformats.org/drawingml/2006/table">
            <a:tbl>
              <a:tblPr bandRow="1">
                <a:tableStyleId>{5C22544A-7EE6-4342-B048-85BDC9FD1C3A}</a:tableStyleId>
              </a:tblPr>
              <a:tblGrid>
                <a:gridCol w="1368152"/>
                <a:gridCol w="6624736"/>
              </a:tblGrid>
              <a:tr h="370840">
                <a:tc gridSpan="2">
                  <a:txBody>
                    <a:bodyPr/>
                    <a:lstStyle/>
                    <a:p>
                      <a:pPr algn="ctr"/>
                      <a:r>
                        <a:rPr lang="en-US" altLang="zh-CN" sz="1800" b="1" dirty="0" smtClean="0">
                          <a:solidFill>
                            <a:srgbClr val="C00000"/>
                          </a:solidFill>
                        </a:rPr>
                        <a:t>Data structures</a:t>
                      </a:r>
                      <a:r>
                        <a:rPr lang="en-US" altLang="zh-CN" sz="1800" b="1" baseline="0" dirty="0" smtClean="0">
                          <a:solidFill>
                            <a:srgbClr val="C00000"/>
                          </a:solidFill>
                        </a:rPr>
                        <a:t> </a:t>
                      </a:r>
                      <a:r>
                        <a:rPr lang="en-US" altLang="zh-CN" sz="1800" b="1" dirty="0" smtClean="0">
                          <a:solidFill>
                            <a:srgbClr val="C00000"/>
                          </a:solidFill>
                        </a:rPr>
                        <a:t>for lead</a:t>
                      </a:r>
                      <a:r>
                        <a:rPr lang="en-US" altLang="zh-CN" sz="1800" b="1" baseline="0" dirty="0" smtClean="0">
                          <a:solidFill>
                            <a:srgbClr val="C00000"/>
                          </a:solidFill>
                        </a:rPr>
                        <a:t> in/out</a:t>
                      </a:r>
                      <a:r>
                        <a:rPr lang="en-US" altLang="zh-CN" sz="1800" b="1" dirty="0" smtClean="0">
                          <a:solidFill>
                            <a:srgbClr val="C00000"/>
                          </a:solidFill>
                        </a:rPr>
                        <a:t> </a:t>
                      </a:r>
                      <a:endParaRPr lang="zh-CN" altLang="en-US" sz="1800" b="1" dirty="0">
                        <a:solidFill>
                          <a:srgbClr val="C00000"/>
                        </a:solidFill>
                      </a:endParaRPr>
                    </a:p>
                  </a:txBody>
                  <a:tcPr/>
                </a:tc>
                <a:tc hMerge="1">
                  <a:tcPr/>
                </a:tc>
              </a:tr>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ILead</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LeadBase</a:t>
                      </a:r>
                      <a:endParaRPr lang="en-US" altLang="zh-CN" sz="1400" kern="1200" dirty="0" smtClean="0">
                        <a:solidFill>
                          <a:schemeClr val="dk1"/>
                        </a:solidFill>
                        <a:latin typeface="+mn-lt"/>
                        <a:ea typeface="+mn-ea"/>
                        <a:cs typeface="+mn-cs"/>
                      </a:endParaRPr>
                    </a:p>
                  </a:txBody>
                  <a:tcPr/>
                </a:tc>
                <a:tc>
                  <a:txBody>
                    <a:bodyPr/>
                    <a:lstStyle/>
                    <a:p>
                      <a:r>
                        <a:rPr lang="en-US" altLang="zh-CN" sz="1400" i="1" dirty="0" smtClean="0"/>
                        <a:t>Interface and base</a:t>
                      </a:r>
                      <a:r>
                        <a:rPr lang="en-US" altLang="zh-CN" sz="1400" i="1" baseline="0" dirty="0" smtClean="0"/>
                        <a:t> class for all kinds lead in/out.</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LeadList</a:t>
                      </a:r>
                      <a:endParaRPr lang="en-US" altLang="zh-CN" sz="1400" kern="1200" dirty="0" smtClean="0">
                        <a:solidFill>
                          <a:schemeClr val="dk1"/>
                        </a:solidFill>
                        <a:latin typeface="+mn-lt"/>
                        <a:ea typeface="+mn-ea"/>
                        <a:cs typeface="+mn-cs"/>
                      </a:endParaRPr>
                    </a:p>
                  </a:txBody>
                  <a:tcPr/>
                </a:tc>
                <a:tc>
                  <a:txBody>
                    <a:bodyPr/>
                    <a:lstStyle/>
                    <a:p>
                      <a:r>
                        <a:rPr lang="en-US" altLang="zh-CN" sz="1400" i="1" dirty="0" smtClean="0"/>
                        <a:t>The lead</a:t>
                      </a:r>
                      <a:r>
                        <a:rPr lang="en-US" altLang="zh-CN" sz="1400" i="1" baseline="0" dirty="0" smtClean="0"/>
                        <a:t> list.</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ArcLead</a:t>
                      </a:r>
                      <a:endParaRPr lang="zh-CN" altLang="en-US" sz="1400" dirty="0"/>
                    </a:p>
                  </a:txBody>
                  <a:tcPr/>
                </a:tc>
                <a:tc>
                  <a:txBody>
                    <a:bodyPr/>
                    <a:lstStyle/>
                    <a:p>
                      <a:r>
                        <a:rPr lang="en-US" altLang="zh-CN" sz="1400" i="1" dirty="0" smtClean="0"/>
                        <a:t>The</a:t>
                      </a:r>
                      <a:r>
                        <a:rPr lang="en-US" altLang="zh-CN" sz="1400" i="1" baseline="0" dirty="0" smtClean="0"/>
                        <a:t> lead which is arc type.</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HookLead</a:t>
                      </a:r>
                      <a:endParaRPr lang="zh-CN" altLang="en-US" sz="1400" dirty="0"/>
                    </a:p>
                  </a:txBody>
                  <a:tcPr/>
                </a:tc>
                <a:tc>
                  <a:txBody>
                    <a:bodyPr/>
                    <a:lstStyle/>
                    <a:p>
                      <a:r>
                        <a:rPr lang="en-US" altLang="zh-CN" sz="1400" i="1" dirty="0" smtClean="0"/>
                        <a:t>The</a:t>
                      </a:r>
                      <a:r>
                        <a:rPr lang="en-US" altLang="zh-CN" sz="1400" i="1" baseline="0" dirty="0" smtClean="0"/>
                        <a:t> lead which is hook type.</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LineArcLead</a:t>
                      </a:r>
                      <a:endParaRPr lang="zh-CN" altLang="en-US" sz="1400" dirty="0"/>
                    </a:p>
                  </a:txBody>
                  <a:tcPr/>
                </a:tc>
                <a:tc>
                  <a:txBody>
                    <a:bodyPr/>
                    <a:lstStyle/>
                    <a:p>
                      <a:r>
                        <a:rPr lang="en-US" altLang="zh-CN" sz="1400" i="1" dirty="0" smtClean="0"/>
                        <a:t>The</a:t>
                      </a:r>
                      <a:r>
                        <a:rPr lang="en-US" altLang="zh-CN" sz="1400" i="1" baseline="0" dirty="0" smtClean="0"/>
                        <a:t> lead which is line and arc type.</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LineLead</a:t>
                      </a:r>
                      <a:endParaRPr lang="zh-CN" altLang="en-US" sz="1400" dirty="0"/>
                    </a:p>
                  </a:txBody>
                  <a:tcPr/>
                </a:tc>
                <a:tc>
                  <a:txBody>
                    <a:bodyPr/>
                    <a:lstStyle/>
                    <a:p>
                      <a:r>
                        <a:rPr lang="en-US" altLang="zh-CN" sz="1400" i="1" dirty="0" smtClean="0"/>
                        <a:t>The</a:t>
                      </a:r>
                      <a:r>
                        <a:rPr lang="en-US" altLang="zh-CN" sz="1400" i="1" baseline="0" dirty="0" smtClean="0"/>
                        <a:t> lead which is line type.</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TwoLineLead</a:t>
                      </a:r>
                      <a:endParaRPr lang="zh-CN" altLang="en-US" sz="1400" dirty="0"/>
                    </a:p>
                  </a:txBody>
                  <a:tcPr/>
                </a:tc>
                <a:tc>
                  <a:txBody>
                    <a:bodyPr/>
                    <a:lstStyle/>
                    <a:p>
                      <a:r>
                        <a:rPr lang="en-US" altLang="zh-CN" sz="1400" i="1" dirty="0" smtClean="0"/>
                        <a:t>The</a:t>
                      </a:r>
                      <a:r>
                        <a:rPr lang="en-US" altLang="zh-CN" sz="1400" i="1" baseline="0" dirty="0" smtClean="0"/>
                        <a:t> lead which is two-lines type.</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NoneLead</a:t>
                      </a:r>
                      <a:endParaRPr lang="zh-CN" altLang="en-US" sz="1400" dirty="0"/>
                    </a:p>
                  </a:txBody>
                  <a:tcPr/>
                </a:tc>
                <a:tc>
                  <a:txBody>
                    <a:bodyPr/>
                    <a:lstStyle/>
                    <a:p>
                      <a:r>
                        <a:rPr lang="en-US" altLang="zh-CN" sz="1400" i="1" dirty="0" smtClean="0"/>
                        <a:t>The</a:t>
                      </a:r>
                      <a:r>
                        <a:rPr lang="en-US" altLang="zh-CN" sz="1400" i="1" baseline="0" dirty="0" smtClean="0"/>
                        <a:t> dummy lead.</a:t>
                      </a:r>
                      <a:endParaRPr lang="en-US" altLang="zh-CN" sz="1400" i="1" baseline="0" dirty="0" smtClean="0"/>
                    </a:p>
                    <a:p>
                      <a:endParaRPr lang="zh-CN" altLang="en-US" sz="1400" i="1" dirty="0" smtClean="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22114"/>
          </a:xfrm>
        </p:spPr>
        <p:txBody>
          <a:bodyPr>
            <a:normAutofit fontScale="90000"/>
          </a:bodyPr>
          <a:lstStyle/>
          <a:p>
            <a:r>
              <a:rPr lang="en-US" altLang="zh-CN" sz="3200" b="1" dirty="0" smtClean="0"/>
              <a:t>3.3) corner feature of loop</a:t>
            </a:r>
            <a:br>
              <a:rPr lang="en-US" altLang="zh-CN" sz="3200" b="1" dirty="0"/>
            </a:br>
            <a:endParaRPr lang="zh-CN" altLang="en-US" sz="24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67544" y="1484784"/>
            <a:ext cx="8229600" cy="11521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t>Corner feature of pattern loop defines the cut style at corner of the pattern loop. Please refer to the figure and UML diagram below.</a:t>
            </a:r>
            <a:endParaRPr lang="en-US" altLang="zh-CN" sz="1800" dirty="0"/>
          </a:p>
          <a:p>
            <a:pPr algn="l"/>
            <a:r>
              <a:rPr lang="en-US" altLang="zh-CN" sz="1800" i="1" dirty="0"/>
              <a:t> </a:t>
            </a:r>
            <a:r>
              <a:rPr lang="en-US" altLang="zh-CN" sz="1800" i="1" dirty="0" smtClean="0"/>
              <a:t>   </a:t>
            </a:r>
            <a:endParaRPr lang="en-US" altLang="zh-CN" sz="1800" i="1" dirty="0" smtClean="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4722" y="2996952"/>
            <a:ext cx="2435150" cy="3043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组合 18"/>
          <p:cNvGrpSpPr/>
          <p:nvPr/>
        </p:nvGrpSpPr>
        <p:grpSpPr>
          <a:xfrm>
            <a:off x="4339507" y="3501008"/>
            <a:ext cx="3616869" cy="2016224"/>
            <a:chOff x="4339507" y="3501008"/>
            <a:chExt cx="3616869" cy="2016224"/>
          </a:xfrm>
        </p:grpSpPr>
        <p:sp>
          <p:nvSpPr>
            <p:cNvPr id="3" name="圆角矩形 2"/>
            <p:cNvSpPr/>
            <p:nvPr/>
          </p:nvSpPr>
          <p:spPr>
            <a:xfrm>
              <a:off x="4874613" y="4518942"/>
              <a:ext cx="11521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ICorner</a:t>
              </a:r>
              <a:endParaRPr lang="zh-CN" altLang="en-US" sz="1400" dirty="0"/>
            </a:p>
          </p:txBody>
        </p:sp>
        <p:sp>
          <p:nvSpPr>
            <p:cNvPr id="32" name="圆角矩形 31"/>
            <p:cNvSpPr/>
            <p:nvPr/>
          </p:nvSpPr>
          <p:spPr>
            <a:xfrm>
              <a:off x="6732239" y="3817531"/>
              <a:ext cx="1224135"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CrossCorner</a:t>
              </a:r>
              <a:endParaRPr lang="zh-CN" altLang="en-US" sz="1400" dirty="0"/>
            </a:p>
          </p:txBody>
        </p:sp>
        <p:sp>
          <p:nvSpPr>
            <p:cNvPr id="34" name="圆角矩形 33"/>
            <p:cNvSpPr/>
            <p:nvPr/>
          </p:nvSpPr>
          <p:spPr>
            <a:xfrm>
              <a:off x="4339507" y="3501008"/>
              <a:ext cx="165618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LoopCornerData</a:t>
              </a:r>
              <a:endParaRPr lang="zh-CN" altLang="en-US" sz="1400" dirty="0"/>
            </a:p>
          </p:txBody>
        </p:sp>
        <p:sp>
          <p:nvSpPr>
            <p:cNvPr id="35" name="圆角矩形 34"/>
            <p:cNvSpPr/>
            <p:nvPr/>
          </p:nvSpPr>
          <p:spPr>
            <a:xfrm>
              <a:off x="6732240" y="4321587"/>
              <a:ext cx="1224136"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RadiusCorner</a:t>
              </a:r>
              <a:endParaRPr lang="zh-CN" altLang="en-US" sz="1400" dirty="0"/>
            </a:p>
          </p:txBody>
        </p:sp>
        <p:sp>
          <p:nvSpPr>
            <p:cNvPr id="39" name="圆角矩形 38"/>
            <p:cNvSpPr/>
            <p:nvPr/>
          </p:nvSpPr>
          <p:spPr>
            <a:xfrm>
              <a:off x="6718220" y="4797152"/>
              <a:ext cx="1238155"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RingCorner</a:t>
              </a:r>
              <a:endParaRPr lang="zh-CN" altLang="en-US" sz="1400" dirty="0"/>
            </a:p>
          </p:txBody>
        </p:sp>
        <p:sp>
          <p:nvSpPr>
            <p:cNvPr id="41" name="圆角矩形 40"/>
            <p:cNvSpPr/>
            <p:nvPr/>
          </p:nvSpPr>
          <p:spPr>
            <a:xfrm>
              <a:off x="6718220" y="5229200"/>
              <a:ext cx="1238155"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TabCorner</a:t>
              </a:r>
              <a:endParaRPr lang="zh-CN" altLang="en-US" sz="1400" dirty="0"/>
            </a:p>
          </p:txBody>
        </p:sp>
        <p:cxnSp>
          <p:nvCxnSpPr>
            <p:cNvPr id="8" name="肘形连接符 7"/>
            <p:cNvCxnSpPr>
              <a:stCxn id="32" idx="1"/>
              <a:endCxn id="3" idx="3"/>
            </p:cNvCxnSpPr>
            <p:nvPr/>
          </p:nvCxnSpPr>
          <p:spPr>
            <a:xfrm rot="10800000" flipV="1">
              <a:off x="6026741" y="3961546"/>
              <a:ext cx="705498" cy="701411"/>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35" idx="1"/>
              <a:endCxn id="3" idx="3"/>
            </p:cNvCxnSpPr>
            <p:nvPr/>
          </p:nvCxnSpPr>
          <p:spPr>
            <a:xfrm rot="10800000" flipV="1">
              <a:off x="6026742" y="4465602"/>
              <a:ext cx="705499" cy="197355"/>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39" idx="1"/>
              <a:endCxn id="3" idx="3"/>
            </p:cNvCxnSpPr>
            <p:nvPr/>
          </p:nvCxnSpPr>
          <p:spPr>
            <a:xfrm rot="10800000">
              <a:off x="6026742" y="4662958"/>
              <a:ext cx="691479" cy="278210"/>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41" idx="1"/>
              <a:endCxn id="3" idx="3"/>
            </p:cNvCxnSpPr>
            <p:nvPr/>
          </p:nvCxnSpPr>
          <p:spPr>
            <a:xfrm rot="10800000">
              <a:off x="6026742" y="4662958"/>
              <a:ext cx="691479" cy="710258"/>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6" name="肘形连接符 15"/>
            <p:cNvCxnSpPr>
              <a:endCxn id="3" idx="0"/>
            </p:cNvCxnSpPr>
            <p:nvPr/>
          </p:nvCxnSpPr>
          <p:spPr>
            <a:xfrm rot="16200000" flipH="1">
              <a:off x="4980191" y="4048456"/>
              <a:ext cx="657894" cy="283078"/>
            </a:xfrm>
            <a:prstGeom prst="bentConnector3">
              <a:avLst/>
            </a:prstGeom>
            <a:ln>
              <a:headEnd type="diamond" w="lg" len="lg"/>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6" name="表格 5"/>
          <p:cNvGraphicFramePr>
            <a:graphicFrameLocks noGrp="1"/>
          </p:cNvGraphicFramePr>
          <p:nvPr/>
        </p:nvGraphicFramePr>
        <p:xfrm>
          <a:off x="827584" y="404664"/>
          <a:ext cx="7992888" cy="3997960"/>
        </p:xfrm>
        <a:graphic>
          <a:graphicData uri="http://schemas.openxmlformats.org/drawingml/2006/table">
            <a:tbl>
              <a:tblPr bandRow="1">
                <a:tableStyleId>{5C22544A-7EE6-4342-B048-85BDC9FD1C3A}</a:tableStyleId>
              </a:tblPr>
              <a:tblGrid>
                <a:gridCol w="1656184"/>
                <a:gridCol w="6336704"/>
              </a:tblGrid>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LoopCornerData</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LoopCornerDataList</a:t>
                      </a:r>
                      <a:endParaRPr lang="en-US" altLang="zh-CN" sz="1400" kern="1200" dirty="0" smtClean="0">
                        <a:solidFill>
                          <a:schemeClr val="dk1"/>
                        </a:solidFill>
                        <a:latin typeface="+mn-lt"/>
                        <a:ea typeface="+mn-ea"/>
                        <a:cs typeface="+mn-cs"/>
                      </a:endParaRPr>
                    </a:p>
                  </a:txBody>
                  <a:tcPr/>
                </a:tc>
                <a:tc>
                  <a:txBody>
                    <a:bodyPr/>
                    <a:lstStyle/>
                    <a:p>
                      <a:r>
                        <a:rPr lang="en-US" altLang="zh-CN" sz="1400" i="1" dirty="0" smtClean="0"/>
                        <a:t>The corner features for pattern loop.</a:t>
                      </a:r>
                      <a:endParaRPr lang="en-US" altLang="zh-CN" sz="1400" i="1"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ICorner</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CornerBase</a:t>
                      </a:r>
                      <a:endParaRPr lang="en-US" altLang="zh-CN" sz="1400" kern="1200" dirty="0" smtClean="0">
                        <a:solidFill>
                          <a:schemeClr val="dk1"/>
                        </a:solidFill>
                        <a:latin typeface="+mn-lt"/>
                        <a:ea typeface="+mn-ea"/>
                        <a:cs typeface="+mn-cs"/>
                      </a:endParaRPr>
                    </a:p>
                  </a:txBody>
                  <a:tcPr/>
                </a:tc>
                <a:tc>
                  <a:txBody>
                    <a:bodyPr/>
                    <a:lstStyle/>
                    <a:p>
                      <a:r>
                        <a:rPr lang="en-US" altLang="zh-CN" sz="1400" i="1" dirty="0" smtClean="0"/>
                        <a:t>Interface and base</a:t>
                      </a:r>
                      <a:r>
                        <a:rPr lang="en-US" altLang="zh-CN" sz="1400" i="1" baseline="0" dirty="0" smtClean="0"/>
                        <a:t> class for all kinds corner feature.</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CornerList</a:t>
                      </a:r>
                      <a:endParaRPr lang="en-US" altLang="zh-CN" sz="1400" kern="1200" dirty="0" smtClean="0">
                        <a:solidFill>
                          <a:schemeClr val="dk1"/>
                        </a:solidFill>
                        <a:latin typeface="+mn-lt"/>
                        <a:ea typeface="+mn-ea"/>
                        <a:cs typeface="+mn-cs"/>
                      </a:endParaRPr>
                    </a:p>
                  </a:txBody>
                  <a:tcPr/>
                </a:tc>
                <a:tc>
                  <a:txBody>
                    <a:bodyPr/>
                    <a:lstStyle/>
                    <a:p>
                      <a:r>
                        <a:rPr lang="en-US" altLang="zh-CN" sz="1400" i="1" dirty="0" smtClean="0"/>
                        <a:t>The corner feature</a:t>
                      </a:r>
                      <a:r>
                        <a:rPr lang="en-US" altLang="zh-CN" sz="1400" i="1" baseline="0" dirty="0" smtClean="0"/>
                        <a:t> list.</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CrossCorner</a:t>
                      </a:r>
                      <a:endParaRPr lang="zh-CN" altLang="en-US" sz="1400" dirty="0"/>
                    </a:p>
                  </a:txBody>
                  <a:tcPr/>
                </a:tc>
                <a:tc>
                  <a:txBody>
                    <a:bodyPr/>
                    <a:lstStyle/>
                    <a:p>
                      <a:r>
                        <a:rPr lang="en-US" altLang="zh-CN" sz="1400" i="1" dirty="0" smtClean="0"/>
                        <a:t>The</a:t>
                      </a:r>
                      <a:r>
                        <a:rPr lang="en-US" altLang="zh-CN" sz="1400" i="1" baseline="0" dirty="0" smtClean="0"/>
                        <a:t> corner feature which is cross type.</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RadiusCorner</a:t>
                      </a:r>
                      <a:endParaRPr lang="zh-CN" altLang="en-US" sz="1400" dirty="0"/>
                    </a:p>
                  </a:txBody>
                  <a:tcPr/>
                </a:tc>
                <a:tc>
                  <a:txBody>
                    <a:bodyPr/>
                    <a:lstStyle/>
                    <a:p>
                      <a:r>
                        <a:rPr lang="en-US" altLang="zh-CN" sz="1400" i="1" dirty="0" smtClean="0"/>
                        <a:t>The</a:t>
                      </a:r>
                      <a:r>
                        <a:rPr lang="en-US" altLang="zh-CN" sz="1400" i="1" baseline="0" dirty="0" smtClean="0"/>
                        <a:t> corner feature which is arc type.</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RingCorner</a:t>
                      </a:r>
                      <a:endParaRPr lang="zh-CN" altLang="en-US" sz="1400" dirty="0"/>
                    </a:p>
                  </a:txBody>
                  <a:tcPr/>
                </a:tc>
                <a:tc>
                  <a:txBody>
                    <a:bodyPr/>
                    <a:lstStyle/>
                    <a:p>
                      <a:r>
                        <a:rPr lang="en-US" altLang="zh-CN" sz="1400" i="1" dirty="0" smtClean="0"/>
                        <a:t>The</a:t>
                      </a:r>
                      <a:r>
                        <a:rPr lang="en-US" altLang="zh-CN" sz="1400" i="1" baseline="0" dirty="0" smtClean="0"/>
                        <a:t> corner feature which is ring type.</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TabCorner</a:t>
                      </a:r>
                      <a:endParaRPr lang="zh-CN" altLang="en-US" sz="1400" dirty="0"/>
                    </a:p>
                  </a:txBody>
                  <a:tcPr/>
                </a:tc>
                <a:tc>
                  <a:txBody>
                    <a:bodyPr/>
                    <a:lstStyle/>
                    <a:p>
                      <a:r>
                        <a:rPr lang="en-US" altLang="zh-CN" sz="1400" i="1" dirty="0" smtClean="0"/>
                        <a:t>The</a:t>
                      </a:r>
                      <a:r>
                        <a:rPr lang="en-US" altLang="zh-CN" sz="1400" i="1" baseline="0" dirty="0" smtClean="0"/>
                        <a:t> corner feature which is tab type.</a:t>
                      </a:r>
                      <a:endParaRPr lang="en-US" altLang="zh-CN" sz="1400" i="1" baseline="0" dirty="0" smtClean="0"/>
                    </a:p>
                    <a:p>
                      <a:endParaRPr lang="zh-CN" altLang="en-US" sz="1400" i="1" dirty="0" smtClean="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t>2) </a:t>
            </a:r>
            <a:r>
              <a:rPr lang="en-US" altLang="zh-CN" sz="3200" b="1" dirty="0" err="1" smtClean="0"/>
              <a:t>clGeometryFeature</a:t>
            </a:r>
            <a:r>
              <a:rPr lang="en-US" altLang="zh-CN" sz="3200" b="1" dirty="0" smtClean="0"/>
              <a:t> </a:t>
            </a:r>
            <a:r>
              <a:rPr lang="en-US" altLang="zh-CN" sz="3200" b="1" dirty="0"/>
              <a:t>module</a:t>
            </a:r>
            <a:br>
              <a:rPr lang="en-US" altLang="zh-CN" sz="3200" b="1" dirty="0"/>
            </a:br>
            <a:endParaRPr lang="zh-CN" altLang="en-US" sz="24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67544" y="2060848"/>
            <a:ext cx="8229600" cy="331236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smtClean="0"/>
              <a:t>The </a:t>
            </a:r>
            <a:r>
              <a:rPr lang="en-US" altLang="zh-CN" sz="2400" i="1" dirty="0" err="1"/>
              <a:t>clGeometryFeature</a:t>
            </a:r>
            <a:r>
              <a:rPr lang="en-US" altLang="zh-CN" sz="2400" i="1" dirty="0"/>
              <a:t> </a:t>
            </a:r>
            <a:r>
              <a:rPr lang="en-US" altLang="zh-CN" sz="2400" dirty="0" smtClean="0"/>
              <a:t>module is geometry feature module of COE, this module provided many geometry feature data structures such as line, arc, polygon, ellipse, round hole, etc. Programmer can define the shape of part using these geometry features.</a:t>
            </a:r>
            <a:endParaRPr lang="en-US" altLang="zh-CN" sz="2400" dirty="0"/>
          </a:p>
          <a:p>
            <a:pPr algn="l"/>
            <a:r>
              <a:rPr lang="en-US" altLang="zh-CN" sz="1800" i="1" dirty="0" smtClean="0"/>
              <a:t>    </a:t>
            </a:r>
            <a:endParaRPr lang="en-US" altLang="zh-CN" sz="1800" i="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fontScale="90000"/>
          </a:bodyPr>
          <a:lstStyle/>
          <a:p>
            <a:r>
              <a:rPr lang="en-US" altLang="zh-CN" sz="3200" b="1" dirty="0" smtClean="0"/>
              <a:t>3.4) micro joint feature of pattern loop</a:t>
            </a:r>
            <a:br>
              <a:rPr lang="en-US" altLang="zh-CN" sz="3200" b="1" dirty="0"/>
            </a:br>
            <a:endParaRPr lang="zh-CN" altLang="en-US" sz="24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67544" y="1268760"/>
            <a:ext cx="8229600" cy="1152128"/>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t>Micro joint of pattern loop can keep part still link with sheet after finish cutting the part. Please refer to the figure and UML diagram below.</a:t>
            </a:r>
            <a:endParaRPr lang="en-US" altLang="zh-CN" sz="1800" dirty="0"/>
          </a:p>
          <a:p>
            <a:pPr algn="l"/>
            <a:r>
              <a:rPr lang="en-US" altLang="zh-CN" sz="1800" i="1" dirty="0"/>
              <a:t> </a:t>
            </a:r>
            <a:r>
              <a:rPr lang="en-US" altLang="zh-CN" sz="1800" i="1" dirty="0" smtClean="0"/>
              <a:t>   </a:t>
            </a:r>
            <a:endParaRPr lang="en-US" altLang="zh-CN" sz="1800" i="1" dirty="0" smtClean="0"/>
          </a:p>
        </p:txBody>
      </p:sp>
      <p:grpSp>
        <p:nvGrpSpPr>
          <p:cNvPr id="7" name="组合 6"/>
          <p:cNvGrpSpPr/>
          <p:nvPr/>
        </p:nvGrpSpPr>
        <p:grpSpPr>
          <a:xfrm>
            <a:off x="5621070" y="3501008"/>
            <a:ext cx="1687234" cy="1305966"/>
            <a:chOff x="5292080" y="3501008"/>
            <a:chExt cx="1687234" cy="1305966"/>
          </a:xfrm>
        </p:grpSpPr>
        <p:sp>
          <p:nvSpPr>
            <p:cNvPr id="3" name="圆角矩形 2"/>
            <p:cNvSpPr/>
            <p:nvPr/>
          </p:nvSpPr>
          <p:spPr>
            <a:xfrm>
              <a:off x="5652120" y="4518942"/>
              <a:ext cx="132719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MicroJoint</a:t>
              </a:r>
              <a:endParaRPr lang="zh-CN" altLang="en-US" sz="1400" dirty="0"/>
            </a:p>
          </p:txBody>
        </p:sp>
        <p:sp>
          <p:nvSpPr>
            <p:cNvPr id="34" name="圆角矩形 33"/>
            <p:cNvSpPr/>
            <p:nvPr/>
          </p:nvSpPr>
          <p:spPr>
            <a:xfrm>
              <a:off x="5292080" y="3501008"/>
              <a:ext cx="165618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LoopMicroJoint</a:t>
              </a:r>
              <a:endParaRPr lang="zh-CN" altLang="en-US" sz="1400" dirty="0"/>
            </a:p>
          </p:txBody>
        </p:sp>
        <p:cxnSp>
          <p:nvCxnSpPr>
            <p:cNvPr id="16" name="肘形连接符 15"/>
            <p:cNvCxnSpPr>
              <a:endCxn id="3" idx="0"/>
            </p:cNvCxnSpPr>
            <p:nvPr/>
          </p:nvCxnSpPr>
          <p:spPr>
            <a:xfrm rot="16200000" flipH="1">
              <a:off x="5888997" y="4092222"/>
              <a:ext cx="657894" cy="195546"/>
            </a:xfrm>
            <a:prstGeom prst="bentConnector3">
              <a:avLst/>
            </a:prstGeom>
            <a:ln>
              <a:headEnd type="diamond" w="lg" len="lg"/>
              <a:tailEnd type="arrow"/>
            </a:ln>
          </p:spPr>
          <p:style>
            <a:lnRef idx="1">
              <a:schemeClr val="accent1"/>
            </a:lnRef>
            <a:fillRef idx="0">
              <a:schemeClr val="accent1"/>
            </a:fillRef>
            <a:effectRef idx="0">
              <a:schemeClr val="accent1"/>
            </a:effectRef>
            <a:fontRef idx="minor">
              <a:schemeClr val="tx1"/>
            </a:fontRef>
          </p:style>
        </p:cxnSp>
      </p:grpSp>
      <p:pic>
        <p:nvPicPr>
          <p:cNvPr id="205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79712" y="2636912"/>
            <a:ext cx="2158063"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6" name="表格 5"/>
          <p:cNvGraphicFramePr>
            <a:graphicFrameLocks noGrp="1"/>
          </p:cNvGraphicFramePr>
          <p:nvPr/>
        </p:nvGraphicFramePr>
        <p:xfrm>
          <a:off x="827584" y="404664"/>
          <a:ext cx="7992888" cy="1925320"/>
        </p:xfrm>
        <a:graphic>
          <a:graphicData uri="http://schemas.openxmlformats.org/drawingml/2006/table">
            <a:tbl>
              <a:tblPr bandRow="1">
                <a:tableStyleId>{5C22544A-7EE6-4342-B048-85BDC9FD1C3A}</a:tableStyleId>
              </a:tblPr>
              <a:tblGrid>
                <a:gridCol w="1656184"/>
                <a:gridCol w="6336704"/>
              </a:tblGrid>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MicroJoint</a:t>
                      </a:r>
                      <a:endParaRPr lang="en-US" altLang="zh-CN" sz="1400" kern="1200" dirty="0" smtClean="0">
                        <a:solidFill>
                          <a:schemeClr val="dk1"/>
                        </a:solidFill>
                        <a:latin typeface="+mn-lt"/>
                        <a:ea typeface="+mn-ea"/>
                        <a:cs typeface="+mn-cs"/>
                      </a:endParaRPr>
                    </a:p>
                  </a:txBody>
                  <a:tcPr/>
                </a:tc>
                <a:tc>
                  <a:txBody>
                    <a:bodyPr/>
                    <a:lstStyle/>
                    <a:p>
                      <a:r>
                        <a:rPr lang="en-US" altLang="zh-CN" sz="1400" i="1" dirty="0" smtClean="0"/>
                        <a:t>The micro joint feature.</a:t>
                      </a:r>
                      <a:endParaRPr lang="en-US" altLang="zh-CN" sz="1400" i="1"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MicroJointList</a:t>
                      </a:r>
                      <a:endParaRPr lang="en-US" altLang="zh-CN" sz="1400" kern="1200" dirty="0" smtClean="0">
                        <a:solidFill>
                          <a:schemeClr val="dk1"/>
                        </a:solidFill>
                        <a:latin typeface="+mn-lt"/>
                        <a:ea typeface="+mn-ea"/>
                        <a:cs typeface="+mn-cs"/>
                      </a:endParaRPr>
                    </a:p>
                  </a:txBody>
                  <a:tcPr/>
                </a:tc>
                <a:tc>
                  <a:txBody>
                    <a:bodyPr/>
                    <a:lstStyle/>
                    <a:p>
                      <a:r>
                        <a:rPr lang="en-US" altLang="zh-CN" sz="1400" i="1" dirty="0" smtClean="0"/>
                        <a:t>Micro joint</a:t>
                      </a:r>
                      <a:r>
                        <a:rPr lang="en-US" altLang="zh-CN" sz="1400" i="1" baseline="0" dirty="0" smtClean="0"/>
                        <a:t> feature list.</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LoopMicroJoint</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LoopMicroJointList</a:t>
                      </a:r>
                      <a:endParaRPr lang="en-US" altLang="zh-CN" sz="1400" kern="1200" dirty="0" smtClean="0">
                        <a:solidFill>
                          <a:schemeClr val="dk1"/>
                        </a:solidFill>
                        <a:latin typeface="+mn-lt"/>
                        <a:ea typeface="+mn-ea"/>
                        <a:cs typeface="+mn-cs"/>
                      </a:endParaRPr>
                    </a:p>
                  </a:txBody>
                  <a:tcPr/>
                </a:tc>
                <a:tc>
                  <a:txBody>
                    <a:bodyPr/>
                    <a:lstStyle/>
                    <a:p>
                      <a:r>
                        <a:rPr lang="en-US" altLang="zh-CN" sz="1400" i="1" dirty="0" smtClean="0"/>
                        <a:t>Micro joint feature</a:t>
                      </a:r>
                      <a:r>
                        <a:rPr lang="en-US" altLang="zh-CN" sz="1400" i="1" baseline="0" dirty="0" smtClean="0"/>
                        <a:t> of pattern loop.</a:t>
                      </a:r>
                      <a:endParaRPr lang="en-US" altLang="zh-CN" sz="1400" i="1" baseline="0" dirty="0" smtClean="0"/>
                    </a:p>
                    <a:p>
                      <a:endParaRPr lang="zh-CN" altLang="en-US" sz="1400" i="1" dirty="0" smtClean="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fontScale="90000"/>
          </a:bodyPr>
          <a:lstStyle/>
          <a:p>
            <a:r>
              <a:rPr lang="en-US" altLang="zh-CN" sz="3200" b="1" dirty="0" smtClean="0"/>
              <a:t>3.5) tool data of pattern loop</a:t>
            </a:r>
            <a:br>
              <a:rPr lang="en-US" altLang="zh-CN" sz="3200" b="1" dirty="0"/>
            </a:br>
            <a:endParaRPr lang="zh-CN" altLang="en-US" sz="24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67544" y="1268760"/>
            <a:ext cx="8229600" cy="9361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t>Tool data of pattern loop defined the tool used by the pattern loop. Please refer to the figure and UML diagram below.</a:t>
            </a:r>
            <a:endParaRPr lang="en-US" altLang="zh-CN" sz="1800" dirty="0"/>
          </a:p>
          <a:p>
            <a:pPr algn="l"/>
            <a:r>
              <a:rPr lang="en-US" altLang="zh-CN" sz="1800" i="1" dirty="0"/>
              <a:t> </a:t>
            </a:r>
            <a:endParaRPr lang="en-US" altLang="zh-CN" sz="1800" i="1" dirty="0" smtClean="0"/>
          </a:p>
        </p:txBody>
      </p:sp>
      <p:grpSp>
        <p:nvGrpSpPr>
          <p:cNvPr id="7" name="组合 6"/>
          <p:cNvGrpSpPr/>
          <p:nvPr/>
        </p:nvGrpSpPr>
        <p:grpSpPr>
          <a:xfrm>
            <a:off x="5724128" y="3537012"/>
            <a:ext cx="1687234" cy="1305966"/>
            <a:chOff x="5292080" y="3501008"/>
            <a:chExt cx="1687234" cy="1305966"/>
          </a:xfrm>
        </p:grpSpPr>
        <p:sp>
          <p:nvSpPr>
            <p:cNvPr id="3" name="圆角矩形 2"/>
            <p:cNvSpPr/>
            <p:nvPr/>
          </p:nvSpPr>
          <p:spPr>
            <a:xfrm>
              <a:off x="5652120" y="4518942"/>
              <a:ext cx="132719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ConditionNode</a:t>
              </a:r>
              <a:endParaRPr lang="zh-CN" altLang="en-US" sz="1400" dirty="0"/>
            </a:p>
          </p:txBody>
        </p:sp>
        <p:sp>
          <p:nvSpPr>
            <p:cNvPr id="34" name="圆角矩形 33"/>
            <p:cNvSpPr/>
            <p:nvPr/>
          </p:nvSpPr>
          <p:spPr>
            <a:xfrm>
              <a:off x="5292080" y="3501008"/>
              <a:ext cx="165618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LoopToolData</a:t>
              </a:r>
              <a:endParaRPr lang="zh-CN" altLang="en-US" sz="1400" dirty="0"/>
            </a:p>
          </p:txBody>
        </p:sp>
        <p:cxnSp>
          <p:nvCxnSpPr>
            <p:cNvPr id="16" name="肘形连接符 15"/>
            <p:cNvCxnSpPr>
              <a:endCxn id="3" idx="0"/>
            </p:cNvCxnSpPr>
            <p:nvPr/>
          </p:nvCxnSpPr>
          <p:spPr>
            <a:xfrm rot="16200000" flipH="1">
              <a:off x="5888997" y="4092222"/>
              <a:ext cx="657894" cy="195546"/>
            </a:xfrm>
            <a:prstGeom prst="bentConnector3">
              <a:avLst/>
            </a:prstGeom>
            <a:ln>
              <a:headEnd type="diamond" w="lg" len="lg"/>
              <a:tailEnd type="arrow"/>
            </a:ln>
          </p:spPr>
          <p:style>
            <a:lnRef idx="1">
              <a:schemeClr val="accent1"/>
            </a:lnRef>
            <a:fillRef idx="0">
              <a:schemeClr val="accent1"/>
            </a:fillRef>
            <a:effectRef idx="0">
              <a:schemeClr val="accent1"/>
            </a:effectRef>
            <a:fontRef idx="minor">
              <a:schemeClr val="tx1"/>
            </a:fontRef>
          </p:style>
        </p:cxnSp>
      </p:grpSp>
      <p:pic>
        <p:nvPicPr>
          <p:cNvPr id="205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5616" y="2350712"/>
            <a:ext cx="3456384" cy="3807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6" name="表格 5"/>
          <p:cNvGraphicFramePr>
            <a:graphicFrameLocks noGrp="1"/>
          </p:cNvGraphicFramePr>
          <p:nvPr/>
        </p:nvGraphicFramePr>
        <p:xfrm>
          <a:off x="827584" y="404664"/>
          <a:ext cx="7992888" cy="1407160"/>
        </p:xfrm>
        <a:graphic>
          <a:graphicData uri="http://schemas.openxmlformats.org/drawingml/2006/table">
            <a:tbl>
              <a:tblPr bandRow="1">
                <a:tableStyleId>{5C22544A-7EE6-4342-B048-85BDC9FD1C3A}</a:tableStyleId>
              </a:tblPr>
              <a:tblGrid>
                <a:gridCol w="1656184"/>
                <a:gridCol w="6336704"/>
              </a:tblGrid>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LoopToolData</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LoopToolDataList</a:t>
                      </a:r>
                      <a:endParaRPr lang="en-US" altLang="zh-CN" sz="1400" kern="1200" dirty="0" smtClean="0">
                        <a:solidFill>
                          <a:schemeClr val="dk1"/>
                        </a:solidFill>
                        <a:latin typeface="+mn-lt"/>
                        <a:ea typeface="+mn-ea"/>
                        <a:cs typeface="+mn-cs"/>
                      </a:endParaRPr>
                    </a:p>
                  </a:txBody>
                  <a:tcPr/>
                </a:tc>
                <a:tc>
                  <a:txBody>
                    <a:bodyPr/>
                    <a:lstStyle/>
                    <a:p>
                      <a:r>
                        <a:rPr lang="en-US" altLang="zh-CN" sz="1400" i="1" dirty="0" smtClean="0"/>
                        <a:t>The tool data of pattern loop.</a:t>
                      </a:r>
                      <a:endParaRPr lang="en-US" altLang="zh-CN" sz="1400" i="1"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ConditionNode</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ConditionNodeList</a:t>
                      </a:r>
                      <a:endParaRPr lang="en-US" altLang="zh-CN" sz="1400" kern="1200" dirty="0" smtClean="0">
                        <a:solidFill>
                          <a:schemeClr val="dk1"/>
                        </a:solidFill>
                        <a:latin typeface="+mn-lt"/>
                        <a:ea typeface="+mn-ea"/>
                        <a:cs typeface="+mn-cs"/>
                      </a:endParaRPr>
                    </a:p>
                  </a:txBody>
                  <a:tcPr/>
                </a:tc>
                <a:tc>
                  <a:txBody>
                    <a:bodyPr/>
                    <a:lstStyle/>
                    <a:p>
                      <a:r>
                        <a:rPr lang="en-US" altLang="zh-CN" sz="1400" i="1" dirty="0" smtClean="0"/>
                        <a:t>The </a:t>
                      </a:r>
                      <a:r>
                        <a:rPr lang="en-US" altLang="zh-CN" sz="1400" i="1" smtClean="0"/>
                        <a:t>cut</a:t>
                      </a:r>
                      <a:r>
                        <a:rPr lang="en-US" altLang="zh-CN" sz="1400" i="1" baseline="0" smtClean="0"/>
                        <a:t> </a:t>
                      </a:r>
                      <a:r>
                        <a:rPr lang="en-US" altLang="zh-CN" sz="1400" i="1" smtClean="0"/>
                        <a:t>condition</a:t>
                      </a:r>
                      <a:r>
                        <a:rPr lang="en-US" altLang="zh-CN" sz="1400" i="1" baseline="0" smtClean="0"/>
                        <a:t> </a:t>
                      </a:r>
                      <a:r>
                        <a:rPr lang="en-US" altLang="zh-CN" sz="1400" i="1" smtClean="0"/>
                        <a:t>of </a:t>
                      </a:r>
                      <a:r>
                        <a:rPr lang="en-US" altLang="zh-CN" sz="1400" i="1" dirty="0" smtClean="0"/>
                        <a:t>tool</a:t>
                      </a:r>
                      <a:r>
                        <a:rPr lang="en-US" altLang="zh-CN" sz="1400" i="1" baseline="0" dirty="0" smtClean="0"/>
                        <a:t>.</a:t>
                      </a:r>
                      <a:endParaRPr lang="en-US" altLang="zh-CN" sz="1400" i="1" baseline="0" dirty="0" smtClean="0"/>
                    </a:p>
                    <a:p>
                      <a:endParaRPr lang="zh-CN" altLang="en-US" sz="1400" i="1" dirty="0" smtClean="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normAutofit fontScale="90000"/>
          </a:bodyPr>
          <a:lstStyle/>
          <a:p>
            <a:r>
              <a:rPr lang="en-US" altLang="zh-CN" sz="3200" b="1" dirty="0" smtClean="0"/>
              <a:t>3</a:t>
            </a:r>
            <a:r>
              <a:rPr lang="en-US" altLang="zh-CN" sz="3200" b="1" dirty="0" smtClean="0"/>
              <a:t>.6) </a:t>
            </a:r>
            <a:r>
              <a:rPr lang="en-US" altLang="zh-CN" sz="3200" b="1" dirty="0" smtClean="0"/>
              <a:t>commands</a:t>
            </a:r>
            <a:br>
              <a:rPr lang="en-US" altLang="zh-CN" sz="3200" b="1" dirty="0"/>
            </a:br>
            <a:endParaRPr lang="zh-CN" altLang="en-US" sz="24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6" name="表格 5"/>
          <p:cNvGraphicFramePr>
            <a:graphicFrameLocks noGrp="1"/>
          </p:cNvGraphicFramePr>
          <p:nvPr/>
        </p:nvGraphicFramePr>
        <p:xfrm>
          <a:off x="827584" y="1268760"/>
          <a:ext cx="7992888" cy="3850640"/>
        </p:xfrm>
        <a:graphic>
          <a:graphicData uri="http://schemas.openxmlformats.org/drawingml/2006/table">
            <a:tbl>
              <a:tblPr bandRow="1">
                <a:tableStyleId>{5C22544A-7EE6-4342-B048-85BDC9FD1C3A}</a:tableStyleId>
              </a:tblPr>
              <a:tblGrid>
                <a:gridCol w="2664296"/>
                <a:gridCol w="5328592"/>
              </a:tblGrid>
              <a:tr h="370840">
                <a:tc gridSpan="2">
                  <a:txBody>
                    <a:bodyPr/>
                    <a:lstStyle/>
                    <a:p>
                      <a:pPr algn="ctr"/>
                      <a:r>
                        <a:rPr lang="en-US" altLang="zh-CN" sz="1800" b="1" dirty="0" smtClean="0">
                          <a:solidFill>
                            <a:srgbClr val="C00000"/>
                          </a:solidFill>
                        </a:rPr>
                        <a:t>Commands about</a:t>
                      </a:r>
                      <a:r>
                        <a:rPr lang="en-US" altLang="zh-CN" sz="1800" b="1" baseline="0" dirty="0" smtClean="0">
                          <a:solidFill>
                            <a:srgbClr val="C00000"/>
                          </a:solidFill>
                        </a:rPr>
                        <a:t> loop tool </a:t>
                      </a:r>
                      <a:endParaRPr lang="zh-CN" altLang="en-US" sz="1800" b="1" dirty="0">
                        <a:solidFill>
                          <a:srgbClr val="C00000"/>
                        </a:solidFill>
                      </a:endParaRPr>
                    </a:p>
                  </a:txBody>
                  <a:tcPr/>
                </a:tc>
                <a:tc hMerge="1">
                  <a:tcPr/>
                </a:tc>
              </a:tr>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ConditionNodeAddCommand</a:t>
                      </a:r>
                      <a:endParaRPr lang="en-US" altLang="zh-CN" sz="1400" kern="1200" dirty="0" smtClean="0">
                        <a:solidFill>
                          <a:schemeClr val="dk1"/>
                        </a:solidFill>
                        <a:latin typeface="+mn-lt"/>
                        <a:ea typeface="+mn-ea"/>
                        <a:cs typeface="+mn-cs"/>
                      </a:endParaRPr>
                    </a:p>
                  </a:txBody>
                  <a:tcPr/>
                </a:tc>
                <a:tc>
                  <a:txBody>
                    <a:bodyPr/>
                    <a:lstStyle/>
                    <a:p>
                      <a:r>
                        <a:rPr lang="en-US" altLang="zh-CN" sz="1400" i="1" dirty="0" smtClean="0"/>
                        <a:t>The command to add condition node for loop tool.</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ConditionNodeDeleteCommand</a:t>
                      </a:r>
                      <a:endParaRPr lang="zh-CN" altLang="en-US" sz="1400" dirty="0"/>
                    </a:p>
                  </a:txBody>
                  <a:tcPr/>
                </a:tc>
                <a:tc>
                  <a:txBody>
                    <a:bodyPr/>
                    <a:lstStyle/>
                    <a:p>
                      <a:r>
                        <a:rPr lang="en-US" altLang="zh-CN" sz="1400" i="1" dirty="0" smtClean="0"/>
                        <a:t>The command which delete condition node of loop tool.</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ConditionNodeModifyCommand</a:t>
                      </a:r>
                      <a:endParaRPr lang="zh-CN" altLang="en-US" sz="1400" dirty="0"/>
                    </a:p>
                  </a:txBody>
                  <a:tcPr/>
                </a:tc>
                <a:tc>
                  <a:txBody>
                    <a:bodyPr/>
                    <a:lstStyle/>
                    <a:p>
                      <a:r>
                        <a:rPr lang="en-US" altLang="zh-CN" sz="1400" i="1" dirty="0" smtClean="0"/>
                        <a:t>The command which modify condition node of loop tool.</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LoopToolChangeCommand</a:t>
                      </a:r>
                      <a:endParaRPr lang="zh-CN" altLang="en-US" sz="1400" dirty="0"/>
                    </a:p>
                  </a:txBody>
                  <a:tcPr/>
                </a:tc>
                <a:tc>
                  <a:txBody>
                    <a:bodyPr/>
                    <a:lstStyle/>
                    <a:p>
                      <a:r>
                        <a:rPr lang="en-US" altLang="zh-CN" sz="1400" i="1" dirty="0" smtClean="0"/>
                        <a:t>The command which change tool data of pattern loop.</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ToolColorModifyCommand</a:t>
                      </a:r>
                      <a:endParaRPr lang="zh-CN" altLang="en-US" sz="1400" dirty="0"/>
                    </a:p>
                  </a:txBody>
                  <a:tcPr/>
                </a:tc>
                <a:tc>
                  <a:txBody>
                    <a:bodyPr/>
                    <a:lstStyle/>
                    <a:p>
                      <a:r>
                        <a:rPr lang="en-US" altLang="zh-CN" sz="1400" i="1" dirty="0" smtClean="0"/>
                        <a:t>The command which change color of tool.</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ToolSizeModifyCommand</a:t>
                      </a:r>
                      <a:endParaRPr lang="zh-CN" altLang="en-US" sz="1400" dirty="0"/>
                    </a:p>
                  </a:txBody>
                  <a:tcPr/>
                </a:tc>
                <a:tc>
                  <a:txBody>
                    <a:bodyPr/>
                    <a:lstStyle/>
                    <a:p>
                      <a:r>
                        <a:rPr lang="en-US" altLang="zh-CN" sz="1400" i="1" dirty="0" smtClean="0"/>
                        <a:t>The command which change size</a:t>
                      </a:r>
                      <a:r>
                        <a:rPr lang="en-US" altLang="zh-CN" sz="1400" i="1" baseline="0" dirty="0" smtClean="0"/>
                        <a:t> </a:t>
                      </a:r>
                      <a:r>
                        <a:rPr lang="en-US" altLang="zh-CN" sz="1400" i="1" dirty="0" smtClean="0"/>
                        <a:t>of tool.</a:t>
                      </a:r>
                      <a:endParaRPr lang="en-US" altLang="zh-CN" sz="1400" i="1" baseline="0" dirty="0" smtClean="0"/>
                    </a:p>
                    <a:p>
                      <a:endParaRPr lang="zh-CN" altLang="en-US" sz="1400" i="1" dirty="0" smtClean="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6" name="表格 5"/>
          <p:cNvGraphicFramePr>
            <a:graphicFrameLocks noGrp="1"/>
          </p:cNvGraphicFramePr>
          <p:nvPr/>
        </p:nvGraphicFramePr>
        <p:xfrm>
          <a:off x="827584" y="603880"/>
          <a:ext cx="7992888" cy="3332480"/>
        </p:xfrm>
        <a:graphic>
          <a:graphicData uri="http://schemas.openxmlformats.org/drawingml/2006/table">
            <a:tbl>
              <a:tblPr bandRow="1">
                <a:tableStyleId>{5C22544A-7EE6-4342-B048-85BDC9FD1C3A}</a:tableStyleId>
              </a:tblPr>
              <a:tblGrid>
                <a:gridCol w="2520280"/>
                <a:gridCol w="5472608"/>
              </a:tblGrid>
              <a:tr h="370840">
                <a:tc gridSpan="2">
                  <a:txBody>
                    <a:bodyPr/>
                    <a:lstStyle/>
                    <a:p>
                      <a:pPr algn="ctr"/>
                      <a:r>
                        <a:rPr lang="en-US" altLang="zh-CN" sz="1800" b="1" dirty="0" smtClean="0">
                          <a:solidFill>
                            <a:srgbClr val="C00000"/>
                          </a:solidFill>
                        </a:rPr>
                        <a:t>Commands about</a:t>
                      </a:r>
                      <a:r>
                        <a:rPr lang="en-US" altLang="zh-CN" sz="1800" b="1" baseline="0" dirty="0" smtClean="0">
                          <a:solidFill>
                            <a:srgbClr val="C00000"/>
                          </a:solidFill>
                        </a:rPr>
                        <a:t> loop start cut data </a:t>
                      </a:r>
                      <a:endParaRPr lang="zh-CN" altLang="en-US" sz="1800" b="1" dirty="0">
                        <a:solidFill>
                          <a:srgbClr val="C00000"/>
                        </a:solidFill>
                      </a:endParaRPr>
                    </a:p>
                  </a:txBody>
                  <a:tcPr/>
                </a:tc>
                <a:tc hMerge="1">
                  <a:tcPr/>
                </a:tc>
              </a:tr>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CutDirectionChangeCommand</a:t>
                      </a:r>
                      <a:endParaRPr lang="en-US" altLang="zh-CN" sz="1400" kern="1200" dirty="0" smtClean="0">
                        <a:solidFill>
                          <a:schemeClr val="dk1"/>
                        </a:solidFill>
                        <a:latin typeface="+mn-lt"/>
                        <a:ea typeface="+mn-ea"/>
                        <a:cs typeface="+mn-cs"/>
                      </a:endParaRPr>
                    </a:p>
                  </a:txBody>
                  <a:tcPr/>
                </a:tc>
                <a:tc>
                  <a:txBody>
                    <a:bodyPr/>
                    <a:lstStyle/>
                    <a:p>
                      <a:r>
                        <a:rPr lang="en-US" altLang="zh-CN" sz="1400" i="1" dirty="0" smtClean="0"/>
                        <a:t>The command to change the cut direction of loop.</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CutSideChangeCommand</a:t>
                      </a:r>
                      <a:endParaRPr lang="zh-CN" altLang="en-US" sz="1400" dirty="0"/>
                    </a:p>
                  </a:txBody>
                  <a:tcPr/>
                </a:tc>
                <a:tc>
                  <a:txBody>
                    <a:bodyPr/>
                    <a:lstStyle/>
                    <a:p>
                      <a:r>
                        <a:rPr lang="en-US" altLang="zh-CN" sz="1400" i="1" dirty="0" smtClean="0"/>
                        <a:t>The command to change the cut side of loop.</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EndCutPtModifyCommand</a:t>
                      </a:r>
                      <a:endParaRPr lang="zh-CN" altLang="en-US" sz="1400" dirty="0"/>
                    </a:p>
                  </a:txBody>
                  <a:tcPr/>
                </a:tc>
                <a:tc>
                  <a:txBody>
                    <a:bodyPr/>
                    <a:lstStyle/>
                    <a:p>
                      <a:r>
                        <a:rPr lang="en-US" altLang="zh-CN" sz="1400" i="1" dirty="0" smtClean="0"/>
                        <a:t>The command to change the end cut point of loop.</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LeadModifyCommand</a:t>
                      </a:r>
                      <a:endParaRPr lang="zh-CN" altLang="en-US" sz="1400" dirty="0"/>
                    </a:p>
                  </a:txBody>
                  <a:tcPr/>
                </a:tc>
                <a:tc>
                  <a:txBody>
                    <a:bodyPr/>
                    <a:lstStyle/>
                    <a:p>
                      <a:r>
                        <a:rPr lang="en-US" altLang="zh-CN" sz="1400" i="1" dirty="0" smtClean="0"/>
                        <a:t>The command to change lead</a:t>
                      </a:r>
                      <a:r>
                        <a:rPr lang="en-US" altLang="zh-CN" sz="1400" i="1" baseline="0" dirty="0" smtClean="0"/>
                        <a:t> in/out data</a:t>
                      </a:r>
                      <a:r>
                        <a:rPr lang="en-US" altLang="zh-CN" sz="1400" i="1" dirty="0" smtClean="0"/>
                        <a:t> of pattern loop.</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StartCutPtModifyCommand</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StartCutPtModifyCommandA</a:t>
                      </a:r>
                      <a:endParaRPr lang="zh-CN" altLang="en-US" sz="1400" dirty="0"/>
                    </a:p>
                  </a:txBody>
                  <a:tcPr/>
                </a:tc>
                <a:tc>
                  <a:txBody>
                    <a:bodyPr/>
                    <a:lstStyle/>
                    <a:p>
                      <a:r>
                        <a:rPr lang="en-US" altLang="zh-CN" sz="1400" i="1" dirty="0" smtClean="0"/>
                        <a:t>The command to change the start cut point of loop.</a:t>
                      </a:r>
                      <a:endParaRPr lang="en-US" altLang="zh-CN" sz="1400" i="1" baseline="0" dirty="0" smtClean="0"/>
                    </a:p>
                    <a:p>
                      <a:endParaRPr lang="zh-CN" altLang="en-US" sz="1400" i="1" dirty="0" smtClean="0"/>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6" name="表格 5"/>
          <p:cNvGraphicFramePr>
            <a:graphicFrameLocks noGrp="1"/>
          </p:cNvGraphicFramePr>
          <p:nvPr/>
        </p:nvGraphicFramePr>
        <p:xfrm>
          <a:off x="827584" y="548680"/>
          <a:ext cx="7992888" cy="4368800"/>
        </p:xfrm>
        <a:graphic>
          <a:graphicData uri="http://schemas.openxmlformats.org/drawingml/2006/table">
            <a:tbl>
              <a:tblPr bandRow="1">
                <a:tableStyleId>{5C22544A-7EE6-4342-B048-85BDC9FD1C3A}</a:tableStyleId>
              </a:tblPr>
              <a:tblGrid>
                <a:gridCol w="3096344"/>
                <a:gridCol w="4896544"/>
              </a:tblGrid>
              <a:tr h="370840">
                <a:tc gridSpan="2">
                  <a:txBody>
                    <a:bodyPr/>
                    <a:lstStyle/>
                    <a:p>
                      <a:pPr algn="ctr"/>
                      <a:r>
                        <a:rPr lang="en-US" altLang="zh-CN" sz="1800" b="1" dirty="0" smtClean="0">
                          <a:solidFill>
                            <a:srgbClr val="C00000"/>
                          </a:solidFill>
                        </a:rPr>
                        <a:t>Commands about</a:t>
                      </a:r>
                      <a:r>
                        <a:rPr lang="en-US" altLang="zh-CN" sz="1800" b="1" baseline="0" dirty="0" smtClean="0">
                          <a:solidFill>
                            <a:srgbClr val="C00000"/>
                          </a:solidFill>
                        </a:rPr>
                        <a:t> micro joint feature </a:t>
                      </a:r>
                      <a:endParaRPr lang="zh-CN" altLang="en-US" sz="1800" b="1" dirty="0">
                        <a:solidFill>
                          <a:srgbClr val="C00000"/>
                        </a:solidFill>
                      </a:endParaRPr>
                    </a:p>
                  </a:txBody>
                  <a:tcPr/>
                </a:tc>
                <a:tc hMerge="1">
                  <a:tcPr/>
                </a:tc>
              </a:tr>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MicroJointAddCommand</a:t>
                      </a:r>
                      <a:endParaRPr lang="en-US" altLang="zh-CN" sz="1400" kern="1200" dirty="0" smtClean="0">
                        <a:solidFill>
                          <a:schemeClr val="dk1"/>
                        </a:solidFill>
                        <a:latin typeface="+mn-lt"/>
                        <a:ea typeface="+mn-ea"/>
                        <a:cs typeface="+mn-cs"/>
                      </a:endParaRPr>
                    </a:p>
                  </a:txBody>
                  <a:tcPr/>
                </a:tc>
                <a:tc>
                  <a:txBody>
                    <a:bodyPr/>
                    <a:lstStyle/>
                    <a:p>
                      <a:r>
                        <a:rPr lang="en-US" altLang="zh-CN" sz="1400" i="1" dirty="0" smtClean="0"/>
                        <a:t>The command to add micro joint feature.</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MicroJointDeleteCommand</a:t>
                      </a:r>
                      <a:endParaRPr lang="zh-CN" altLang="en-US" sz="1400" dirty="0"/>
                    </a:p>
                  </a:txBody>
                  <a:tcPr/>
                </a:tc>
                <a:tc>
                  <a:txBody>
                    <a:bodyPr/>
                    <a:lstStyle/>
                    <a:p>
                      <a:r>
                        <a:rPr lang="en-US" altLang="zh-CN" sz="1400" i="1" dirty="0" smtClean="0"/>
                        <a:t>The command to delete micro joint feature.</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MicroJointLeadAngleModifyCommand</a:t>
                      </a:r>
                      <a:endParaRPr lang="zh-CN" altLang="en-US" sz="1400" dirty="0"/>
                    </a:p>
                  </a:txBody>
                  <a:tcPr/>
                </a:tc>
                <a:tc>
                  <a:txBody>
                    <a:bodyPr/>
                    <a:lstStyle/>
                    <a:p>
                      <a:r>
                        <a:rPr lang="en-US" altLang="zh-CN" sz="1400" i="1" dirty="0" smtClean="0"/>
                        <a:t>The command to modify lead line angle of micro joint.</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MicroJointLeadLengthModifyCommand</a:t>
                      </a:r>
                      <a:endParaRPr lang="zh-CN" altLang="en-US" sz="1400" dirty="0"/>
                    </a:p>
                  </a:txBody>
                  <a:tcPr/>
                </a:tc>
                <a:tc>
                  <a:txBody>
                    <a:bodyPr/>
                    <a:lstStyle/>
                    <a:p>
                      <a:r>
                        <a:rPr lang="en-US" altLang="zh-CN" sz="1400" i="1" dirty="0" smtClean="0"/>
                        <a:t>The command to modify lead line length of micro joint.</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MicroJointLeadModifyCommand</a:t>
                      </a:r>
                      <a:endParaRPr lang="zh-CN" altLang="en-US" sz="1400" dirty="0"/>
                    </a:p>
                  </a:txBody>
                  <a:tcPr/>
                </a:tc>
                <a:tc>
                  <a:txBody>
                    <a:bodyPr/>
                    <a:lstStyle/>
                    <a:p>
                      <a:r>
                        <a:rPr lang="en-US" altLang="zh-CN" sz="1400" i="1" dirty="0" smtClean="0"/>
                        <a:t>The command to modify lead line of micro joint.</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MicroJointPtModifyCommand</a:t>
                      </a:r>
                      <a:endParaRPr lang="zh-CN" altLang="en-US" sz="1400" dirty="0"/>
                    </a:p>
                  </a:txBody>
                  <a:tcPr/>
                </a:tc>
                <a:tc>
                  <a:txBody>
                    <a:bodyPr/>
                    <a:lstStyle/>
                    <a:p>
                      <a:r>
                        <a:rPr lang="en-US" altLang="zh-CN" sz="1400" i="1" dirty="0" smtClean="0"/>
                        <a:t>The command to modify position of micro joint.</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MicroJointWidthModifyCommand</a:t>
                      </a:r>
                      <a:endParaRPr lang="zh-CN" altLang="en-US" sz="1400" dirty="0"/>
                    </a:p>
                  </a:txBody>
                  <a:tcPr/>
                </a:tc>
                <a:tc>
                  <a:txBody>
                    <a:bodyPr/>
                    <a:lstStyle/>
                    <a:p>
                      <a:r>
                        <a:rPr lang="en-US" altLang="zh-CN" sz="1400" i="1" dirty="0" smtClean="0"/>
                        <a:t>The command to modify width of micro joint.</a:t>
                      </a:r>
                      <a:endParaRPr lang="en-US" altLang="zh-CN" sz="1400" i="1" baseline="0" dirty="0" smtClean="0"/>
                    </a:p>
                    <a:p>
                      <a:endParaRPr lang="zh-CN" altLang="en-US" sz="1400" i="1" dirty="0" smtClean="0"/>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6" name="表格 5"/>
          <p:cNvGraphicFramePr>
            <a:graphicFrameLocks noGrp="1"/>
          </p:cNvGraphicFramePr>
          <p:nvPr/>
        </p:nvGraphicFramePr>
        <p:xfrm>
          <a:off x="827584" y="476672"/>
          <a:ext cx="7992888" cy="2296160"/>
        </p:xfrm>
        <a:graphic>
          <a:graphicData uri="http://schemas.openxmlformats.org/drawingml/2006/table">
            <a:tbl>
              <a:tblPr bandRow="1">
                <a:tableStyleId>{5C22544A-7EE6-4342-B048-85BDC9FD1C3A}</a:tableStyleId>
              </a:tblPr>
              <a:tblGrid>
                <a:gridCol w="2232248"/>
                <a:gridCol w="5760640"/>
              </a:tblGrid>
              <a:tr h="370840">
                <a:tc gridSpan="2">
                  <a:txBody>
                    <a:bodyPr/>
                    <a:lstStyle/>
                    <a:p>
                      <a:pPr algn="ctr"/>
                      <a:r>
                        <a:rPr lang="en-US" altLang="zh-CN" sz="1800" b="1" dirty="0" smtClean="0">
                          <a:solidFill>
                            <a:srgbClr val="C00000"/>
                          </a:solidFill>
                        </a:rPr>
                        <a:t>Commands about</a:t>
                      </a:r>
                      <a:r>
                        <a:rPr lang="en-US" altLang="zh-CN" sz="1800" b="1" baseline="0" dirty="0" smtClean="0">
                          <a:solidFill>
                            <a:srgbClr val="C00000"/>
                          </a:solidFill>
                        </a:rPr>
                        <a:t> corner feature</a:t>
                      </a:r>
                      <a:endParaRPr lang="zh-CN" altLang="en-US" sz="1800" b="1" dirty="0">
                        <a:solidFill>
                          <a:srgbClr val="C00000"/>
                        </a:solidFill>
                      </a:endParaRPr>
                    </a:p>
                  </a:txBody>
                  <a:tcPr/>
                </a:tc>
                <a:tc hMerge="1">
                  <a:tcPr/>
                </a:tc>
              </a:tr>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CornerAddCommand</a:t>
                      </a:r>
                      <a:endParaRPr lang="en-US" altLang="zh-CN" sz="1400" kern="1200" dirty="0" smtClean="0">
                        <a:solidFill>
                          <a:schemeClr val="dk1"/>
                        </a:solidFill>
                        <a:latin typeface="+mn-lt"/>
                        <a:ea typeface="+mn-ea"/>
                        <a:cs typeface="+mn-cs"/>
                      </a:endParaRPr>
                    </a:p>
                  </a:txBody>
                  <a:tcPr/>
                </a:tc>
                <a:tc>
                  <a:txBody>
                    <a:bodyPr/>
                    <a:lstStyle/>
                    <a:p>
                      <a:r>
                        <a:rPr lang="en-US" altLang="zh-CN" sz="1400" i="1" dirty="0" smtClean="0"/>
                        <a:t>The command to add corner feature.</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CornerDeleteCommand</a:t>
                      </a:r>
                      <a:endParaRPr lang="zh-CN" altLang="en-US" sz="1400" dirty="0"/>
                    </a:p>
                  </a:txBody>
                  <a:tcPr/>
                </a:tc>
                <a:tc>
                  <a:txBody>
                    <a:bodyPr/>
                    <a:lstStyle/>
                    <a:p>
                      <a:r>
                        <a:rPr lang="en-US" altLang="zh-CN" sz="1400" i="1" dirty="0" smtClean="0"/>
                        <a:t>The command to delete corner feature.</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CornerModifyCommand</a:t>
                      </a:r>
                      <a:endParaRPr lang="zh-CN" altLang="en-US" sz="1400" dirty="0"/>
                    </a:p>
                  </a:txBody>
                  <a:tcPr/>
                </a:tc>
                <a:tc>
                  <a:txBody>
                    <a:bodyPr/>
                    <a:lstStyle/>
                    <a:p>
                      <a:r>
                        <a:rPr lang="en-US" altLang="zh-CN" sz="1400" i="1" dirty="0" smtClean="0"/>
                        <a:t>The command to modify corner feature.</a:t>
                      </a:r>
                      <a:endParaRPr lang="en-US" altLang="zh-CN" sz="1400" i="1" baseline="0" dirty="0" smtClean="0"/>
                    </a:p>
                    <a:p>
                      <a:endParaRPr lang="zh-CN" altLang="en-US" sz="1400" i="1" dirty="0" smtClean="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normAutofit fontScale="90000"/>
          </a:bodyPr>
          <a:lstStyle/>
          <a:p>
            <a:r>
              <a:rPr lang="en-US" altLang="zh-CN" sz="3200" b="1" dirty="0" smtClean="0"/>
              <a:t>3</a:t>
            </a:r>
            <a:r>
              <a:rPr lang="en-US" altLang="zh-CN" sz="3200" b="1" dirty="0" smtClean="0"/>
              <a:t>.7) business processors</a:t>
            </a:r>
            <a:br>
              <a:rPr lang="en-US" altLang="zh-CN" sz="3200" b="1" dirty="0"/>
            </a:br>
            <a:endParaRPr lang="zh-CN" altLang="en-US" sz="27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6" name="表格 5"/>
          <p:cNvGraphicFramePr>
            <a:graphicFrameLocks noGrp="1"/>
          </p:cNvGraphicFramePr>
          <p:nvPr/>
        </p:nvGraphicFramePr>
        <p:xfrm>
          <a:off x="827584" y="1461368"/>
          <a:ext cx="7992888" cy="3479800"/>
        </p:xfrm>
        <a:graphic>
          <a:graphicData uri="http://schemas.openxmlformats.org/drawingml/2006/table">
            <a:tbl>
              <a:tblPr bandRow="1">
                <a:tableStyleId>{5C22544A-7EE6-4342-B048-85BDC9FD1C3A}</a:tableStyleId>
              </a:tblPr>
              <a:tblGrid>
                <a:gridCol w="2664296"/>
                <a:gridCol w="5328592"/>
              </a:tblGrid>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LoopCutFeatureManager</a:t>
                      </a:r>
                      <a:endParaRPr lang="en-US" altLang="zh-CN" sz="1400" kern="1200" dirty="0" smtClean="0">
                        <a:solidFill>
                          <a:schemeClr val="dk1"/>
                        </a:solidFill>
                        <a:latin typeface="+mn-lt"/>
                        <a:ea typeface="+mn-ea"/>
                        <a:cs typeface="+mn-cs"/>
                      </a:endParaRPr>
                    </a:p>
                  </a:txBody>
                  <a:tcPr/>
                </a:tc>
                <a:tc>
                  <a:txBody>
                    <a:bodyPr/>
                    <a:lstStyle/>
                    <a:p>
                      <a:r>
                        <a:rPr lang="en-US" altLang="zh-CN" sz="1400" i="1" dirty="0" smtClean="0"/>
                        <a:t>The management class for loop cut feature.</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LoopStartCutProcessor</a:t>
                      </a:r>
                      <a:endParaRPr lang="zh-CN" altLang="en-US" sz="1400" dirty="0"/>
                    </a:p>
                  </a:txBody>
                  <a:tcPr/>
                </a:tc>
                <a:tc>
                  <a:txBody>
                    <a:bodyPr/>
                    <a:lstStyle/>
                    <a:p>
                      <a:r>
                        <a:rPr lang="en-US" altLang="zh-CN" sz="1400" i="1" dirty="0" smtClean="0"/>
                        <a:t>The class can</a:t>
                      </a:r>
                      <a:r>
                        <a:rPr lang="en-US" altLang="zh-CN" sz="1400" i="1" baseline="0" dirty="0" smtClean="0"/>
                        <a:t> process start cut data of pattern loop</a:t>
                      </a:r>
                      <a:r>
                        <a:rPr lang="en-US" altLang="zh-CN" sz="1400" i="1" dirty="0" smtClean="0"/>
                        <a:t>.</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LeadManager</a:t>
                      </a:r>
                      <a:endParaRPr lang="zh-CN" altLang="en-US" sz="1400" dirty="0"/>
                    </a:p>
                  </a:txBody>
                  <a:tcPr/>
                </a:tc>
                <a:tc>
                  <a:txBody>
                    <a:bodyPr/>
                    <a:lstStyle/>
                    <a:p>
                      <a:r>
                        <a:rPr lang="en-US" altLang="zh-CN" sz="1400" i="1" dirty="0" smtClean="0"/>
                        <a:t>This class is management class for lead in/out.</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LoopToolManager</a:t>
                      </a:r>
                      <a:endParaRPr lang="zh-CN" altLang="en-US" sz="1400" dirty="0"/>
                    </a:p>
                  </a:txBody>
                  <a:tcPr/>
                </a:tc>
                <a:tc>
                  <a:txBody>
                    <a:bodyPr/>
                    <a:lstStyle/>
                    <a:p>
                      <a:r>
                        <a:rPr lang="en-US" altLang="zh-CN" sz="1400" i="1" dirty="0" smtClean="0"/>
                        <a:t>This class is management class for loop tool data.</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MicroJointMgr</a:t>
                      </a:r>
                      <a:endParaRPr lang="zh-CN" altLang="en-US" sz="1400" dirty="0"/>
                    </a:p>
                  </a:txBody>
                  <a:tcPr/>
                </a:tc>
                <a:tc>
                  <a:txBody>
                    <a:bodyPr/>
                    <a:lstStyle/>
                    <a:p>
                      <a:r>
                        <a:rPr lang="en-US" altLang="zh-CN" sz="1400" i="1" dirty="0" smtClean="0"/>
                        <a:t>This class is management class for micro joint.</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CornerManager</a:t>
                      </a:r>
                      <a:endParaRPr lang="zh-CN" altLang="en-US" sz="1400" dirty="0"/>
                    </a:p>
                  </a:txBody>
                  <a:tcPr/>
                </a:tc>
                <a:tc>
                  <a:txBody>
                    <a:bodyPr/>
                    <a:lstStyle/>
                    <a:p>
                      <a:r>
                        <a:rPr lang="en-US" altLang="zh-CN" sz="1400" i="1" dirty="0" smtClean="0"/>
                        <a:t>This class is management class for corner feature.</a:t>
                      </a:r>
                      <a:endParaRPr lang="en-US" altLang="zh-CN" sz="1400" i="1" baseline="0" dirty="0" smtClean="0"/>
                    </a:p>
                    <a:p>
                      <a:endParaRPr lang="zh-CN" altLang="en-US" sz="1400" i="1" dirty="0" smtClean="0"/>
                    </a:p>
                  </a:txBody>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normAutofit fontScale="90000"/>
          </a:bodyPr>
          <a:lstStyle/>
          <a:p>
            <a:r>
              <a:rPr lang="en-US" altLang="zh-CN" sz="3200" b="1" dirty="0" smtClean="0"/>
              <a:t>3</a:t>
            </a:r>
            <a:r>
              <a:rPr lang="en-US" altLang="zh-CN" sz="3200" b="1" dirty="0" smtClean="0"/>
              <a:t>.8) other classes</a:t>
            </a:r>
            <a:br>
              <a:rPr lang="en-US" altLang="zh-CN" sz="3200" b="1" dirty="0"/>
            </a:br>
            <a:endParaRPr lang="zh-CN" altLang="en-US" sz="27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6" name="表格 5"/>
          <p:cNvGraphicFramePr>
            <a:graphicFrameLocks noGrp="1"/>
          </p:cNvGraphicFramePr>
          <p:nvPr/>
        </p:nvGraphicFramePr>
        <p:xfrm>
          <a:off x="827584" y="1461368"/>
          <a:ext cx="7992888" cy="2656840"/>
        </p:xfrm>
        <a:graphic>
          <a:graphicData uri="http://schemas.openxmlformats.org/drawingml/2006/table">
            <a:tbl>
              <a:tblPr bandRow="1">
                <a:tableStyleId>{5C22544A-7EE6-4342-B048-85BDC9FD1C3A}</a:tableStyleId>
              </a:tblPr>
              <a:tblGrid>
                <a:gridCol w="2664296"/>
                <a:gridCol w="5328592"/>
              </a:tblGrid>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LoopCutFeatureDrawer</a:t>
                      </a:r>
                      <a:endParaRPr lang="en-US" altLang="zh-CN" sz="1400" kern="1200" dirty="0" smtClean="0">
                        <a:solidFill>
                          <a:schemeClr val="dk1"/>
                        </a:solidFill>
                        <a:latin typeface="+mn-lt"/>
                        <a:ea typeface="+mn-ea"/>
                        <a:cs typeface="+mn-cs"/>
                      </a:endParaRPr>
                    </a:p>
                  </a:txBody>
                  <a:tcPr/>
                </a:tc>
                <a:tc>
                  <a:txBody>
                    <a:bodyPr/>
                    <a:lstStyle/>
                    <a:p>
                      <a:r>
                        <a:rPr lang="en-US" altLang="zh-CN" sz="1400" i="1" dirty="0" smtClean="0"/>
                        <a:t>Use this</a:t>
                      </a:r>
                      <a:r>
                        <a:rPr lang="en-US" altLang="zh-CN" sz="1400" i="1" baseline="0" dirty="0" smtClean="0"/>
                        <a:t> class to draw cut features of pattern loop</a:t>
                      </a:r>
                      <a:r>
                        <a:rPr lang="en-US" altLang="zh-CN" sz="1400" i="1" dirty="0" smtClean="0"/>
                        <a:t>.</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LoopCutFeatureLoader</a:t>
                      </a:r>
                      <a:endParaRPr lang="zh-CN" altLang="en-US" sz="1400" dirty="0"/>
                    </a:p>
                  </a:txBody>
                  <a:tcPr/>
                </a:tc>
                <a:tc>
                  <a:txBody>
                    <a:bodyPr/>
                    <a:lstStyle/>
                    <a:p>
                      <a:r>
                        <a:rPr lang="en-US" altLang="zh-CN" sz="1400" i="1" dirty="0" smtClean="0"/>
                        <a:t>Use this</a:t>
                      </a:r>
                      <a:r>
                        <a:rPr lang="en-US" altLang="zh-CN" sz="1400" i="1" baseline="0" dirty="0" smtClean="0"/>
                        <a:t> class to load cut features from COE database</a:t>
                      </a:r>
                      <a:r>
                        <a:rPr lang="en-US" altLang="zh-CN" sz="1400" i="1" dirty="0" smtClean="0"/>
                        <a:t>.</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LoopCutFeatureWriter</a:t>
                      </a:r>
                      <a:endParaRPr lang="zh-CN" altLang="en-US" sz="1400" dirty="0"/>
                    </a:p>
                  </a:txBody>
                  <a:tcPr/>
                </a:tc>
                <a:tc>
                  <a:txBody>
                    <a:bodyPr/>
                    <a:lstStyle/>
                    <a:p>
                      <a:r>
                        <a:rPr lang="en-US" altLang="zh-CN" sz="1400" i="1" dirty="0" smtClean="0"/>
                        <a:t>Use this</a:t>
                      </a:r>
                      <a:r>
                        <a:rPr lang="en-US" altLang="zh-CN" sz="1400" i="1" baseline="0" dirty="0" smtClean="0"/>
                        <a:t> class to save cut features to COE database</a:t>
                      </a:r>
                      <a:r>
                        <a:rPr lang="en-US" altLang="zh-CN" sz="1400" i="1" dirty="0" smtClean="0"/>
                        <a:t>.</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InterfereCheckTask</a:t>
                      </a:r>
                      <a:endParaRPr lang="zh-CN" altLang="en-US" sz="1400" dirty="0"/>
                    </a:p>
                  </a:txBody>
                  <a:tcPr/>
                </a:tc>
                <a:tc>
                  <a:txBody>
                    <a:bodyPr/>
                    <a:lstStyle/>
                    <a:p>
                      <a:r>
                        <a:rPr lang="en-US" altLang="zh-CN" sz="1400" i="1" dirty="0" smtClean="0"/>
                        <a:t>This class can</a:t>
                      </a:r>
                      <a:r>
                        <a:rPr lang="en-US" altLang="zh-CN" sz="1400" i="1" baseline="0" dirty="0" smtClean="0"/>
                        <a:t> check the interference between loop cut features and fix them</a:t>
                      </a:r>
                      <a:r>
                        <a:rPr lang="en-US" altLang="zh-CN" sz="1400" i="1" dirty="0" smtClean="0"/>
                        <a:t>.</a:t>
                      </a:r>
                      <a:endParaRPr lang="en-US" altLang="zh-CN" sz="1400" i="1" baseline="0" dirty="0" smtClean="0"/>
                    </a:p>
                    <a:p>
                      <a:endParaRPr lang="zh-CN" altLang="en-US" sz="1400" i="1" dirty="0" smtClean="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smtClean="0"/>
              <a:t>2.1) pattern</a:t>
            </a:r>
            <a:br>
              <a:rPr lang="en-US" altLang="zh-CN" sz="3200" b="1" dirty="0"/>
            </a:br>
            <a:endParaRPr lang="zh-CN" altLang="en-US" sz="24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67544" y="1569032"/>
            <a:ext cx="8229600" cy="106788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t>Pattern is geometry feature of COE, is the basic geometry element, it defines the shape of the part.</a:t>
            </a:r>
            <a:endParaRPr lang="en-US" altLang="zh-CN" sz="1800" dirty="0"/>
          </a:p>
          <a:p>
            <a:pPr algn="l"/>
            <a:r>
              <a:rPr lang="en-US" altLang="zh-CN" sz="1800" i="1" dirty="0" smtClean="0"/>
              <a:t>    </a:t>
            </a:r>
            <a:endParaRPr lang="en-US" altLang="zh-CN" sz="1800" i="1" dirty="0" smtClean="0"/>
          </a:p>
        </p:txBody>
      </p:sp>
      <p:grpSp>
        <p:nvGrpSpPr>
          <p:cNvPr id="59" name="组合 58"/>
          <p:cNvGrpSpPr/>
          <p:nvPr/>
        </p:nvGrpSpPr>
        <p:grpSpPr>
          <a:xfrm>
            <a:off x="1187624" y="2996952"/>
            <a:ext cx="6735241" cy="2675765"/>
            <a:chOff x="1187624" y="2996952"/>
            <a:chExt cx="6735241" cy="2675765"/>
          </a:xfrm>
        </p:grpSpPr>
        <p:sp>
          <p:nvSpPr>
            <p:cNvPr id="7" name="圆角矩形 6"/>
            <p:cNvSpPr/>
            <p:nvPr/>
          </p:nvSpPr>
          <p:spPr>
            <a:xfrm>
              <a:off x="3206341" y="3701680"/>
              <a:ext cx="1195591"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IPattern</a:t>
              </a:r>
              <a:endParaRPr lang="zh-CN" altLang="en-US" sz="1200" dirty="0"/>
            </a:p>
          </p:txBody>
        </p:sp>
        <p:sp>
          <p:nvSpPr>
            <p:cNvPr id="13" name="圆角矩形 12"/>
            <p:cNvSpPr/>
            <p:nvPr/>
          </p:nvSpPr>
          <p:spPr>
            <a:xfrm>
              <a:off x="1205084" y="3307206"/>
              <a:ext cx="119559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LinePattern</a:t>
              </a:r>
              <a:endParaRPr lang="zh-CN" altLang="en-US" sz="1200" dirty="0"/>
            </a:p>
          </p:txBody>
        </p:sp>
        <p:sp>
          <p:nvSpPr>
            <p:cNvPr id="14" name="圆角矩形 13"/>
            <p:cNvSpPr/>
            <p:nvPr/>
          </p:nvSpPr>
          <p:spPr>
            <a:xfrm>
              <a:off x="1205084" y="3795910"/>
              <a:ext cx="119559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ArcPattern</a:t>
              </a:r>
              <a:endParaRPr lang="zh-CN" altLang="en-US" sz="1200" dirty="0"/>
            </a:p>
          </p:txBody>
        </p:sp>
        <p:sp>
          <p:nvSpPr>
            <p:cNvPr id="15" name="圆角矩形 14"/>
            <p:cNvSpPr/>
            <p:nvPr/>
          </p:nvSpPr>
          <p:spPr>
            <a:xfrm>
              <a:off x="1205084" y="4296064"/>
              <a:ext cx="119559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PolygonPattern</a:t>
              </a:r>
              <a:endParaRPr lang="zh-CN" altLang="en-US" sz="1200" dirty="0"/>
            </a:p>
          </p:txBody>
        </p:sp>
        <p:sp>
          <p:nvSpPr>
            <p:cNvPr id="16" name="圆角矩形 15"/>
            <p:cNvSpPr/>
            <p:nvPr/>
          </p:nvSpPr>
          <p:spPr>
            <a:xfrm>
              <a:off x="3206341" y="4509120"/>
              <a:ext cx="119559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IStdPattern</a:t>
              </a:r>
              <a:endParaRPr lang="zh-CN" altLang="en-US" sz="1200" dirty="0"/>
            </a:p>
          </p:txBody>
        </p:sp>
        <p:sp>
          <p:nvSpPr>
            <p:cNvPr id="17" name="圆角矩形 16"/>
            <p:cNvSpPr/>
            <p:nvPr/>
          </p:nvSpPr>
          <p:spPr>
            <a:xfrm>
              <a:off x="4929215" y="3701680"/>
              <a:ext cx="119559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IArrayPattern</a:t>
              </a:r>
              <a:endParaRPr lang="zh-CN" altLang="en-US" sz="1200" dirty="0"/>
            </a:p>
          </p:txBody>
        </p:sp>
        <p:sp>
          <p:nvSpPr>
            <p:cNvPr id="18" name="圆角矩形 17"/>
            <p:cNvSpPr/>
            <p:nvPr/>
          </p:nvSpPr>
          <p:spPr>
            <a:xfrm>
              <a:off x="1187624" y="5312677"/>
              <a:ext cx="108012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CirclePattern</a:t>
              </a:r>
              <a:endParaRPr lang="zh-CN" altLang="en-US" sz="1200" dirty="0"/>
            </a:p>
          </p:txBody>
        </p:sp>
        <p:sp>
          <p:nvSpPr>
            <p:cNvPr id="19" name="圆角矩形 18"/>
            <p:cNvSpPr/>
            <p:nvPr/>
          </p:nvSpPr>
          <p:spPr>
            <a:xfrm>
              <a:off x="2356859" y="5311733"/>
              <a:ext cx="108012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EllipsePattern</a:t>
              </a:r>
              <a:endParaRPr lang="zh-CN" altLang="en-US" sz="1200" dirty="0"/>
            </a:p>
          </p:txBody>
        </p:sp>
        <p:sp>
          <p:nvSpPr>
            <p:cNvPr id="20" name="圆角矩形 19"/>
            <p:cNvSpPr/>
            <p:nvPr/>
          </p:nvSpPr>
          <p:spPr>
            <a:xfrm>
              <a:off x="4975780" y="5312677"/>
              <a:ext cx="1468428"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TriangleHolePattern</a:t>
              </a:r>
              <a:endParaRPr lang="zh-CN" altLang="en-US" sz="1200" dirty="0"/>
            </a:p>
          </p:txBody>
        </p:sp>
        <p:sp>
          <p:nvSpPr>
            <p:cNvPr id="21" name="圆角矩形 20"/>
            <p:cNvSpPr/>
            <p:nvPr/>
          </p:nvSpPr>
          <p:spPr>
            <a:xfrm>
              <a:off x="3563888" y="5312677"/>
              <a:ext cx="1296144"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RectHolePattern</a:t>
              </a:r>
              <a:endParaRPr lang="zh-CN" altLang="en-US" sz="1200" dirty="0"/>
            </a:p>
          </p:txBody>
        </p:sp>
        <p:sp>
          <p:nvSpPr>
            <p:cNvPr id="22" name="圆角矩形 21"/>
            <p:cNvSpPr/>
            <p:nvPr/>
          </p:nvSpPr>
          <p:spPr>
            <a:xfrm>
              <a:off x="6588224" y="5305064"/>
              <a:ext cx="100811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 …</a:t>
              </a:r>
              <a:endParaRPr lang="zh-CN" altLang="en-US" sz="1200" dirty="0"/>
            </a:p>
          </p:txBody>
        </p:sp>
        <p:sp>
          <p:nvSpPr>
            <p:cNvPr id="23" name="圆角矩形 22"/>
            <p:cNvSpPr/>
            <p:nvPr/>
          </p:nvSpPr>
          <p:spPr>
            <a:xfrm>
              <a:off x="6590717" y="2996952"/>
              <a:ext cx="1332148"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GridArrayPattern</a:t>
              </a:r>
              <a:endParaRPr lang="zh-CN" altLang="en-US" sz="1200" dirty="0"/>
            </a:p>
          </p:txBody>
        </p:sp>
        <p:sp>
          <p:nvSpPr>
            <p:cNvPr id="24" name="圆角矩形 23"/>
            <p:cNvSpPr/>
            <p:nvPr/>
          </p:nvSpPr>
          <p:spPr>
            <a:xfrm>
              <a:off x="6590353" y="3973851"/>
              <a:ext cx="133251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LineArrayPattern</a:t>
              </a:r>
              <a:endParaRPr lang="zh-CN" altLang="en-US" sz="1200" dirty="0"/>
            </a:p>
          </p:txBody>
        </p:sp>
        <p:sp>
          <p:nvSpPr>
            <p:cNvPr id="25" name="圆角矩形 24"/>
            <p:cNvSpPr/>
            <p:nvPr/>
          </p:nvSpPr>
          <p:spPr>
            <a:xfrm>
              <a:off x="6590717" y="3477970"/>
              <a:ext cx="1332148"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ArcArrayPattern</a:t>
              </a:r>
              <a:endParaRPr lang="zh-CN" altLang="en-US" sz="1200" dirty="0"/>
            </a:p>
          </p:txBody>
        </p:sp>
        <p:sp>
          <p:nvSpPr>
            <p:cNvPr id="26" name="圆角矩形 25"/>
            <p:cNvSpPr/>
            <p:nvPr/>
          </p:nvSpPr>
          <p:spPr>
            <a:xfrm>
              <a:off x="6590353" y="4493550"/>
              <a:ext cx="133251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 …</a:t>
              </a:r>
              <a:endParaRPr lang="zh-CN" altLang="en-US" sz="1200" dirty="0"/>
            </a:p>
          </p:txBody>
        </p:sp>
        <p:cxnSp>
          <p:nvCxnSpPr>
            <p:cNvPr id="28" name="直接箭头连接符 27"/>
            <p:cNvCxnSpPr>
              <a:stCxn id="16" idx="0"/>
              <a:endCxn id="7" idx="2"/>
            </p:cNvCxnSpPr>
            <p:nvPr/>
          </p:nvCxnSpPr>
          <p:spPr>
            <a:xfrm flipV="1">
              <a:off x="3804137" y="4061720"/>
              <a:ext cx="0" cy="44740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7" idx="1"/>
              <a:endCxn id="7" idx="3"/>
            </p:cNvCxnSpPr>
            <p:nvPr/>
          </p:nvCxnSpPr>
          <p:spPr>
            <a:xfrm flipH="1">
              <a:off x="4401932" y="3881700"/>
              <a:ext cx="527283"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13" idx="3"/>
              <a:endCxn id="7" idx="1"/>
            </p:cNvCxnSpPr>
            <p:nvPr/>
          </p:nvCxnSpPr>
          <p:spPr>
            <a:xfrm>
              <a:off x="2400676" y="3487226"/>
              <a:ext cx="805665" cy="394474"/>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14" idx="3"/>
              <a:endCxn id="7" idx="1"/>
            </p:cNvCxnSpPr>
            <p:nvPr/>
          </p:nvCxnSpPr>
          <p:spPr>
            <a:xfrm flipV="1">
              <a:off x="2400676" y="3881700"/>
              <a:ext cx="805665" cy="94230"/>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0" name="肘形连接符 39"/>
            <p:cNvCxnSpPr>
              <a:stCxn id="15" idx="3"/>
              <a:endCxn id="7" idx="1"/>
            </p:cNvCxnSpPr>
            <p:nvPr/>
          </p:nvCxnSpPr>
          <p:spPr>
            <a:xfrm flipV="1">
              <a:off x="2400676" y="3881700"/>
              <a:ext cx="805665" cy="594384"/>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21" idx="0"/>
              <a:endCxn id="16" idx="2"/>
            </p:cNvCxnSpPr>
            <p:nvPr/>
          </p:nvCxnSpPr>
          <p:spPr>
            <a:xfrm rot="16200000" flipV="1">
              <a:off x="3786291" y="4887007"/>
              <a:ext cx="443517" cy="407823"/>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19" idx="0"/>
              <a:endCxn id="16" idx="2"/>
            </p:cNvCxnSpPr>
            <p:nvPr/>
          </p:nvCxnSpPr>
          <p:spPr>
            <a:xfrm rot="5400000" flipH="1" flipV="1">
              <a:off x="3129242" y="4636838"/>
              <a:ext cx="442573" cy="90721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18" idx="0"/>
              <a:endCxn id="16" idx="2"/>
            </p:cNvCxnSpPr>
            <p:nvPr/>
          </p:nvCxnSpPr>
          <p:spPr>
            <a:xfrm rot="5400000" flipH="1" flipV="1">
              <a:off x="2544152" y="4052693"/>
              <a:ext cx="443517" cy="2076453"/>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20" idx="0"/>
              <a:endCxn id="16" idx="2"/>
            </p:cNvCxnSpPr>
            <p:nvPr/>
          </p:nvCxnSpPr>
          <p:spPr>
            <a:xfrm rot="16200000" flipV="1">
              <a:off x="4535308" y="4137990"/>
              <a:ext cx="443517" cy="1905857"/>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50" name="肘形连接符 49"/>
            <p:cNvCxnSpPr>
              <a:stCxn id="22" idx="0"/>
              <a:endCxn id="16" idx="2"/>
            </p:cNvCxnSpPr>
            <p:nvPr/>
          </p:nvCxnSpPr>
          <p:spPr>
            <a:xfrm rot="16200000" flipV="1">
              <a:off x="5230257" y="3443040"/>
              <a:ext cx="435904" cy="3288143"/>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52" name="肘形连接符 51"/>
            <p:cNvCxnSpPr>
              <a:stCxn id="23" idx="1"/>
              <a:endCxn id="17" idx="3"/>
            </p:cNvCxnSpPr>
            <p:nvPr/>
          </p:nvCxnSpPr>
          <p:spPr>
            <a:xfrm rot="10800000" flipV="1">
              <a:off x="6124807" y="3176972"/>
              <a:ext cx="465910" cy="70472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25" idx="1"/>
              <a:endCxn id="17" idx="3"/>
            </p:cNvCxnSpPr>
            <p:nvPr/>
          </p:nvCxnSpPr>
          <p:spPr>
            <a:xfrm rot="10800000" flipV="1">
              <a:off x="6124807" y="3657990"/>
              <a:ext cx="465910" cy="223710"/>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56" name="肘形连接符 55"/>
            <p:cNvCxnSpPr>
              <a:stCxn id="24" idx="1"/>
              <a:endCxn id="17" idx="3"/>
            </p:cNvCxnSpPr>
            <p:nvPr/>
          </p:nvCxnSpPr>
          <p:spPr>
            <a:xfrm rot="10800000">
              <a:off x="6124807" y="3881701"/>
              <a:ext cx="465546" cy="272171"/>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58" name="肘形连接符 57"/>
            <p:cNvCxnSpPr>
              <a:stCxn id="26" idx="1"/>
              <a:endCxn id="17" idx="3"/>
            </p:cNvCxnSpPr>
            <p:nvPr/>
          </p:nvCxnSpPr>
          <p:spPr>
            <a:xfrm rot="10800000">
              <a:off x="6124807" y="3881700"/>
              <a:ext cx="465546" cy="791870"/>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94122"/>
          </a:xfrm>
        </p:spPr>
        <p:txBody>
          <a:bodyPr>
            <a:normAutofit/>
          </a:bodyPr>
          <a:lstStyle/>
          <a:p>
            <a:r>
              <a:rPr lang="en-US" altLang="zh-CN" sz="3200" b="1" dirty="0"/>
              <a:t>4</a:t>
            </a:r>
            <a:r>
              <a:rPr lang="en-US" altLang="zh-CN" sz="3200" b="1" dirty="0" smtClean="0"/>
              <a:t>) </a:t>
            </a:r>
            <a:r>
              <a:rPr lang="en-US" altLang="zh-CN" sz="3200" b="1" dirty="0" err="1" smtClean="0"/>
              <a:t>clPart</a:t>
            </a:r>
            <a:r>
              <a:rPr lang="en-US" altLang="zh-CN" sz="3200" b="1" dirty="0" smtClean="0"/>
              <a:t> </a:t>
            </a:r>
            <a:r>
              <a:rPr lang="en-US" altLang="zh-CN" sz="3200" b="1" dirty="0"/>
              <a:t>module</a:t>
            </a:r>
            <a:br>
              <a:rPr lang="en-US" altLang="zh-CN" sz="3200" b="1" dirty="0"/>
            </a:br>
            <a:endParaRPr lang="zh-CN" altLang="en-US" sz="24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67544" y="1556792"/>
            <a:ext cx="8229600" cy="165618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t>The </a:t>
            </a:r>
            <a:r>
              <a:rPr lang="en-US" altLang="zh-CN" sz="1800" i="1" dirty="0" err="1"/>
              <a:t>clPart</a:t>
            </a:r>
            <a:r>
              <a:rPr lang="en-US" altLang="zh-CN" sz="1800" i="1" dirty="0"/>
              <a:t> </a:t>
            </a:r>
            <a:r>
              <a:rPr lang="en-US" altLang="zh-CN" sz="1800" dirty="0" smtClean="0"/>
              <a:t>module defined the part data structure of COE, part is composed of geometry feature and cut feature</a:t>
            </a:r>
            <a:r>
              <a:rPr lang="en-US" altLang="zh-CN" sz="1800" dirty="0"/>
              <a:t>. Please refer to the </a:t>
            </a:r>
            <a:r>
              <a:rPr lang="en-US" altLang="zh-CN" sz="1800" dirty="0" smtClean="0"/>
              <a:t>UML </a:t>
            </a:r>
            <a:r>
              <a:rPr lang="en-US" altLang="zh-CN" sz="1800" dirty="0"/>
              <a:t>diagram </a:t>
            </a:r>
            <a:r>
              <a:rPr lang="en-US" altLang="zh-CN" sz="1800" dirty="0" smtClean="0"/>
              <a:t>below</a:t>
            </a:r>
            <a:r>
              <a:rPr lang="zh-CN" altLang="en-US" sz="1800" dirty="0" smtClean="0"/>
              <a:t>。</a:t>
            </a:r>
            <a:endParaRPr lang="en-US" altLang="zh-CN" sz="1800" dirty="0"/>
          </a:p>
          <a:p>
            <a:pPr algn="l"/>
            <a:r>
              <a:rPr lang="en-US" altLang="zh-CN" sz="1800" i="1" dirty="0" smtClean="0"/>
              <a:t>  </a:t>
            </a:r>
            <a:endParaRPr lang="en-US" altLang="zh-CN" sz="1800" i="1" dirty="0" smtClean="0"/>
          </a:p>
        </p:txBody>
      </p:sp>
      <p:grpSp>
        <p:nvGrpSpPr>
          <p:cNvPr id="29" name="组合 28"/>
          <p:cNvGrpSpPr/>
          <p:nvPr/>
        </p:nvGrpSpPr>
        <p:grpSpPr>
          <a:xfrm>
            <a:off x="1547664" y="3573016"/>
            <a:ext cx="5544616" cy="2016224"/>
            <a:chOff x="1547664" y="3717032"/>
            <a:chExt cx="5544616" cy="2016224"/>
          </a:xfrm>
        </p:grpSpPr>
        <p:sp>
          <p:nvSpPr>
            <p:cNvPr id="8" name="圆角矩形 7"/>
            <p:cNvSpPr/>
            <p:nvPr/>
          </p:nvSpPr>
          <p:spPr>
            <a:xfrm>
              <a:off x="2730510" y="4725144"/>
              <a:ext cx="132719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t>PartCadData</a:t>
              </a:r>
              <a:endParaRPr lang="zh-CN" altLang="en-US" sz="1400" dirty="0"/>
            </a:p>
          </p:txBody>
        </p:sp>
        <p:sp>
          <p:nvSpPr>
            <p:cNvPr id="9" name="圆角矩形 8"/>
            <p:cNvSpPr/>
            <p:nvPr/>
          </p:nvSpPr>
          <p:spPr>
            <a:xfrm>
              <a:off x="3131840" y="3717032"/>
              <a:ext cx="165618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P</a:t>
              </a:r>
              <a:r>
                <a:rPr lang="en-US" altLang="zh-CN" sz="1400" dirty="0" smtClean="0"/>
                <a:t>art/</a:t>
              </a:r>
              <a:r>
                <a:rPr lang="en-US" altLang="zh-CN" sz="1400" dirty="0" err="1" smtClean="0"/>
                <a:t>PartItem</a:t>
              </a:r>
              <a:endParaRPr lang="zh-CN" altLang="en-US" sz="1400" dirty="0"/>
            </a:p>
          </p:txBody>
        </p:sp>
        <p:cxnSp>
          <p:nvCxnSpPr>
            <p:cNvPr id="10" name="肘形连接符 9"/>
            <p:cNvCxnSpPr>
              <a:endCxn id="8" idx="0"/>
            </p:cNvCxnSpPr>
            <p:nvPr/>
          </p:nvCxnSpPr>
          <p:spPr>
            <a:xfrm rot="5400000">
              <a:off x="3341549" y="4106761"/>
              <a:ext cx="670942" cy="565825"/>
            </a:xfrm>
            <a:prstGeom prst="bentConnector3">
              <a:avLst/>
            </a:prstGeom>
            <a:ln>
              <a:headEnd type="diamond" w="lg" len="lg"/>
              <a:tailEnd type="arrow"/>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5364088" y="4727008"/>
              <a:ext cx="1327194"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t>PartCamData</a:t>
              </a:r>
              <a:endParaRPr lang="zh-CN" altLang="en-US" sz="1400" dirty="0"/>
            </a:p>
          </p:txBody>
        </p:sp>
        <p:sp>
          <p:nvSpPr>
            <p:cNvPr id="13" name="圆角矩形 12"/>
            <p:cNvSpPr/>
            <p:nvPr/>
          </p:nvSpPr>
          <p:spPr>
            <a:xfrm>
              <a:off x="3347864" y="5445224"/>
              <a:ext cx="1584176"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t>PatternLoopList</a:t>
              </a:r>
              <a:endParaRPr lang="zh-CN" altLang="en-US" sz="1400" dirty="0"/>
            </a:p>
          </p:txBody>
        </p:sp>
        <p:sp>
          <p:nvSpPr>
            <p:cNvPr id="15" name="圆角矩形 14"/>
            <p:cNvSpPr/>
            <p:nvPr/>
          </p:nvSpPr>
          <p:spPr>
            <a:xfrm>
              <a:off x="5364088" y="5431064"/>
              <a:ext cx="1728192"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t>LoopCutFeatureList</a:t>
              </a:r>
              <a:endParaRPr lang="zh-CN" altLang="en-US" sz="1400" dirty="0"/>
            </a:p>
          </p:txBody>
        </p:sp>
        <p:sp>
          <p:nvSpPr>
            <p:cNvPr id="16" name="圆角矩形 15"/>
            <p:cNvSpPr/>
            <p:nvPr/>
          </p:nvSpPr>
          <p:spPr>
            <a:xfrm>
              <a:off x="1547664" y="5445224"/>
              <a:ext cx="1584176"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t>PatternList</a:t>
              </a:r>
              <a:endParaRPr lang="zh-CN" altLang="en-US" sz="1400" dirty="0"/>
            </a:p>
          </p:txBody>
        </p:sp>
        <p:cxnSp>
          <p:nvCxnSpPr>
            <p:cNvPr id="19" name="肘形连接符 18"/>
            <p:cNvCxnSpPr/>
            <p:nvPr/>
          </p:nvCxnSpPr>
          <p:spPr>
            <a:xfrm>
              <a:off x="4129712" y="4869160"/>
              <a:ext cx="82248" cy="576064"/>
            </a:xfrm>
            <a:prstGeom prst="bentConnector2">
              <a:avLst/>
            </a:prstGeom>
            <a:ln>
              <a:headEnd type="diamond" w="lg" len="lg"/>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8" idx="1"/>
              <a:endCxn id="16" idx="0"/>
            </p:cNvCxnSpPr>
            <p:nvPr/>
          </p:nvCxnSpPr>
          <p:spPr>
            <a:xfrm rot="10800000" flipV="1">
              <a:off x="2339752" y="4869160"/>
              <a:ext cx="390758" cy="57606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肘形连接符 24"/>
            <p:cNvCxnSpPr/>
            <p:nvPr/>
          </p:nvCxnSpPr>
          <p:spPr>
            <a:xfrm>
              <a:off x="4844507" y="3861048"/>
              <a:ext cx="1239661" cy="865960"/>
            </a:xfrm>
            <a:prstGeom prst="bentConnector2">
              <a:avLst/>
            </a:prstGeom>
            <a:ln>
              <a:headEnd type="diamond" w="lg" len="lg"/>
              <a:tailEnd type="arrow"/>
            </a:ln>
          </p:spPr>
          <p:style>
            <a:lnRef idx="1">
              <a:schemeClr val="accent1"/>
            </a:lnRef>
            <a:fillRef idx="0">
              <a:schemeClr val="accent1"/>
            </a:fillRef>
            <a:effectRef idx="0">
              <a:schemeClr val="accent1"/>
            </a:effectRef>
            <a:fontRef idx="minor">
              <a:schemeClr val="tx1"/>
            </a:fontRef>
          </p:style>
        </p:cxnSp>
        <p:cxnSp>
          <p:nvCxnSpPr>
            <p:cNvPr id="27" name="肘形连接符 26"/>
            <p:cNvCxnSpPr>
              <a:endCxn id="15" idx="0"/>
            </p:cNvCxnSpPr>
            <p:nvPr/>
          </p:nvCxnSpPr>
          <p:spPr>
            <a:xfrm rot="16200000" flipH="1">
              <a:off x="5954995" y="5157874"/>
              <a:ext cx="345879" cy="200500"/>
            </a:xfrm>
            <a:prstGeom prst="bentConnector3">
              <a:avLst/>
            </a:prstGeom>
            <a:ln>
              <a:headEnd type="diamond" w="lg" len="lg"/>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6" name="表格 5"/>
          <p:cNvGraphicFramePr>
            <a:graphicFrameLocks noGrp="1"/>
          </p:cNvGraphicFramePr>
          <p:nvPr/>
        </p:nvGraphicFramePr>
        <p:xfrm>
          <a:off x="827584" y="404664"/>
          <a:ext cx="7992888" cy="4942840"/>
        </p:xfrm>
        <a:graphic>
          <a:graphicData uri="http://schemas.openxmlformats.org/drawingml/2006/table">
            <a:tbl>
              <a:tblPr bandRow="1">
                <a:tableStyleId>{5C22544A-7EE6-4342-B048-85BDC9FD1C3A}</a:tableStyleId>
              </a:tblPr>
              <a:tblGrid>
                <a:gridCol w="1584176"/>
                <a:gridCol w="6408712"/>
              </a:tblGrid>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smtClean="0">
                          <a:solidFill>
                            <a:schemeClr val="dk1"/>
                          </a:solidFill>
                          <a:latin typeface="+mn-lt"/>
                          <a:ea typeface="+mn-ea"/>
                          <a:cs typeface="+mn-cs"/>
                        </a:rPr>
                        <a:t>Part</a:t>
                      </a:r>
                      <a:endParaRPr lang="en-US" altLang="zh-CN" sz="1400" kern="1200" dirty="0" smtClean="0">
                        <a:solidFill>
                          <a:schemeClr val="dk1"/>
                        </a:solidFill>
                        <a:latin typeface="+mn-lt"/>
                        <a:ea typeface="+mn-ea"/>
                        <a:cs typeface="+mn-cs"/>
                      </a:endParaRPr>
                    </a:p>
                  </a:txBody>
                  <a:tcPr/>
                </a:tc>
                <a:tc>
                  <a:txBody>
                    <a:bodyPr/>
                    <a:lstStyle/>
                    <a:p>
                      <a:r>
                        <a:rPr lang="en-US" altLang="zh-CN" sz="1400" i="1" dirty="0" smtClean="0"/>
                        <a:t>Part</a:t>
                      </a:r>
                      <a:r>
                        <a:rPr lang="en-US" altLang="zh-CN" sz="1400" i="1" baseline="0" dirty="0" smtClean="0"/>
                        <a:t> object consists a cad data and several cam data, each cam data is corresponding to a </a:t>
                      </a:r>
                      <a:r>
                        <a:rPr lang="en-US" altLang="zh-CN" sz="1400" i="1" baseline="0" dirty="0" err="1" smtClean="0"/>
                        <a:t>param</a:t>
                      </a:r>
                      <a:r>
                        <a:rPr lang="en-US" altLang="zh-CN" sz="1400" i="1" baseline="0" dirty="0" smtClean="0"/>
                        <a:t> </a:t>
                      </a:r>
                      <a:r>
                        <a:rPr lang="en-US" altLang="zh-CN" sz="1400" i="1" baseline="0" dirty="0" err="1" smtClean="0"/>
                        <a:t>config</a:t>
                      </a:r>
                      <a:r>
                        <a:rPr lang="en-US" altLang="zh-CN" sz="1400" i="1" baseline="0" dirty="0" smtClean="0"/>
                        <a:t> object of an expert item.</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PartItem</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PartItemList</a:t>
                      </a:r>
                      <a:endParaRPr lang="zh-CN" altLang="en-US" sz="1400" dirty="0"/>
                    </a:p>
                  </a:txBody>
                  <a:tcPr/>
                </a:tc>
                <a:tc>
                  <a:txBody>
                    <a:bodyPr/>
                    <a:lstStyle/>
                    <a:p>
                      <a:r>
                        <a:rPr lang="en-US" altLang="zh-CN" sz="1400" i="1" dirty="0" smtClean="0"/>
                        <a:t>Part</a:t>
                      </a:r>
                      <a:r>
                        <a:rPr lang="en-US" altLang="zh-CN" sz="1400" i="1" baseline="0" dirty="0" smtClean="0"/>
                        <a:t> item object consists a cad data and a cam data.</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PartCadData</a:t>
                      </a:r>
                      <a:endParaRPr lang="zh-CN" altLang="en-US" sz="1400" dirty="0"/>
                    </a:p>
                  </a:txBody>
                  <a:tcPr/>
                </a:tc>
                <a:tc>
                  <a:txBody>
                    <a:bodyPr/>
                    <a:lstStyle/>
                    <a:p>
                      <a:r>
                        <a:rPr lang="en-US" altLang="zh-CN" sz="1400" i="1" dirty="0" smtClean="0"/>
                        <a:t>Part cad</a:t>
                      </a:r>
                      <a:r>
                        <a:rPr lang="en-US" altLang="zh-CN" sz="1400" i="1" baseline="0" dirty="0" smtClean="0"/>
                        <a:t> data is the shape definition of part.</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PartCamData</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PartCamDataList</a:t>
                      </a:r>
                      <a:endParaRPr lang="zh-CN" altLang="en-US" sz="1400" dirty="0"/>
                    </a:p>
                  </a:txBody>
                  <a:tcPr/>
                </a:tc>
                <a:tc>
                  <a:txBody>
                    <a:bodyPr/>
                    <a:lstStyle/>
                    <a:p>
                      <a:r>
                        <a:rPr lang="en-US" altLang="zh-CN" sz="1400" i="1" dirty="0" smtClean="0"/>
                        <a:t>Part cam data consists the cut features of part.</a:t>
                      </a:r>
                      <a:endParaRPr lang="en-US" altLang="zh-CN" sz="1400" i="1"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PartLoader</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PartWriter</a:t>
                      </a:r>
                      <a:endParaRPr lang="zh-CN" altLang="en-US" sz="1400" dirty="0"/>
                    </a:p>
                  </a:txBody>
                  <a:tcPr/>
                </a:tc>
                <a:tc>
                  <a:txBody>
                    <a:bodyPr/>
                    <a:lstStyle/>
                    <a:p>
                      <a:r>
                        <a:rPr lang="en-US" altLang="zh-CN" sz="1400" i="1" dirty="0" smtClean="0"/>
                        <a:t>These two classes can load/save part data based on COE database.</a:t>
                      </a:r>
                      <a:endParaRPr lang="en-US" altLang="zh-CN" sz="1400" i="1"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PartBuilder</a:t>
                      </a:r>
                      <a:endParaRPr lang="zh-CN" altLang="en-US" sz="1400" dirty="0"/>
                    </a:p>
                  </a:txBody>
                  <a:tcPr/>
                </a:tc>
                <a:tc>
                  <a:txBody>
                    <a:bodyPr/>
                    <a:lstStyle/>
                    <a:p>
                      <a:r>
                        <a:rPr lang="en-US" altLang="zh-CN" sz="1400" i="1" dirty="0" smtClean="0"/>
                        <a:t>This</a:t>
                      </a:r>
                      <a:r>
                        <a:rPr lang="en-US" altLang="zh-CN" sz="1400" i="1" baseline="0" dirty="0" smtClean="0"/>
                        <a:t> class provided abilities to build part object.</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PartDrawer</a:t>
                      </a:r>
                      <a:endParaRPr lang="zh-CN" altLang="en-US" sz="1400" dirty="0"/>
                    </a:p>
                  </a:txBody>
                  <a:tcPr/>
                </a:tc>
                <a:tc>
                  <a:txBody>
                    <a:bodyPr/>
                    <a:lstStyle/>
                    <a:p>
                      <a:r>
                        <a:rPr lang="en-US" altLang="zh-CN" sz="1400" i="1" dirty="0" smtClean="0"/>
                        <a:t>This class can render part.</a:t>
                      </a:r>
                      <a:endParaRPr lang="en-US" altLang="zh-CN" sz="1400" i="1"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PartManager</a:t>
                      </a:r>
                      <a:endParaRPr lang="zh-CN" altLang="en-US" sz="1400" dirty="0"/>
                    </a:p>
                  </a:txBody>
                  <a:tcPr/>
                </a:tc>
                <a:tc>
                  <a:txBody>
                    <a:bodyPr/>
                    <a:lstStyle/>
                    <a:p>
                      <a:r>
                        <a:rPr lang="en-US" altLang="zh-CN" sz="1400" i="1" dirty="0" smtClean="0"/>
                        <a:t>The management class of part.</a:t>
                      </a:r>
                      <a:endParaRPr lang="en-US" altLang="zh-CN" sz="1400" i="1" dirty="0" smtClean="0"/>
                    </a:p>
                    <a:p>
                      <a:endParaRPr lang="zh-CN" altLang="en-US" sz="1400" i="1" dirty="0" smtClean="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6" name="表格 5"/>
          <p:cNvGraphicFramePr>
            <a:graphicFrameLocks noGrp="1"/>
          </p:cNvGraphicFramePr>
          <p:nvPr/>
        </p:nvGraphicFramePr>
        <p:xfrm>
          <a:off x="827584" y="980728"/>
          <a:ext cx="7992888" cy="3850640"/>
        </p:xfrm>
        <a:graphic>
          <a:graphicData uri="http://schemas.openxmlformats.org/drawingml/2006/table">
            <a:tbl>
              <a:tblPr bandRow="1">
                <a:tableStyleId>{5C22544A-7EE6-4342-B048-85BDC9FD1C3A}</a:tableStyleId>
              </a:tblPr>
              <a:tblGrid>
                <a:gridCol w="2232248"/>
                <a:gridCol w="5760640"/>
              </a:tblGrid>
              <a:tr h="370840">
                <a:tc gridSpan="2">
                  <a:txBody>
                    <a:bodyPr/>
                    <a:lstStyle/>
                    <a:p>
                      <a:pPr algn="ctr"/>
                      <a:r>
                        <a:rPr lang="en-US" altLang="zh-CN" sz="1800" b="1" dirty="0" smtClean="0">
                          <a:solidFill>
                            <a:srgbClr val="C00000"/>
                          </a:solidFill>
                        </a:rPr>
                        <a:t>Base data structures of pattern</a:t>
                      </a:r>
                      <a:endParaRPr lang="zh-CN" altLang="en-US" sz="1800" b="1" dirty="0">
                        <a:solidFill>
                          <a:srgbClr val="C00000"/>
                        </a:solidFill>
                      </a:endParaRPr>
                    </a:p>
                  </a:txBody>
                  <a:tcPr/>
                </a:tc>
                <a:tc hMerge="1">
                  <a:tcPr/>
                </a:tc>
              </a:tr>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IPattern</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PatternBase</a:t>
                      </a:r>
                      <a:endParaRPr lang="en-US" altLang="zh-CN" sz="1400" kern="1200" dirty="0" smtClean="0">
                        <a:solidFill>
                          <a:schemeClr val="dk1"/>
                        </a:solidFill>
                        <a:latin typeface="+mn-lt"/>
                        <a:ea typeface="+mn-ea"/>
                        <a:cs typeface="+mn-cs"/>
                      </a:endParaRPr>
                    </a:p>
                  </a:txBody>
                  <a:tcPr/>
                </a:tc>
                <a:tc>
                  <a:txBody>
                    <a:bodyPr/>
                    <a:lstStyle/>
                    <a:p>
                      <a:r>
                        <a:rPr lang="en-US" altLang="zh-CN" sz="1400" i="0" dirty="0" smtClean="0"/>
                        <a:t>The interface and base class for all kinds patterns.</a:t>
                      </a:r>
                      <a:endParaRPr lang="en-US" altLang="zh-CN" sz="1400" i="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PatternList</a:t>
                      </a:r>
                      <a:endParaRPr lang="zh-CN" altLang="en-US" sz="1400" dirty="0"/>
                    </a:p>
                  </a:txBody>
                  <a:tcPr/>
                </a:tc>
                <a:tc>
                  <a:txBody>
                    <a:bodyPr/>
                    <a:lstStyle/>
                    <a:p>
                      <a:r>
                        <a:rPr lang="en-US" altLang="zh-CN" sz="1400" i="0" dirty="0" smtClean="0"/>
                        <a:t>The pattern</a:t>
                      </a:r>
                      <a:r>
                        <a:rPr lang="en-US" altLang="zh-CN" sz="1400" i="0" baseline="0" dirty="0" smtClean="0"/>
                        <a:t> list</a:t>
                      </a:r>
                      <a:r>
                        <a:rPr lang="en-US" altLang="zh-CN" sz="1400" i="0" dirty="0" smtClean="0"/>
                        <a:t>.</a:t>
                      </a:r>
                      <a:endParaRPr lang="en-US" altLang="zh-CN" sz="1400" i="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PatternCache</a:t>
                      </a:r>
                      <a:endParaRPr lang="zh-CN" altLang="en-US" sz="1400" dirty="0"/>
                    </a:p>
                  </a:txBody>
                  <a:tcPr/>
                </a:tc>
                <a:tc>
                  <a:txBody>
                    <a:bodyPr/>
                    <a:lstStyle/>
                    <a:p>
                      <a:r>
                        <a:rPr lang="en-US" altLang="zh-CN" sz="1400" i="0" dirty="0" smtClean="0"/>
                        <a:t>The cache data of pattern.</a:t>
                      </a:r>
                      <a:endParaRPr lang="en-US" altLang="zh-CN" sz="1400" i="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PatternPosition</a:t>
                      </a:r>
                      <a:endParaRPr lang="zh-CN" altLang="en-US" sz="1400" dirty="0"/>
                    </a:p>
                  </a:txBody>
                  <a:tcPr/>
                </a:tc>
                <a:tc>
                  <a:txBody>
                    <a:bodyPr/>
                    <a:lstStyle/>
                    <a:p>
                      <a:r>
                        <a:rPr lang="en-US" altLang="zh-CN" sz="1400" i="0" dirty="0" smtClean="0"/>
                        <a:t>This</a:t>
                      </a:r>
                      <a:r>
                        <a:rPr lang="en-US" altLang="zh-CN" sz="1400" i="0" baseline="0" dirty="0" smtClean="0"/>
                        <a:t> class indicates the position on pattern.</a:t>
                      </a:r>
                      <a:endParaRPr lang="en-US" altLang="zh-CN" sz="1400" i="0"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PatternRelation</a:t>
                      </a:r>
                      <a:endParaRPr lang="zh-CN" altLang="en-US" sz="1400" dirty="0"/>
                    </a:p>
                  </a:txBody>
                  <a:tcPr/>
                </a:tc>
                <a:tc>
                  <a:txBody>
                    <a:bodyPr/>
                    <a:lstStyle/>
                    <a:p>
                      <a:r>
                        <a:rPr lang="en-US" altLang="zh-CN" sz="1400" i="0" dirty="0" smtClean="0"/>
                        <a:t>This</a:t>
                      </a:r>
                      <a:r>
                        <a:rPr lang="en-US" altLang="zh-CN" sz="1400" i="0" baseline="0" dirty="0" smtClean="0"/>
                        <a:t> class provided the relationships between patterns.</a:t>
                      </a:r>
                      <a:endParaRPr lang="en-US" altLang="zh-CN" sz="1400" i="0"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PatternRelationList</a:t>
                      </a:r>
                      <a:endParaRPr lang="zh-CN" altLang="en-US" sz="1400" dirty="0"/>
                    </a:p>
                  </a:txBody>
                  <a:tcPr/>
                </a:tc>
                <a:tc>
                  <a:txBody>
                    <a:bodyPr/>
                    <a:lstStyle/>
                    <a:p>
                      <a:r>
                        <a:rPr lang="en-US" altLang="zh-CN" sz="1400" i="0" dirty="0" smtClean="0"/>
                        <a:t>Relationships between patterns.</a:t>
                      </a:r>
                      <a:endParaRPr lang="en-US" altLang="zh-CN" sz="1400" i="0" dirty="0" smtClean="0"/>
                    </a:p>
                    <a:p>
                      <a:endParaRPr lang="zh-CN" altLang="en-US" sz="1400" i="1" dirty="0" smtClean="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6" name="表格 5"/>
          <p:cNvGraphicFramePr>
            <a:graphicFrameLocks noGrp="1"/>
          </p:cNvGraphicFramePr>
          <p:nvPr/>
        </p:nvGraphicFramePr>
        <p:xfrm>
          <a:off x="827584" y="332656"/>
          <a:ext cx="7992888" cy="2296160"/>
        </p:xfrm>
        <a:graphic>
          <a:graphicData uri="http://schemas.openxmlformats.org/drawingml/2006/table">
            <a:tbl>
              <a:tblPr bandRow="1">
                <a:tableStyleId>{5C22544A-7EE6-4342-B048-85BDC9FD1C3A}</a:tableStyleId>
              </a:tblPr>
              <a:tblGrid>
                <a:gridCol w="2232248"/>
                <a:gridCol w="5760640"/>
              </a:tblGrid>
              <a:tr h="370840">
                <a:tc gridSpan="2">
                  <a:txBody>
                    <a:bodyPr/>
                    <a:lstStyle/>
                    <a:p>
                      <a:pPr algn="ctr"/>
                      <a:r>
                        <a:rPr lang="en-US" altLang="zh-CN" sz="1800" b="1" dirty="0" smtClean="0">
                          <a:solidFill>
                            <a:srgbClr val="C00000"/>
                          </a:solidFill>
                        </a:rPr>
                        <a:t>Several data structures of simple pattern</a:t>
                      </a:r>
                      <a:endParaRPr lang="zh-CN" altLang="en-US" sz="1800" b="1" dirty="0">
                        <a:solidFill>
                          <a:srgbClr val="C00000"/>
                        </a:solidFill>
                      </a:endParaRPr>
                    </a:p>
                  </a:txBody>
                  <a:tcPr/>
                </a:tc>
                <a:tc hMerge="1">
                  <a:tcPr/>
                </a:tc>
              </a:tr>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LinePattern</a:t>
                      </a:r>
                      <a:endParaRPr lang="en-US" altLang="zh-CN" sz="1400" kern="1200" dirty="0" smtClean="0">
                        <a:solidFill>
                          <a:schemeClr val="dk1"/>
                        </a:solidFill>
                        <a:latin typeface="+mn-lt"/>
                        <a:ea typeface="+mn-ea"/>
                        <a:cs typeface="+mn-cs"/>
                      </a:endParaRPr>
                    </a:p>
                  </a:txBody>
                  <a:tcPr/>
                </a:tc>
                <a:tc>
                  <a:txBody>
                    <a:bodyPr/>
                    <a:lstStyle/>
                    <a:p>
                      <a:r>
                        <a:rPr lang="en-US" altLang="zh-CN" sz="1400" i="0" dirty="0" smtClean="0"/>
                        <a:t>The line pattern.</a:t>
                      </a:r>
                      <a:endParaRPr lang="en-US" altLang="zh-CN" sz="1400" i="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ArcPattern</a:t>
                      </a:r>
                      <a:endParaRPr lang="zh-CN" altLang="en-US" sz="1400" dirty="0"/>
                    </a:p>
                  </a:txBody>
                  <a:tcPr/>
                </a:tc>
                <a:tc>
                  <a:txBody>
                    <a:bodyPr/>
                    <a:lstStyle/>
                    <a:p>
                      <a:r>
                        <a:rPr lang="en-US" altLang="zh-CN" sz="1400" i="0" dirty="0" smtClean="0"/>
                        <a:t>The arc pattern.</a:t>
                      </a:r>
                      <a:endParaRPr lang="en-US" altLang="zh-CN" sz="1400" i="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PolygonPattern</a:t>
                      </a:r>
                      <a:endParaRPr lang="zh-CN" altLang="en-US" sz="1400" dirty="0"/>
                    </a:p>
                  </a:txBody>
                  <a:tcPr/>
                </a:tc>
                <a:tc>
                  <a:txBody>
                    <a:bodyPr/>
                    <a:lstStyle/>
                    <a:p>
                      <a:r>
                        <a:rPr lang="en-US" altLang="zh-CN" sz="1400" i="0" dirty="0" smtClean="0"/>
                        <a:t>The polygon pattern.</a:t>
                      </a:r>
                      <a:endParaRPr lang="en-US" altLang="zh-CN" sz="1400" i="0" dirty="0" smtClean="0"/>
                    </a:p>
                    <a:p>
                      <a:endParaRPr lang="zh-CN" altLang="en-US" sz="1400" i="1" dirty="0" smtClean="0"/>
                    </a:p>
                  </a:txBody>
                  <a:tcPr/>
                </a:tc>
              </a:tr>
            </a:tbl>
          </a:graphicData>
        </a:graphic>
      </p:graphicFrame>
      <p:graphicFrame>
        <p:nvGraphicFramePr>
          <p:cNvPr id="7" name="表格 6"/>
          <p:cNvGraphicFramePr>
            <a:graphicFrameLocks noGrp="1"/>
          </p:cNvGraphicFramePr>
          <p:nvPr/>
        </p:nvGraphicFramePr>
        <p:xfrm>
          <a:off x="827584" y="2904832"/>
          <a:ext cx="7992888" cy="3332480"/>
        </p:xfrm>
        <a:graphic>
          <a:graphicData uri="http://schemas.openxmlformats.org/drawingml/2006/table">
            <a:tbl>
              <a:tblPr bandRow="1">
                <a:tableStyleId>{5C22544A-7EE6-4342-B048-85BDC9FD1C3A}</a:tableStyleId>
              </a:tblPr>
              <a:tblGrid>
                <a:gridCol w="2232248"/>
                <a:gridCol w="5760640"/>
              </a:tblGrid>
              <a:tr h="370840">
                <a:tc gridSpan="2">
                  <a:txBody>
                    <a:bodyPr/>
                    <a:lstStyle/>
                    <a:p>
                      <a:pPr algn="ctr"/>
                      <a:r>
                        <a:rPr lang="en-US" altLang="zh-CN" sz="1800" b="1" dirty="0" smtClean="0">
                          <a:solidFill>
                            <a:srgbClr val="C00000"/>
                          </a:solidFill>
                        </a:rPr>
                        <a:t>Data structures of standard pattern</a:t>
                      </a:r>
                      <a:endParaRPr lang="zh-CN" altLang="en-US" sz="1800" b="1" dirty="0">
                        <a:solidFill>
                          <a:srgbClr val="C00000"/>
                        </a:solidFill>
                      </a:endParaRPr>
                    </a:p>
                  </a:txBody>
                  <a:tcPr/>
                </a:tc>
                <a:tc hMerge="1">
                  <a:tcPr/>
                </a:tc>
              </a:tr>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IStdPattern</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StdPatternBase</a:t>
                      </a:r>
                      <a:endParaRPr lang="en-US" altLang="zh-CN" sz="1400" kern="1200" dirty="0" smtClean="0">
                        <a:solidFill>
                          <a:schemeClr val="dk1"/>
                        </a:solidFill>
                        <a:latin typeface="+mn-lt"/>
                        <a:ea typeface="+mn-ea"/>
                        <a:cs typeface="+mn-cs"/>
                      </a:endParaRPr>
                    </a:p>
                  </a:txBody>
                  <a:tcPr/>
                </a:tc>
                <a:tc>
                  <a:txBody>
                    <a:bodyPr/>
                    <a:lstStyle/>
                    <a:p>
                      <a:r>
                        <a:rPr lang="en-US" altLang="zh-CN" sz="1400" i="0" dirty="0" smtClean="0"/>
                        <a:t>The interface and base class for standard</a:t>
                      </a:r>
                      <a:r>
                        <a:rPr lang="en-US" altLang="zh-CN" sz="1400" i="0" baseline="0" dirty="0" smtClean="0"/>
                        <a:t> </a:t>
                      </a:r>
                      <a:r>
                        <a:rPr lang="en-US" altLang="zh-CN" sz="1400" i="0" dirty="0" smtClean="0"/>
                        <a:t>patterns.</a:t>
                      </a:r>
                      <a:endParaRPr lang="en-US" altLang="zh-CN" sz="1400" i="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CirclePattern</a:t>
                      </a:r>
                      <a:endParaRPr lang="zh-CN" altLang="en-US" sz="1400" dirty="0"/>
                    </a:p>
                  </a:txBody>
                  <a:tcPr/>
                </a:tc>
                <a:tc>
                  <a:txBody>
                    <a:bodyPr/>
                    <a:lstStyle/>
                    <a:p>
                      <a:r>
                        <a:rPr lang="en-US" altLang="zh-CN" sz="1400" i="0" dirty="0" smtClean="0"/>
                        <a:t>The circle pattern.</a:t>
                      </a:r>
                      <a:endParaRPr lang="en-US" altLang="zh-CN" sz="1400" i="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EllipsePattern</a:t>
                      </a:r>
                      <a:endParaRPr lang="zh-CN" altLang="en-US" sz="1400" dirty="0"/>
                    </a:p>
                  </a:txBody>
                  <a:tcPr/>
                </a:tc>
                <a:tc>
                  <a:txBody>
                    <a:bodyPr/>
                    <a:lstStyle/>
                    <a:p>
                      <a:r>
                        <a:rPr lang="en-US" altLang="zh-CN" sz="1400" i="0" dirty="0" smtClean="0"/>
                        <a:t>The ellipse pattern.</a:t>
                      </a:r>
                      <a:endParaRPr lang="en-US" altLang="zh-CN" sz="1400" i="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RectHolePattern</a:t>
                      </a:r>
                      <a:endParaRPr lang="zh-CN" altLang="en-US" sz="1400" dirty="0"/>
                    </a:p>
                  </a:txBody>
                  <a:tcPr/>
                </a:tc>
                <a:tc>
                  <a:txBody>
                    <a:bodyPr/>
                    <a:lstStyle/>
                    <a:p>
                      <a:r>
                        <a:rPr lang="en-US" altLang="zh-CN" sz="1400" i="0" dirty="0" smtClean="0"/>
                        <a:t>This</a:t>
                      </a:r>
                      <a:r>
                        <a:rPr lang="en-US" altLang="zh-CN" sz="1400" i="0" baseline="0" dirty="0" smtClean="0"/>
                        <a:t> </a:t>
                      </a:r>
                      <a:r>
                        <a:rPr lang="en-US" altLang="zh-CN" sz="1400" i="0" baseline="0" dirty="0" err="1" smtClean="0"/>
                        <a:t>rect</a:t>
                      </a:r>
                      <a:r>
                        <a:rPr lang="en-US" altLang="zh-CN" sz="1400" i="0" baseline="0" dirty="0" smtClean="0"/>
                        <a:t> hole pattern.</a:t>
                      </a:r>
                      <a:endParaRPr lang="en-US" altLang="zh-CN" sz="1400" i="0"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TriangleHolePattern</a:t>
                      </a:r>
                      <a:endParaRPr lang="zh-CN" altLang="en-US" sz="1400" dirty="0"/>
                    </a:p>
                  </a:txBody>
                  <a:tcPr/>
                </a:tc>
                <a:tc>
                  <a:txBody>
                    <a:bodyPr/>
                    <a:lstStyle/>
                    <a:p>
                      <a:r>
                        <a:rPr lang="en-US" altLang="zh-CN" sz="1400" i="0" dirty="0" smtClean="0"/>
                        <a:t>This</a:t>
                      </a:r>
                      <a:r>
                        <a:rPr lang="en-US" altLang="zh-CN" sz="1400" i="0" baseline="0" dirty="0" smtClean="0"/>
                        <a:t> triangle hole pattern.</a:t>
                      </a:r>
                      <a:endParaRPr lang="en-US" altLang="zh-CN" sz="1400" i="0" baseline="0" dirty="0" smtClean="0"/>
                    </a:p>
                    <a:p>
                      <a:endParaRPr lang="zh-CN" altLang="en-US" sz="1400" i="1" dirty="0" smtClean="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6" name="表格 5"/>
          <p:cNvGraphicFramePr>
            <a:graphicFrameLocks noGrp="1"/>
          </p:cNvGraphicFramePr>
          <p:nvPr/>
        </p:nvGraphicFramePr>
        <p:xfrm>
          <a:off x="827584" y="874504"/>
          <a:ext cx="7992888" cy="3332480"/>
        </p:xfrm>
        <a:graphic>
          <a:graphicData uri="http://schemas.openxmlformats.org/drawingml/2006/table">
            <a:tbl>
              <a:tblPr bandRow="1">
                <a:tableStyleId>{5C22544A-7EE6-4342-B048-85BDC9FD1C3A}</a:tableStyleId>
              </a:tblPr>
              <a:tblGrid>
                <a:gridCol w="2232248"/>
                <a:gridCol w="5760640"/>
              </a:tblGrid>
              <a:tr h="370840">
                <a:tc gridSpan="2">
                  <a:txBody>
                    <a:bodyPr/>
                    <a:lstStyle/>
                    <a:p>
                      <a:pPr algn="ctr"/>
                      <a:r>
                        <a:rPr lang="en-US" altLang="zh-CN" sz="1800" b="1" dirty="0" smtClean="0">
                          <a:solidFill>
                            <a:srgbClr val="C00000"/>
                          </a:solidFill>
                        </a:rPr>
                        <a:t>Data structures of array pattern (</a:t>
                      </a:r>
                      <a:r>
                        <a:rPr lang="zh-CN" altLang="en-US" sz="1800" b="1" dirty="0" smtClean="0">
                          <a:solidFill>
                            <a:srgbClr val="C00000"/>
                          </a:solidFill>
                        </a:rPr>
                        <a:t>阵列几何特征</a:t>
                      </a:r>
                      <a:r>
                        <a:rPr lang="en-US" altLang="zh-CN" sz="1800" b="1" dirty="0" smtClean="0">
                          <a:solidFill>
                            <a:srgbClr val="C00000"/>
                          </a:solidFill>
                        </a:rPr>
                        <a:t>)</a:t>
                      </a:r>
                      <a:endParaRPr lang="zh-CN" altLang="en-US" sz="1800" b="1" dirty="0">
                        <a:solidFill>
                          <a:srgbClr val="C00000"/>
                        </a:solidFill>
                      </a:endParaRPr>
                    </a:p>
                  </a:txBody>
                  <a:tcPr/>
                </a:tc>
                <a:tc hMerge="1">
                  <a:tcPr/>
                </a:tc>
              </a:tr>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IArrayPattern</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ArrayPatternBase</a:t>
                      </a:r>
                      <a:endParaRPr lang="en-US" altLang="zh-CN" sz="1400" kern="1200" dirty="0" smtClean="0">
                        <a:solidFill>
                          <a:schemeClr val="dk1"/>
                        </a:solidFill>
                        <a:latin typeface="+mn-lt"/>
                        <a:ea typeface="+mn-ea"/>
                        <a:cs typeface="+mn-cs"/>
                      </a:endParaRPr>
                    </a:p>
                  </a:txBody>
                  <a:tcPr/>
                </a:tc>
                <a:tc>
                  <a:txBody>
                    <a:bodyPr/>
                    <a:lstStyle/>
                    <a:p>
                      <a:r>
                        <a:rPr lang="en-US" altLang="zh-CN" sz="1400" i="0" dirty="0" smtClean="0"/>
                        <a:t>The interface and base class for array patterns.</a:t>
                      </a:r>
                      <a:endParaRPr lang="en-US" altLang="zh-CN" sz="1400" i="0" dirty="0" smtClean="0"/>
                    </a:p>
                    <a:p>
                      <a:r>
                        <a:rPr lang="zh-CN" altLang="en-US" sz="1400" i="1" dirty="0" smtClean="0"/>
                        <a:t>这是阵列几何特征的接口和基类。</a:t>
                      </a:r>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ArcArrayPattern</a:t>
                      </a:r>
                      <a:endParaRPr lang="zh-CN" altLang="en-US" sz="1400" dirty="0"/>
                    </a:p>
                  </a:txBody>
                  <a:tcPr/>
                </a:tc>
                <a:tc>
                  <a:txBody>
                    <a:bodyPr/>
                    <a:lstStyle/>
                    <a:p>
                      <a:r>
                        <a:rPr lang="en-US" altLang="zh-CN" sz="1400" i="0" dirty="0" smtClean="0"/>
                        <a:t>The array pattern of arc type.</a:t>
                      </a:r>
                      <a:endParaRPr lang="en-US" altLang="zh-CN" sz="1400" i="0" dirty="0" smtClean="0"/>
                    </a:p>
                    <a:p>
                      <a:r>
                        <a:rPr lang="zh-CN" altLang="en-US" sz="1400" i="1" dirty="0" smtClean="0"/>
                        <a:t>圆弧形状的阵列几何特征。</a:t>
                      </a:r>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CircleArrayPattern</a:t>
                      </a:r>
                      <a:endParaRPr lang="zh-CN" altLang="en-US" sz="1400" dirty="0"/>
                    </a:p>
                  </a:txBody>
                  <a:tcPr/>
                </a:tc>
                <a:tc>
                  <a:txBody>
                    <a:bodyPr/>
                    <a:lstStyle/>
                    <a:p>
                      <a:r>
                        <a:rPr lang="en-US" altLang="zh-CN" sz="1400" i="0" dirty="0" smtClean="0"/>
                        <a:t>The array pattern of circle type.</a:t>
                      </a:r>
                      <a:endParaRPr lang="en-US" altLang="zh-CN" sz="1400" i="0" dirty="0" smtClean="0"/>
                    </a:p>
                    <a:p>
                      <a:r>
                        <a:rPr lang="zh-CN" altLang="en-US" sz="1400" i="1" dirty="0" smtClean="0"/>
                        <a:t>圆形状的阵列几何特征。</a:t>
                      </a:r>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GridArrayPattern</a:t>
                      </a:r>
                      <a:endParaRPr lang="zh-CN" altLang="en-US" sz="1400" dirty="0"/>
                    </a:p>
                  </a:txBody>
                  <a:tcPr/>
                </a:tc>
                <a:tc>
                  <a:txBody>
                    <a:bodyPr/>
                    <a:lstStyle/>
                    <a:p>
                      <a:r>
                        <a:rPr lang="en-US" altLang="zh-CN" sz="1400" i="0" dirty="0" smtClean="0"/>
                        <a:t>This</a:t>
                      </a:r>
                      <a:r>
                        <a:rPr lang="en-US" altLang="zh-CN" sz="1400" i="0" baseline="0" dirty="0" smtClean="0"/>
                        <a:t> array pattern of row/column type.</a:t>
                      </a:r>
                      <a:endParaRPr lang="en-US" altLang="zh-CN" sz="1400" i="0" baseline="0" dirty="0" smtClean="0"/>
                    </a:p>
                    <a:p>
                      <a:r>
                        <a:rPr lang="zh-CN" altLang="en-US" sz="1400" i="1" dirty="0" smtClean="0"/>
                        <a:t>由行列定义的阵列几何特征。</a:t>
                      </a:r>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LineArrayPattern</a:t>
                      </a:r>
                      <a:endParaRPr lang="zh-CN" altLang="en-US" sz="1400" dirty="0"/>
                    </a:p>
                  </a:txBody>
                  <a:tcPr/>
                </a:tc>
                <a:tc>
                  <a:txBody>
                    <a:bodyPr/>
                    <a:lstStyle/>
                    <a:p>
                      <a:r>
                        <a:rPr lang="en-US" altLang="zh-CN" sz="1400" i="0" dirty="0" smtClean="0"/>
                        <a:t>This</a:t>
                      </a:r>
                      <a:r>
                        <a:rPr lang="en-US" altLang="zh-CN" sz="1400" i="0" baseline="0" dirty="0" smtClean="0"/>
                        <a:t> array pattern of line type.</a:t>
                      </a:r>
                      <a:endParaRPr lang="en-US" altLang="zh-CN" sz="1400" i="0" baseline="0" dirty="0" smtClean="0"/>
                    </a:p>
                    <a:p>
                      <a:r>
                        <a:rPr lang="zh-CN" altLang="en-US" sz="1400" i="1" baseline="0" dirty="0" smtClean="0"/>
                        <a:t>直线形状的阵列几何特征。</a:t>
                      </a:r>
                      <a:endParaRPr lang="zh-CN" altLang="en-US" sz="1400" i="1" dirty="0" smtClean="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smtClean="0"/>
              <a:t>2.2) pattern loop</a:t>
            </a:r>
            <a:br>
              <a:rPr lang="en-US" altLang="zh-CN" sz="3200" b="1" dirty="0"/>
            </a:br>
            <a:endParaRPr lang="zh-CN" altLang="en-US" sz="24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67544" y="1569032"/>
            <a:ext cx="8229600" cy="157193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t>Pattern loop is geometry loop which composed of patterns,  it will be open or closed, a part may include several pattern loops. </a:t>
            </a:r>
            <a:r>
              <a:rPr lang="en-US" altLang="zh-CN" sz="1800" dirty="0"/>
              <a:t>The UML </a:t>
            </a:r>
            <a:r>
              <a:rPr lang="en-US" altLang="zh-CN" sz="1800" dirty="0" smtClean="0"/>
              <a:t>diagram below introduces the mainly data structures of pattern loop.</a:t>
            </a:r>
            <a:endParaRPr lang="en-US" altLang="zh-CN" sz="1800" dirty="0"/>
          </a:p>
          <a:p>
            <a:pPr algn="l"/>
            <a:r>
              <a:rPr lang="en-US" altLang="zh-CN" sz="1800" i="1" dirty="0" smtClean="0"/>
              <a:t>    </a:t>
            </a:r>
            <a:endParaRPr lang="en-US" altLang="zh-CN" sz="1800" i="1" dirty="0" smtClean="0"/>
          </a:p>
        </p:txBody>
      </p:sp>
      <p:grpSp>
        <p:nvGrpSpPr>
          <p:cNvPr id="35" name="组合 34"/>
          <p:cNvGrpSpPr/>
          <p:nvPr/>
        </p:nvGrpSpPr>
        <p:grpSpPr>
          <a:xfrm>
            <a:off x="1691680" y="3621650"/>
            <a:ext cx="5472608" cy="1391526"/>
            <a:chOff x="1691680" y="3621650"/>
            <a:chExt cx="5472608" cy="1391526"/>
          </a:xfrm>
        </p:grpSpPr>
        <p:sp>
          <p:nvSpPr>
            <p:cNvPr id="3" name="圆角矩形 2"/>
            <p:cNvSpPr/>
            <p:nvPr/>
          </p:nvSpPr>
          <p:spPr>
            <a:xfrm>
              <a:off x="3484757" y="3621650"/>
              <a:ext cx="144016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IPatternLoop</a:t>
              </a:r>
              <a:endParaRPr lang="zh-CN" altLang="en-US" sz="1200" dirty="0"/>
            </a:p>
          </p:txBody>
        </p:sp>
        <p:sp>
          <p:nvSpPr>
            <p:cNvPr id="37" name="圆角矩形 36"/>
            <p:cNvSpPr/>
            <p:nvPr/>
          </p:nvSpPr>
          <p:spPr>
            <a:xfrm>
              <a:off x="5697642" y="3621650"/>
              <a:ext cx="1440160" cy="3600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PatternLoopNode</a:t>
              </a:r>
              <a:endParaRPr lang="zh-CN" altLang="en-US" sz="1200" dirty="0"/>
            </a:p>
          </p:txBody>
        </p:sp>
        <p:sp>
          <p:nvSpPr>
            <p:cNvPr id="38" name="圆角矩形 37"/>
            <p:cNvSpPr/>
            <p:nvPr/>
          </p:nvSpPr>
          <p:spPr>
            <a:xfrm>
              <a:off x="1691680" y="4646902"/>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PolygonPatternLoop</a:t>
              </a:r>
              <a:endParaRPr lang="zh-CN" altLang="en-US" sz="1200" dirty="0"/>
            </a:p>
          </p:txBody>
        </p:sp>
        <p:sp>
          <p:nvSpPr>
            <p:cNvPr id="39" name="圆角矩形 38"/>
            <p:cNvSpPr/>
            <p:nvPr/>
          </p:nvSpPr>
          <p:spPr>
            <a:xfrm>
              <a:off x="3646240" y="4646902"/>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StdPatternLoop</a:t>
              </a:r>
              <a:endParaRPr lang="zh-CN" altLang="en-US" sz="1200" dirty="0"/>
            </a:p>
          </p:txBody>
        </p:sp>
        <p:sp>
          <p:nvSpPr>
            <p:cNvPr id="41" name="圆角矩形 40"/>
            <p:cNvSpPr/>
            <p:nvPr/>
          </p:nvSpPr>
          <p:spPr>
            <a:xfrm>
              <a:off x="5580112" y="4653136"/>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ArrayPatternLoop</a:t>
              </a:r>
              <a:endParaRPr lang="zh-CN" altLang="en-US" sz="1200" dirty="0"/>
            </a:p>
          </p:txBody>
        </p:sp>
        <p:cxnSp>
          <p:nvCxnSpPr>
            <p:cNvPr id="9" name="肘形连接符 8"/>
            <p:cNvCxnSpPr>
              <a:stCxn id="39" idx="0"/>
              <a:endCxn id="3" idx="2"/>
            </p:cNvCxnSpPr>
            <p:nvPr/>
          </p:nvCxnSpPr>
          <p:spPr>
            <a:xfrm rot="16200000" flipV="1">
              <a:off x="3988977" y="4197550"/>
              <a:ext cx="665212" cy="233491"/>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38" idx="0"/>
              <a:endCxn id="3" idx="2"/>
            </p:cNvCxnSpPr>
            <p:nvPr/>
          </p:nvCxnSpPr>
          <p:spPr>
            <a:xfrm rot="5400000" flipH="1" flipV="1">
              <a:off x="3011696" y="3453762"/>
              <a:ext cx="665212" cy="1721069"/>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41" idx="0"/>
              <a:endCxn id="3" idx="2"/>
            </p:cNvCxnSpPr>
            <p:nvPr/>
          </p:nvCxnSpPr>
          <p:spPr>
            <a:xfrm rot="16200000" flipV="1">
              <a:off x="4952796" y="3233731"/>
              <a:ext cx="671446" cy="2167363"/>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0" name="肘形连接符 29"/>
            <p:cNvCxnSpPr>
              <a:endCxn id="37" idx="1"/>
            </p:cNvCxnSpPr>
            <p:nvPr/>
          </p:nvCxnSpPr>
          <p:spPr>
            <a:xfrm flipV="1">
              <a:off x="4996925" y="3801670"/>
              <a:ext cx="700717" cy="6350"/>
            </a:xfrm>
            <a:prstGeom prst="bentConnector3">
              <a:avLst/>
            </a:prstGeom>
            <a:ln>
              <a:headEnd type="diamond" w="lg" len="lg"/>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6" name="表格 5"/>
          <p:cNvGraphicFramePr>
            <a:graphicFrameLocks noGrp="1"/>
          </p:cNvGraphicFramePr>
          <p:nvPr/>
        </p:nvGraphicFramePr>
        <p:xfrm>
          <a:off x="827584" y="620688"/>
          <a:ext cx="7992888" cy="3997960"/>
        </p:xfrm>
        <a:graphic>
          <a:graphicData uri="http://schemas.openxmlformats.org/drawingml/2006/table">
            <a:tbl>
              <a:tblPr bandRow="1">
                <a:tableStyleId>{5C22544A-7EE6-4342-B048-85BDC9FD1C3A}</a:tableStyleId>
              </a:tblPr>
              <a:tblGrid>
                <a:gridCol w="2232248"/>
                <a:gridCol w="5760640"/>
              </a:tblGrid>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IPatternLoop</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PatternLoopBase</a:t>
                      </a:r>
                      <a:endParaRPr lang="en-US" altLang="zh-CN" sz="1400" kern="1200" dirty="0" smtClean="0">
                        <a:solidFill>
                          <a:schemeClr val="dk1"/>
                        </a:solidFill>
                        <a:latin typeface="+mn-lt"/>
                        <a:ea typeface="+mn-ea"/>
                        <a:cs typeface="+mn-cs"/>
                      </a:endParaRPr>
                    </a:p>
                  </a:txBody>
                  <a:tcPr/>
                </a:tc>
                <a:tc>
                  <a:txBody>
                    <a:bodyPr/>
                    <a:lstStyle/>
                    <a:p>
                      <a:r>
                        <a:rPr lang="en-US" altLang="zh-CN" sz="1400" i="0" dirty="0" smtClean="0"/>
                        <a:t>The interface and base class for all kinds pattern loops.</a:t>
                      </a:r>
                      <a:endParaRPr lang="en-US" altLang="zh-CN" sz="1400" i="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PatternLoopCache</a:t>
                      </a:r>
                      <a:endParaRPr lang="zh-CN" altLang="en-US" sz="1400" dirty="0"/>
                    </a:p>
                  </a:txBody>
                  <a:tcPr/>
                </a:tc>
                <a:tc>
                  <a:txBody>
                    <a:bodyPr/>
                    <a:lstStyle/>
                    <a:p>
                      <a:r>
                        <a:rPr lang="en-US" altLang="zh-CN" sz="1400" i="0" dirty="0" smtClean="0"/>
                        <a:t>The cache data of pattern loop.</a:t>
                      </a:r>
                      <a:endParaRPr lang="en-US" altLang="zh-CN" sz="1400" i="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PatternLoopList</a:t>
                      </a:r>
                      <a:endParaRPr lang="zh-CN" altLang="en-US" sz="1400" dirty="0"/>
                    </a:p>
                  </a:txBody>
                  <a:tcPr/>
                </a:tc>
                <a:tc>
                  <a:txBody>
                    <a:bodyPr/>
                    <a:lstStyle/>
                    <a:p>
                      <a:r>
                        <a:rPr lang="en-US" altLang="zh-CN" sz="1400" i="0" dirty="0" smtClean="0"/>
                        <a:t>The pattern loop list.</a:t>
                      </a:r>
                      <a:endParaRPr lang="en-US" altLang="zh-CN" sz="1400" i="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PolygonPatternLoop</a:t>
                      </a:r>
                      <a:endParaRPr lang="zh-CN" altLang="en-US" sz="1400" dirty="0"/>
                    </a:p>
                  </a:txBody>
                  <a:tcPr/>
                </a:tc>
                <a:tc>
                  <a:txBody>
                    <a:bodyPr/>
                    <a:lstStyle/>
                    <a:p>
                      <a:r>
                        <a:rPr lang="en-US" altLang="zh-CN" sz="1400" i="0" dirty="0" smtClean="0"/>
                        <a:t>The pattern loop which composed of line/arc patterns</a:t>
                      </a:r>
                      <a:r>
                        <a:rPr lang="en-US" altLang="zh-CN" sz="1400" i="0" baseline="0" dirty="0" smtClean="0"/>
                        <a:t>.</a:t>
                      </a:r>
                      <a:endParaRPr lang="en-US" altLang="zh-CN" sz="1400" i="0"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StdPatternLoop</a:t>
                      </a:r>
                      <a:endParaRPr lang="zh-CN" altLang="en-US" sz="1400" dirty="0"/>
                    </a:p>
                  </a:txBody>
                  <a:tcPr/>
                </a:tc>
                <a:tc>
                  <a:txBody>
                    <a:bodyPr/>
                    <a:lstStyle/>
                    <a:p>
                      <a:r>
                        <a:rPr lang="en-US" altLang="zh-CN" sz="1400" i="0" dirty="0" smtClean="0"/>
                        <a:t>The pattern loop which composed of standard patterns</a:t>
                      </a:r>
                      <a:r>
                        <a:rPr lang="en-US" altLang="zh-CN" sz="1400" i="0" baseline="0" dirty="0" smtClean="0"/>
                        <a:t>.</a:t>
                      </a:r>
                      <a:endParaRPr lang="en-US" altLang="zh-CN" sz="1400" i="0"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ArrayPatternLoop</a:t>
                      </a:r>
                      <a:endParaRPr lang="zh-CN" altLang="en-US" sz="1400" dirty="0"/>
                    </a:p>
                  </a:txBody>
                  <a:tcPr/>
                </a:tc>
                <a:tc>
                  <a:txBody>
                    <a:bodyPr/>
                    <a:lstStyle/>
                    <a:p>
                      <a:r>
                        <a:rPr lang="en-US" altLang="zh-CN" sz="1400" i="0" dirty="0" smtClean="0"/>
                        <a:t>The pattern loop which composed of array patterns</a:t>
                      </a:r>
                      <a:r>
                        <a:rPr lang="en-US" altLang="zh-CN" sz="1400" i="0" baseline="0" dirty="0" smtClean="0"/>
                        <a:t>.</a:t>
                      </a:r>
                      <a:endParaRPr lang="en-US" altLang="zh-CN" sz="1400" i="0"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PatternLoopNode</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PatternLoopNodeList</a:t>
                      </a:r>
                      <a:endParaRPr lang="zh-CN" altLang="en-US" sz="1400" dirty="0"/>
                    </a:p>
                  </a:txBody>
                  <a:tcPr/>
                </a:tc>
                <a:tc>
                  <a:txBody>
                    <a:bodyPr/>
                    <a:lstStyle/>
                    <a:p>
                      <a:r>
                        <a:rPr lang="en-US" altLang="zh-CN" sz="1400" i="1" dirty="0" smtClean="0"/>
                        <a:t>The loop nodes of pattern</a:t>
                      </a:r>
                      <a:r>
                        <a:rPr lang="en-US" altLang="zh-CN" sz="1400" i="1" baseline="0" dirty="0" smtClean="0"/>
                        <a:t> loop, a loop node is corresponding to a pattern.</a:t>
                      </a:r>
                      <a:endParaRPr lang="en-US" altLang="zh-CN" sz="1400" i="1" baseline="0" dirty="0" smtClean="0"/>
                    </a:p>
                    <a:p>
                      <a:endParaRPr lang="zh-CN" altLang="en-US" sz="1400" i="1" dirty="0" smtClean="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smtClean="0"/>
              <a:t>2.3) commands</a:t>
            </a:r>
            <a:br>
              <a:rPr lang="en-US" altLang="zh-CN" sz="3200" b="1" dirty="0"/>
            </a:br>
            <a:r>
              <a:rPr lang="zh-CN" altLang="en-US" sz="2400" i="1" dirty="0"/>
              <a:t>命令</a:t>
            </a:r>
            <a:endParaRPr lang="zh-CN" altLang="en-US" sz="24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16" name="表格 15"/>
          <p:cNvGraphicFramePr>
            <a:graphicFrameLocks noGrp="1"/>
          </p:cNvGraphicFramePr>
          <p:nvPr/>
        </p:nvGraphicFramePr>
        <p:xfrm>
          <a:off x="467544" y="1663288"/>
          <a:ext cx="8136904" cy="3479800"/>
        </p:xfrm>
        <a:graphic>
          <a:graphicData uri="http://schemas.openxmlformats.org/drawingml/2006/table">
            <a:tbl>
              <a:tblPr bandRow="1">
                <a:tableStyleId>{5C22544A-7EE6-4342-B048-85BDC9FD1C3A}</a:tableStyleId>
              </a:tblPr>
              <a:tblGrid>
                <a:gridCol w="2592287"/>
                <a:gridCol w="5544617"/>
              </a:tblGrid>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ArrayPatternAddCommand</a:t>
                      </a:r>
                      <a:endParaRPr lang="en-US" altLang="zh-CN" sz="1400" kern="1200" dirty="0" smtClean="0">
                        <a:solidFill>
                          <a:schemeClr val="dk1"/>
                        </a:solidFill>
                        <a:latin typeface="+mn-lt"/>
                        <a:ea typeface="+mn-ea"/>
                        <a:cs typeface="+mn-cs"/>
                      </a:endParaRPr>
                    </a:p>
                  </a:txBody>
                  <a:tcPr/>
                </a:tc>
                <a:tc>
                  <a:txBody>
                    <a:bodyPr/>
                    <a:lstStyle/>
                    <a:p>
                      <a:r>
                        <a:rPr lang="en-US" altLang="zh-CN" sz="1400" kern="1200" dirty="0" smtClean="0">
                          <a:solidFill>
                            <a:schemeClr val="dk1"/>
                          </a:solidFill>
                          <a:latin typeface="+mn-lt"/>
                          <a:ea typeface="+mn-ea"/>
                          <a:cs typeface="+mn-cs"/>
                        </a:rPr>
                        <a:t>The command that add an array pattern.</a:t>
                      </a:r>
                      <a:endParaRPr lang="en-US" altLang="zh-CN" sz="1400" kern="1200" dirty="0" smtClean="0">
                        <a:solidFill>
                          <a:schemeClr val="dk1"/>
                        </a:solidFill>
                        <a:latin typeface="+mn-lt"/>
                        <a:ea typeface="+mn-ea"/>
                        <a:cs typeface="+mn-cs"/>
                      </a:endParaRPr>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ArrayPatternExplodeCommand</a:t>
                      </a:r>
                      <a:endParaRPr lang="zh-CN" altLang="en-US" sz="1400" dirty="0"/>
                    </a:p>
                  </a:txBody>
                  <a:tcPr/>
                </a:tc>
                <a:tc>
                  <a:txBody>
                    <a:bodyPr/>
                    <a:lstStyle/>
                    <a:p>
                      <a:r>
                        <a:rPr lang="en-US" altLang="zh-CN" sz="1400" kern="1200" dirty="0" smtClean="0">
                          <a:solidFill>
                            <a:schemeClr val="dk1"/>
                          </a:solidFill>
                          <a:latin typeface="+mn-lt"/>
                          <a:ea typeface="+mn-ea"/>
                          <a:cs typeface="+mn-cs"/>
                        </a:rPr>
                        <a:t>The command that explode the array pattern.</a:t>
                      </a:r>
                      <a:endParaRPr lang="en-US" altLang="zh-CN" sz="14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GripEditCommand</a:t>
                      </a:r>
                      <a:endParaRPr lang="zh-CN" altLang="en-US" sz="1400" dirty="0"/>
                    </a:p>
                  </a:txBody>
                  <a:tcPr/>
                </a:tc>
                <a:tc>
                  <a:txBody>
                    <a:bodyPr/>
                    <a:lstStyle/>
                    <a:p>
                      <a:r>
                        <a:rPr lang="en-US" altLang="zh-CN" sz="1400" kern="1200" dirty="0" smtClean="0">
                          <a:solidFill>
                            <a:schemeClr val="dk1"/>
                          </a:solidFill>
                          <a:latin typeface="+mn-lt"/>
                          <a:ea typeface="+mn-ea"/>
                          <a:cs typeface="+mn-cs"/>
                        </a:rPr>
                        <a:t>This command can grip-edit the patterns.</a:t>
                      </a:r>
                      <a:endParaRPr lang="en-US" altLang="zh-CN" sz="1400" kern="1200" dirty="0" smtClean="0">
                        <a:solidFill>
                          <a:schemeClr val="dk1"/>
                        </a:solidFill>
                        <a:latin typeface="+mn-lt"/>
                        <a:ea typeface="+mn-ea"/>
                        <a:cs typeface="+mn-cs"/>
                      </a:endParaRPr>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PatternAddCommand</a:t>
                      </a:r>
                      <a:endParaRPr lang="zh-CN" altLang="en-US" sz="1400" dirty="0"/>
                    </a:p>
                  </a:txBody>
                  <a:tcPr/>
                </a:tc>
                <a:tc>
                  <a:txBody>
                    <a:bodyPr/>
                    <a:lstStyle/>
                    <a:p>
                      <a:r>
                        <a:rPr lang="en-US" altLang="zh-CN" sz="1400" kern="1200" dirty="0" smtClean="0">
                          <a:solidFill>
                            <a:schemeClr val="dk1"/>
                          </a:solidFill>
                          <a:latin typeface="+mn-lt"/>
                          <a:ea typeface="+mn-ea"/>
                          <a:cs typeface="+mn-cs"/>
                        </a:rPr>
                        <a:t>The command that add a pattern.</a:t>
                      </a:r>
                      <a:endParaRPr lang="en-US" altLang="zh-CN" sz="14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PatternCopyCommand</a:t>
                      </a:r>
                      <a:endParaRPr lang="zh-CN" altLang="en-US" sz="1400" dirty="0"/>
                    </a:p>
                  </a:txBody>
                  <a:tcPr/>
                </a:tc>
                <a:tc>
                  <a:txBody>
                    <a:bodyPr/>
                    <a:lstStyle/>
                    <a:p>
                      <a:r>
                        <a:rPr lang="en-US" altLang="zh-CN" sz="1400" kern="1200" dirty="0" smtClean="0">
                          <a:solidFill>
                            <a:schemeClr val="dk1"/>
                          </a:solidFill>
                          <a:latin typeface="+mn-lt"/>
                          <a:ea typeface="+mn-ea"/>
                          <a:cs typeface="+mn-cs"/>
                        </a:rPr>
                        <a:t>The command that copy pattern(s).</a:t>
                      </a:r>
                      <a:endParaRPr lang="en-US" altLang="zh-CN" sz="14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PatternDeleteCommand</a:t>
                      </a:r>
                      <a:endParaRPr lang="zh-CN" altLang="en-US" sz="1400" dirty="0"/>
                    </a:p>
                  </a:txBody>
                  <a:tcPr/>
                </a:tc>
                <a:tc>
                  <a:txBody>
                    <a:bodyPr/>
                    <a:lstStyle/>
                    <a:p>
                      <a:r>
                        <a:rPr lang="en-US" altLang="zh-CN" sz="1400" kern="1200" dirty="0" smtClean="0">
                          <a:solidFill>
                            <a:schemeClr val="dk1"/>
                          </a:solidFill>
                          <a:latin typeface="+mn-lt"/>
                          <a:ea typeface="+mn-ea"/>
                          <a:cs typeface="+mn-cs"/>
                        </a:rPr>
                        <a:t>The command will delete patterns from the pattern list.</a:t>
                      </a:r>
                      <a:endParaRPr lang="en-US" altLang="zh-CN" sz="14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zh-CN" altLang="en-US" sz="1400" i="1" dirty="0" smtClean="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12266</Words>
  <Application>WPS 演示</Application>
  <PresentationFormat>全屏显示(4:3)</PresentationFormat>
  <Paragraphs>1017</Paragraphs>
  <Slides>31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Arial</vt:lpstr>
      <vt:lpstr>宋体</vt:lpstr>
      <vt:lpstr>Wingdings</vt:lpstr>
      <vt:lpstr>Calibri</vt:lpstr>
      <vt:lpstr>微软雅黑</vt:lpstr>
      <vt:lpstr>Arial Unicode MS</vt:lpstr>
      <vt:lpstr>Office 主题</vt:lpstr>
      <vt:lpstr>PowerPoint 演示文稿</vt:lpstr>
      <vt:lpstr>2) clGeometryFeature module clGeometryFeature模块</vt:lpstr>
      <vt:lpstr>2.1) pattern 几何特征</vt:lpstr>
      <vt:lpstr>PowerPoint 演示文稿</vt:lpstr>
      <vt:lpstr>PowerPoint 演示文稿</vt:lpstr>
      <vt:lpstr>PowerPoint 演示文稿</vt:lpstr>
      <vt:lpstr>2.2) pattern loop 几何轮廓</vt:lpstr>
      <vt:lpstr>PowerPoint 演示文稿</vt:lpstr>
      <vt:lpstr>2.3) commands 命令</vt:lpstr>
      <vt:lpstr>PowerPoint 演示文稿</vt:lpstr>
      <vt:lpstr>2.4) other data structures 其他数据结构</vt:lpstr>
      <vt:lpstr>PowerPoint 演示文稿</vt:lpstr>
      <vt:lpstr>3) clCutFeature module clCutFeature模块</vt:lpstr>
      <vt:lpstr>3.1) cut feature of pattern loop 几何轮廓的加工工艺</vt:lpstr>
      <vt:lpstr>3.2) start cut feature of loop 轮廓的起切特征</vt:lpstr>
      <vt:lpstr>PowerPoint 演示文稿</vt:lpstr>
      <vt:lpstr>PowerPoint 演示文稿</vt:lpstr>
      <vt:lpstr>3.3) corner feature of loop 轮廓的角特征</vt:lpstr>
      <vt:lpstr>PowerPoint 演示文稿</vt:lpstr>
      <vt:lpstr>3.4) micro joint feature of pattern loop 几何轮廓的微连接工艺</vt:lpstr>
      <vt:lpstr>PowerPoint 演示文稿</vt:lpstr>
      <vt:lpstr>3.5) tool data of pattern loop 几何轮廓的刀具数据</vt:lpstr>
      <vt:lpstr>PowerPoint 演示文稿</vt:lpstr>
      <vt:lpstr>3.6) commands 命令</vt:lpstr>
      <vt:lpstr>PowerPoint 演示文稿</vt:lpstr>
      <vt:lpstr>PowerPoint 演示文稿</vt:lpstr>
      <vt:lpstr>PowerPoint 演示文稿</vt:lpstr>
      <vt:lpstr>3.7) business processors 业务处理器</vt:lpstr>
      <vt:lpstr>3.8) other classes 其他的类</vt:lpstr>
      <vt:lpstr>4) clPart module clPart模块</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CutLeader CAM Platform is a c++ development environment which can easily develop a 2D-cutting CAM software.</dc:title>
  <dc:creator>macro</dc:creator>
  <cp:lastModifiedBy>macro</cp:lastModifiedBy>
  <cp:revision>346</cp:revision>
  <dcterms:created xsi:type="dcterms:W3CDTF">2020-05-12T09:14:00Z</dcterms:created>
  <dcterms:modified xsi:type="dcterms:W3CDTF">2025-01-02T15:15:31Z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46D6F11DE53049A5A81B5518A5F38C09_12</vt:lpwstr>
  </property>
  <property fmtid="{D5CDD505-2E9C-101B-9397-08002B2CF9AE}" pid="3" name="KSOProductBuildVer">
    <vt:lpwstr>2052-12.1.0.19302</vt:lpwstr>
  </property>
</Properties>
</file>