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9" r:id="rId3"/>
    <p:sldId id="260" r:id="rId4"/>
    <p:sldId id="265" r:id="rId5"/>
    <p:sldId id="266" r:id="rId6"/>
    <p:sldId id="267" r:id="rId7"/>
    <p:sldId id="268" r:id="rId8"/>
    <p:sldId id="269" r:id="rId9"/>
    <p:sldId id="261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62" r:id="rId23"/>
    <p:sldId id="282" r:id="rId24"/>
    <p:sldId id="283" r:id="rId25"/>
    <p:sldId id="263" r:id="rId26"/>
    <p:sldId id="264" r:id="rId27"/>
    <p:sldId id="284" r:id="rId28"/>
    <p:sldId id="285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4508E-A699-4845-BCE3-F080F74939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A3D87-970A-4D97-9DB2-F0F3FDBF6E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525C2-44DC-4A9A-8882-ADE0579AEC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BFB12-CF08-4B7F-A58C-E24FE961BC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0F82-6667-4282-9111-A022BF35C0C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29B-96F8-4026-8440-18E108B3E97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EC47-B195-4A1A-83FB-159FF30B31E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458F-C4E0-4280-924B-F48EFA54370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DAD7-3ADF-4C62-82E9-0780B6AD88E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D063-6A38-4BF5-8166-2B04B6CBDBD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71EE-29BF-40B6-83CB-1DEE8A0A8DA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41B-5582-4027-A00B-D86B5DBEF76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BC69-69E6-4E67-A004-60FFED6C9AD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1601-8A04-4973-9DA7-C6A1BC17C84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D367-F1BD-4156-AE06-27E28F1FF59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0B460-06D5-4C58-9224-456A9B7C75E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719963" y="260648"/>
            <a:ext cx="77724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1) Overview</a:t>
            </a:r>
            <a:endParaRPr lang="en-US" altLang="zh-CN" sz="3200" b="1" dirty="0" smtClean="0"/>
          </a:p>
          <a:p>
            <a:r>
              <a:rPr lang="en-US" altLang="zh-CN" sz="3200" dirty="0" smtClean="0"/>
              <a:t>         </a:t>
            </a:r>
            <a:endParaRPr lang="en-US" altLang="zh-CN" sz="2400" i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467544" y="2060848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/>
              <a:t>This package provided the abilities of defining </a:t>
            </a:r>
            <a:r>
              <a:rPr lang="en-US" altLang="zh-CN" sz="2400" dirty="0" smtClean="0"/>
              <a:t>sheet and </a:t>
            </a:r>
            <a:r>
              <a:rPr lang="en-US" altLang="zh-CN" sz="2400" dirty="0"/>
              <a:t>processing </a:t>
            </a:r>
            <a:r>
              <a:rPr lang="en-US" altLang="zh-CN" sz="2400" dirty="0" smtClean="0"/>
              <a:t>sheet data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algn="l"/>
            <a:endParaRPr lang="en-US" altLang="zh-CN" sz="1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4" y="332656"/>
          <a:ext cx="7992888" cy="229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2248"/>
                <a:gridCol w="576064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Base data structures </a:t>
                      </a: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for cut sequence 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Class</a:t>
                      </a:r>
                      <a:r>
                        <a:rPr lang="en-US" altLang="zh-CN" sz="1600" b="1" baseline="0" dirty="0" smtClean="0"/>
                        <a:t> name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Description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ICutSequence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CutSequenceBase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 interface and base class for all </a:t>
                      </a:r>
                      <a:r>
                        <a:rPr lang="en-US" altLang="zh-CN" sz="1400" i="0" dirty="0" smtClean="0"/>
                        <a:t>kinds sequences.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ICutPartSequence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CutPartSequenceBase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 interface and base class for all kinds sequences which will cut part.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CutSequenceList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 </a:t>
                      </a:r>
                      <a:r>
                        <a:rPr lang="en-US" altLang="zh-CN" sz="1400" i="0" dirty="0" smtClean="0"/>
                        <a:t>sequence list.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27584" y="3005048"/>
          <a:ext cx="7992888" cy="2722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2248"/>
                <a:gridCol w="576064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All kinds sequences 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Class</a:t>
                      </a:r>
                      <a:r>
                        <a:rPr lang="en-US" altLang="zh-CN" sz="1600" b="1" baseline="0" dirty="0" smtClean="0"/>
                        <a:t> name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Description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LoopSequence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The sequence which cut a loop instance.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GridLoopSequence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The sequence which cut a loop instance which</a:t>
                      </a:r>
                      <a:r>
                        <a:rPr lang="en-US" altLang="zh-CN" sz="1400" i="1" baseline="0" dirty="0" smtClean="0"/>
                        <a:t> is an array pattern loop</a:t>
                      </a:r>
                      <a:r>
                        <a:rPr lang="en-US" altLang="zh-CN" sz="1400" i="1" dirty="0" smtClean="0"/>
                        <a:t>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CommonCutSequence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The common cut sequence will cut out boundaries of several part instances together, these part instances have common edge.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4" y="548680"/>
          <a:ext cx="7992888" cy="4297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2248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ChainCutSequence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The chain cut sequence uses cut lines to link</a:t>
                      </a:r>
                      <a:r>
                        <a:rPr lang="en-US" altLang="zh-CN" sz="1400" i="1" baseline="0" dirty="0" smtClean="0"/>
                        <a:t> several parts, and </a:t>
                      </a:r>
                      <a:r>
                        <a:rPr lang="en-US" altLang="zh-CN" sz="1400" i="1" dirty="0" smtClean="0"/>
                        <a:t>cut their</a:t>
                      </a:r>
                      <a:r>
                        <a:rPr lang="en-US" altLang="zh-CN" sz="1400" i="1" baseline="0" dirty="0" smtClean="0"/>
                        <a:t> outer </a:t>
                      </a:r>
                      <a:r>
                        <a:rPr lang="en-US" altLang="zh-CN" sz="1400" i="1" dirty="0" smtClean="0"/>
                        <a:t>boundaries together, this type</a:t>
                      </a:r>
                      <a:r>
                        <a:rPr lang="en-US" altLang="zh-CN" sz="1400" i="1" baseline="0" dirty="0" smtClean="0"/>
                        <a:t> sequence will only do pierce and un-pierce one time.</a:t>
                      </a:r>
                      <a:endParaRPr lang="en-US" altLang="zh-CN" sz="1400" i="1" baseline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BridgeSequence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The bridge sequence uses bridges to link</a:t>
                      </a:r>
                      <a:r>
                        <a:rPr lang="en-US" altLang="zh-CN" sz="1400" i="1" baseline="0" dirty="0" smtClean="0"/>
                        <a:t> several parts, and </a:t>
                      </a:r>
                      <a:r>
                        <a:rPr lang="en-US" altLang="zh-CN" sz="1400" i="1" dirty="0" smtClean="0"/>
                        <a:t>cut their</a:t>
                      </a:r>
                      <a:r>
                        <a:rPr lang="en-US" altLang="zh-CN" sz="1400" i="1" baseline="0" dirty="0" smtClean="0"/>
                        <a:t> outer </a:t>
                      </a:r>
                      <a:r>
                        <a:rPr lang="en-US" altLang="zh-CN" sz="1400" i="1" dirty="0" smtClean="0"/>
                        <a:t>boundaries together, this type</a:t>
                      </a:r>
                      <a:r>
                        <a:rPr lang="en-US" altLang="zh-CN" sz="1400" i="1" baseline="0" dirty="0" smtClean="0"/>
                        <a:t> sequence will only do pierce and un-pierce one time.</a:t>
                      </a:r>
                      <a:endParaRPr lang="en-US" altLang="zh-CN" sz="1400" i="1" baseline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FlyCutSequence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The fly cut sequence can cut loop instances which are multiple rows and columns grid rapidly.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GridCutSequence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The grid cut sequence can cut part instances which are multiple rows and columns grid rapidly.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RemnantLineSeq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Remnant line sequence is used to generate the remnant</a:t>
                      </a:r>
                      <a:r>
                        <a:rPr lang="en-US" altLang="zh-CN" sz="1400" i="1" baseline="0" dirty="0" smtClean="0"/>
                        <a:t> material.</a:t>
                      </a:r>
                      <a:endParaRPr lang="en-US" altLang="zh-CN" sz="1400" i="1" baseline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3.2) cut nodes</a:t>
            </a:r>
            <a:br>
              <a:rPr lang="en-US" altLang="zh-CN" sz="3200" dirty="0" smtClean="0"/>
            </a:br>
            <a:endParaRPr lang="zh-CN" altLang="en-US" sz="24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467544" y="1556792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Cut nodes are generated by cut sequences, and can simulate cut </a:t>
            </a:r>
            <a:r>
              <a:rPr lang="en-US" altLang="zh-CN" sz="2400" dirty="0" smtClean="0"/>
              <a:t>sequences, cut nodes can be used to show the whole cutting progress and cutting path. The </a:t>
            </a:r>
            <a:r>
              <a:rPr lang="en-US" altLang="zh-CN" sz="2400" dirty="0"/>
              <a:t>figure below is </a:t>
            </a:r>
            <a:r>
              <a:rPr lang="en-US" altLang="zh-CN" sz="2400" dirty="0" smtClean="0"/>
              <a:t>its class hierarchy.</a:t>
            </a:r>
            <a:endParaRPr lang="en-US" altLang="zh-CN" sz="2400" dirty="0"/>
          </a:p>
          <a:p>
            <a:pPr algn="l"/>
            <a:r>
              <a:rPr lang="en-US" altLang="zh-CN" sz="1800" i="1" dirty="0" smtClean="0"/>
              <a:t>    </a:t>
            </a:r>
            <a:endParaRPr lang="en-US" altLang="zh-CN" sz="1800" i="1" dirty="0" smtClean="0"/>
          </a:p>
        </p:txBody>
      </p:sp>
      <p:grpSp>
        <p:nvGrpSpPr>
          <p:cNvPr id="17" name="组合 16"/>
          <p:cNvGrpSpPr/>
          <p:nvPr/>
        </p:nvGrpSpPr>
        <p:grpSpPr>
          <a:xfrm>
            <a:off x="1079440" y="3736498"/>
            <a:ext cx="6742828" cy="2068766"/>
            <a:chOff x="1079440" y="3520474"/>
            <a:chExt cx="6742828" cy="2068766"/>
          </a:xfrm>
        </p:grpSpPr>
        <p:sp>
          <p:nvSpPr>
            <p:cNvPr id="7" name="圆角矩形 6"/>
            <p:cNvSpPr/>
            <p:nvPr/>
          </p:nvSpPr>
          <p:spPr>
            <a:xfrm>
              <a:off x="3635896" y="4431769"/>
              <a:ext cx="1584176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ICutNode</a:t>
              </a:r>
              <a:endParaRPr lang="zh-CN" altLang="en-US" sz="14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079440" y="3567673"/>
              <a:ext cx="1836376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CutArcNode</a:t>
              </a:r>
              <a:endParaRPr lang="zh-CN" altLang="en-US" sz="14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79440" y="4143737"/>
              <a:ext cx="1836376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CutLineNode</a:t>
              </a:r>
              <a:endParaRPr lang="zh-CN" altLang="en-US" sz="14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79440" y="4733157"/>
              <a:ext cx="1836376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DoPierceNode</a:t>
              </a:r>
              <a:endParaRPr lang="zh-CN" altLang="en-US" sz="140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940152" y="4149080"/>
              <a:ext cx="1872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ResetInstructionNode</a:t>
              </a:r>
              <a:endParaRPr lang="zh-CN" altLang="en-US" sz="14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084449" y="5301208"/>
              <a:ext cx="1831367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UnPierceNode</a:t>
              </a:r>
              <a:endParaRPr lang="zh-CN" altLang="en-US" sz="1400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940152" y="4797152"/>
              <a:ext cx="1872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TraceLineNode</a:t>
              </a:r>
              <a:endParaRPr lang="zh-CN" altLang="en-US" sz="14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940152" y="5301208"/>
              <a:ext cx="1872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LoopInfo_of_seq</a:t>
              </a:r>
              <a:endParaRPr lang="zh-CN" altLang="en-US" sz="1400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950060" y="3520474"/>
              <a:ext cx="1872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SelectToolNode</a:t>
              </a:r>
              <a:endParaRPr lang="zh-CN" altLang="en-US" sz="1400" dirty="0"/>
            </a:p>
          </p:txBody>
        </p:sp>
        <p:cxnSp>
          <p:nvCxnSpPr>
            <p:cNvPr id="20" name="肘形连接符 19"/>
            <p:cNvCxnSpPr>
              <a:stCxn id="8" idx="3"/>
              <a:endCxn id="7" idx="1"/>
            </p:cNvCxnSpPr>
            <p:nvPr/>
          </p:nvCxnSpPr>
          <p:spPr>
            <a:xfrm>
              <a:off x="2915816" y="3711689"/>
              <a:ext cx="720080" cy="864096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9" idx="3"/>
              <a:endCxn id="7" idx="1"/>
            </p:cNvCxnSpPr>
            <p:nvPr/>
          </p:nvCxnSpPr>
          <p:spPr>
            <a:xfrm>
              <a:off x="2915816" y="4287753"/>
              <a:ext cx="720080" cy="288032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0" idx="3"/>
              <a:endCxn id="7" idx="1"/>
            </p:cNvCxnSpPr>
            <p:nvPr/>
          </p:nvCxnSpPr>
          <p:spPr>
            <a:xfrm flipV="1">
              <a:off x="2915816" y="4575785"/>
              <a:ext cx="720080" cy="301388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12" idx="3"/>
              <a:endCxn id="7" idx="1"/>
            </p:cNvCxnSpPr>
            <p:nvPr/>
          </p:nvCxnSpPr>
          <p:spPr>
            <a:xfrm flipV="1">
              <a:off x="2915816" y="4575785"/>
              <a:ext cx="720080" cy="869439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15" idx="1"/>
              <a:endCxn id="7" idx="3"/>
            </p:cNvCxnSpPr>
            <p:nvPr/>
          </p:nvCxnSpPr>
          <p:spPr>
            <a:xfrm rot="10800000" flipV="1">
              <a:off x="5220072" y="3664489"/>
              <a:ext cx="729988" cy="911295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stCxn id="11" idx="1"/>
              <a:endCxn id="7" idx="3"/>
            </p:cNvCxnSpPr>
            <p:nvPr/>
          </p:nvCxnSpPr>
          <p:spPr>
            <a:xfrm rot="10800000" flipV="1">
              <a:off x="5220072" y="4293095"/>
              <a:ext cx="720080" cy="282689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13" idx="1"/>
              <a:endCxn id="7" idx="3"/>
            </p:cNvCxnSpPr>
            <p:nvPr/>
          </p:nvCxnSpPr>
          <p:spPr>
            <a:xfrm rot="10800000">
              <a:off x="5220072" y="4575786"/>
              <a:ext cx="720080" cy="365383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>
              <a:stCxn id="14" idx="1"/>
              <a:endCxn id="7" idx="3"/>
            </p:cNvCxnSpPr>
            <p:nvPr/>
          </p:nvCxnSpPr>
          <p:spPr>
            <a:xfrm rot="10800000">
              <a:off x="5220072" y="4575786"/>
              <a:ext cx="720080" cy="869439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4" y="332656"/>
          <a:ext cx="7992888" cy="5552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2248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Class</a:t>
                      </a:r>
                      <a:r>
                        <a:rPr lang="en-US" altLang="zh-CN" sz="1600" b="1" baseline="0" dirty="0" smtClean="0"/>
                        <a:t> name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Description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ICutNode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CutNodeBase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 interface and base class for all </a:t>
                      </a:r>
                      <a:r>
                        <a:rPr lang="en-US" altLang="zh-CN" sz="1400" i="0" dirty="0" smtClean="0"/>
                        <a:t>kinds cut nodes.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CutNodeList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 </a:t>
                      </a:r>
                      <a:r>
                        <a:rPr lang="en-US" altLang="zh-CN" sz="1400" i="0" dirty="0" smtClean="0"/>
                        <a:t>cut nodes list.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CutArcNode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Such</a:t>
                      </a:r>
                      <a:r>
                        <a:rPr lang="en-US" altLang="zh-CN" sz="1400" i="1" baseline="0" dirty="0" smtClean="0"/>
                        <a:t> cut node will cut an arc.</a:t>
                      </a:r>
                      <a:endParaRPr lang="en-US" altLang="zh-CN" sz="1400" i="1" baseline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CutLineNode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Such</a:t>
                      </a:r>
                      <a:r>
                        <a:rPr lang="en-US" altLang="zh-CN" sz="1400" i="1" baseline="0" dirty="0" smtClean="0"/>
                        <a:t> cut node will cut a line.</a:t>
                      </a:r>
                      <a:endParaRPr lang="en-US" altLang="zh-CN" sz="1400" i="1" baseline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DoPierceNode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Such</a:t>
                      </a:r>
                      <a:r>
                        <a:rPr lang="en-US" altLang="zh-CN" sz="1400" i="1" baseline="0" dirty="0" smtClean="0"/>
                        <a:t> cut node will perform a pierce.</a:t>
                      </a:r>
                      <a:endParaRPr lang="en-US" altLang="zh-CN" sz="1400" i="1" baseline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UnPierceNode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Such</a:t>
                      </a:r>
                      <a:r>
                        <a:rPr lang="en-US" altLang="zh-CN" sz="1400" i="1" baseline="0" dirty="0" smtClean="0"/>
                        <a:t> cut node will perform an </a:t>
                      </a:r>
                      <a:r>
                        <a:rPr lang="en-US" altLang="zh-CN" sz="1400" i="1" baseline="0" dirty="0" err="1" smtClean="0"/>
                        <a:t>unpierce</a:t>
                      </a:r>
                      <a:r>
                        <a:rPr lang="en-US" altLang="zh-CN" sz="1400" i="1" baseline="0" dirty="0" smtClean="0"/>
                        <a:t>.</a:t>
                      </a:r>
                      <a:endParaRPr lang="en-US" altLang="zh-CN" sz="1400" i="1" baseline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SelectToolNode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Such</a:t>
                      </a:r>
                      <a:r>
                        <a:rPr lang="en-US" altLang="zh-CN" sz="1400" i="1" baseline="0" dirty="0" smtClean="0"/>
                        <a:t> cut node will select a tool.</a:t>
                      </a:r>
                      <a:endParaRPr lang="en-US" altLang="zh-CN" sz="1400" i="1" baseline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ResetInstructionNode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Such</a:t>
                      </a:r>
                      <a:r>
                        <a:rPr lang="en-US" altLang="zh-CN" sz="1400" i="1" baseline="0" dirty="0" smtClean="0"/>
                        <a:t> cut node will perform an </a:t>
                      </a:r>
                      <a:r>
                        <a:rPr lang="en-US" altLang="zh-CN" sz="1400" i="1" baseline="0" dirty="0" err="1" smtClean="0"/>
                        <a:t>unpierce</a:t>
                      </a:r>
                      <a:r>
                        <a:rPr lang="en-US" altLang="zh-CN" sz="1400" i="1" baseline="0" dirty="0" smtClean="0"/>
                        <a:t>.</a:t>
                      </a:r>
                      <a:endParaRPr lang="en-US" altLang="zh-CN" sz="1400" i="1" baseline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TraceLineNode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Such</a:t>
                      </a:r>
                      <a:r>
                        <a:rPr lang="en-US" altLang="zh-CN" sz="1400" i="1" baseline="0" dirty="0" smtClean="0"/>
                        <a:t> cut node will reset the tool.</a:t>
                      </a:r>
                      <a:endParaRPr lang="en-US" altLang="zh-CN" sz="1400" i="1" baseline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LoopInfo_of_seq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Such cut node keeps some</a:t>
                      </a:r>
                      <a:r>
                        <a:rPr lang="en-US" altLang="zh-CN" sz="1400" baseline="0" dirty="0" smtClean="0"/>
                        <a:t> info of loop which is cut by a sequence.</a:t>
                      </a:r>
                      <a:endParaRPr lang="en-US" altLang="zh-CN" sz="1400" baseline="0" dirty="0" smtClean="0"/>
                    </a:p>
                    <a:p>
                      <a:endParaRPr lang="zh-CN" altLang="en-US" sz="1400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3.3) simulation shape</a:t>
            </a:r>
            <a:br>
              <a:rPr lang="en-US" altLang="zh-CN" sz="3200" dirty="0" smtClean="0"/>
            </a:br>
            <a:endParaRPr lang="zh-CN" altLang="en-US" sz="24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467544" y="1556792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Simulation shapes are used to simulate cut sequences, COE core converts the cut nodes which can be drawn to simulation shapes, and then draw these simulation shapes on view</a:t>
            </a:r>
            <a:r>
              <a:rPr lang="en-US" altLang="zh-CN" sz="2400" dirty="0" smtClean="0"/>
              <a:t>. The </a:t>
            </a:r>
            <a:r>
              <a:rPr lang="en-US" altLang="zh-CN" sz="2400" dirty="0"/>
              <a:t>figure below is </a:t>
            </a:r>
            <a:r>
              <a:rPr lang="en-US" altLang="zh-CN" sz="2400" dirty="0" smtClean="0"/>
              <a:t>its class hierarchy.</a:t>
            </a:r>
            <a:endParaRPr lang="en-US" altLang="zh-CN" sz="2400" dirty="0"/>
          </a:p>
          <a:p>
            <a:pPr algn="l"/>
            <a:r>
              <a:rPr lang="en-US" altLang="zh-CN" sz="1800" i="1" dirty="0" smtClean="0"/>
              <a:t>   </a:t>
            </a:r>
            <a:endParaRPr lang="en-US" altLang="zh-CN" sz="1800" i="1" dirty="0" smtClean="0"/>
          </a:p>
        </p:txBody>
      </p:sp>
      <p:grpSp>
        <p:nvGrpSpPr>
          <p:cNvPr id="47" name="组合 46"/>
          <p:cNvGrpSpPr/>
          <p:nvPr/>
        </p:nvGrpSpPr>
        <p:grpSpPr>
          <a:xfrm>
            <a:off x="2267744" y="4221088"/>
            <a:ext cx="4211851" cy="1445507"/>
            <a:chOff x="2267744" y="4293096"/>
            <a:chExt cx="4211851" cy="1445507"/>
          </a:xfrm>
        </p:grpSpPr>
        <p:sp>
          <p:nvSpPr>
            <p:cNvPr id="7" name="圆角矩形 6"/>
            <p:cNvSpPr/>
            <p:nvPr/>
          </p:nvSpPr>
          <p:spPr>
            <a:xfrm>
              <a:off x="3455259" y="4293096"/>
              <a:ext cx="2088232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ISequenceSimulateShape</a:t>
              </a:r>
              <a:endParaRPr lang="zh-CN" altLang="en-US" sz="14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267744" y="5450567"/>
              <a:ext cx="2088232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TraceLineSimulateShape</a:t>
              </a:r>
              <a:endParaRPr lang="zh-CN" altLang="en-US" sz="1400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607387" y="5450571"/>
              <a:ext cx="1872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CutSimulateShape</a:t>
              </a:r>
              <a:endParaRPr lang="zh-CN" altLang="en-US" sz="1400" dirty="0"/>
            </a:p>
          </p:txBody>
        </p:sp>
        <p:cxnSp>
          <p:nvCxnSpPr>
            <p:cNvPr id="29" name="肘形连接符 28"/>
            <p:cNvCxnSpPr>
              <a:stCxn id="15" idx="0"/>
              <a:endCxn id="7" idx="2"/>
            </p:cNvCxnSpPr>
            <p:nvPr/>
          </p:nvCxnSpPr>
          <p:spPr>
            <a:xfrm rot="16200000" flipV="1">
              <a:off x="4586712" y="4493792"/>
              <a:ext cx="869443" cy="1044116"/>
            </a:xfrm>
            <a:prstGeom prst="bent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>
              <a:stCxn id="14" idx="0"/>
              <a:endCxn id="7" idx="2"/>
            </p:cNvCxnSpPr>
            <p:nvPr/>
          </p:nvCxnSpPr>
          <p:spPr>
            <a:xfrm rot="5400000" flipH="1" flipV="1">
              <a:off x="3470898" y="4422091"/>
              <a:ext cx="869439" cy="1187515"/>
            </a:xfrm>
            <a:prstGeom prst="bentConnector3">
              <a:avLst>
                <a:gd name="adj1" fmla="val 50000"/>
              </a:avLst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1560" y="332656"/>
          <a:ext cx="7992888" cy="2656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76264"/>
                <a:gridCol w="56166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Class</a:t>
                      </a:r>
                      <a:r>
                        <a:rPr lang="en-US" altLang="zh-CN" sz="1600" b="1" baseline="0" dirty="0" smtClean="0"/>
                        <a:t> name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Description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ISequenceSimulateShape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SequenceSimulateShapeBase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 interface and base class for all </a:t>
                      </a:r>
                      <a:r>
                        <a:rPr lang="en-US" altLang="zh-CN" sz="1400" i="0" dirty="0" smtClean="0"/>
                        <a:t>kinds simulation</a:t>
                      </a:r>
                      <a:r>
                        <a:rPr lang="en-US" altLang="zh-CN" sz="1400" i="0" baseline="0" dirty="0" smtClean="0"/>
                        <a:t> shapes</a:t>
                      </a:r>
                      <a:r>
                        <a:rPr lang="en-US" altLang="zh-CN" sz="1400" i="0" dirty="0" smtClean="0"/>
                        <a:t>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SequenceSimulateShapeList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 </a:t>
                      </a:r>
                      <a:r>
                        <a:rPr lang="en-US" altLang="zh-CN" sz="1400" i="0" dirty="0" smtClean="0"/>
                        <a:t>simulation</a:t>
                      </a:r>
                      <a:r>
                        <a:rPr lang="en-US" altLang="zh-CN" sz="1400" i="0" baseline="0" dirty="0" smtClean="0"/>
                        <a:t> shape </a:t>
                      </a:r>
                      <a:r>
                        <a:rPr lang="en-US" altLang="zh-CN" sz="1400" i="0" dirty="0" smtClean="0"/>
                        <a:t>list.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CutSimulateShape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Such simulation</a:t>
                      </a:r>
                      <a:r>
                        <a:rPr lang="en-US" altLang="zh-CN" sz="1400" i="0" baseline="0" dirty="0" smtClean="0"/>
                        <a:t> shape will simulate the case which will cut part.</a:t>
                      </a:r>
                      <a:endParaRPr lang="en-US" altLang="zh-CN" sz="1400" i="0" baseline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TraceLineSimulateShape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Such simulation</a:t>
                      </a:r>
                      <a:r>
                        <a:rPr lang="en-US" altLang="zh-CN" sz="1400" i="0" baseline="0" dirty="0" smtClean="0"/>
                        <a:t> shape will move cutting head from a position to another rapidly.</a:t>
                      </a:r>
                      <a:endParaRPr lang="en-US" altLang="zh-CN" sz="1400" i="0" baseline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smtClean="0"/>
              <a:t>3</a:t>
            </a:r>
            <a:r>
              <a:rPr lang="en-US" altLang="zh-CN" sz="3600" b="1" dirty="0" smtClean="0"/>
              <a:t>.4) </a:t>
            </a:r>
            <a:r>
              <a:rPr lang="en-US" altLang="zh-CN" sz="3600" b="1" dirty="0" smtClean="0"/>
              <a:t>commands</a:t>
            </a:r>
            <a:br>
              <a:rPr lang="en-US" altLang="zh-CN" sz="2400" b="1" dirty="0"/>
            </a:br>
            <a:endParaRPr lang="zh-CN" altLang="en-US" sz="2400" i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1137632"/>
          <a:ext cx="7992888" cy="177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24336"/>
                <a:gridCol w="496855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Commands for loop sequence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Class</a:t>
                      </a:r>
                      <a:r>
                        <a:rPr lang="en-US" altLang="zh-CN" sz="1600" b="1" baseline="0" dirty="0" smtClean="0"/>
                        <a:t> name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Description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LoopSequenceAddCommand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add loop sequence.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LoopSequenceInsertCommand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insert </a:t>
                      </a:r>
                      <a:r>
                        <a:rPr lang="en-US" altLang="zh-CN" sz="1400" i="1" baseline="0" dirty="0" smtClean="0"/>
                        <a:t>loop sequence to a specified location</a:t>
                      </a:r>
                      <a:r>
                        <a:rPr lang="en-US" altLang="zh-CN" sz="1400" i="1" dirty="0" smtClean="0"/>
                        <a:t>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3568" y="3140968"/>
          <a:ext cx="7992888" cy="281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24336"/>
                <a:gridCol w="496855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Commands for chain cut sequence 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Class</a:t>
                      </a:r>
                      <a:r>
                        <a:rPr lang="en-US" altLang="zh-CN" sz="1600" b="1" baseline="0" dirty="0" smtClean="0"/>
                        <a:t> name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Description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ChainCutSequenceAddCommand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add chain cut sequence.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ChainNodeDeleteCommand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delete nodes of chain cut sequence.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LoopChainNodeAddCommand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add loop nodes for chain cut sequence.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PtChainNodeAddCommand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add point nodes for chain cut sequence.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3568" y="398656"/>
          <a:ext cx="7992888" cy="3332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24336"/>
                <a:gridCol w="496855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Commands for bridge sequence 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Class</a:t>
                      </a:r>
                      <a:r>
                        <a:rPr lang="en-US" altLang="zh-CN" sz="1600" b="1" baseline="0" dirty="0" smtClean="0"/>
                        <a:t> name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Description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BridgeSequenceAddCommand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add bridge cut sequence.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BridgeNodeAddCommand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BridgeNodeInsertCommand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add bridge nodes for bridge cut sequence.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BridgeSequenceBreakCommand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break bridge cut sequence.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BridgeSequenceLinkCommand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link two bridge sequences as one.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StartBridgeNodeChangeCommand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change the start node of bridge cut sequence.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3568" y="398656"/>
          <a:ext cx="7992888" cy="3332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24336"/>
                <a:gridCol w="496855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Other</a:t>
                      </a:r>
                      <a:r>
                        <a:rPr lang="en-US" altLang="zh-CN" sz="1800" b="1" baseline="0" dirty="0" smtClean="0">
                          <a:solidFill>
                            <a:srgbClr val="C00000"/>
                          </a:solidFill>
                        </a:rPr>
                        <a:t> c</a:t>
                      </a: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ommands 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Class</a:t>
                      </a:r>
                      <a:r>
                        <a:rPr lang="en-US" altLang="zh-CN" sz="1600" b="1" baseline="0" dirty="0" smtClean="0"/>
                        <a:t> name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Description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CutSequenceDeleteCommand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delete cut sequence.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GridCutSequenceAddCommand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add grid cut sequence.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HoleSequenceReplaceCommand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replace sequence of inner holes.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ReplaceAsFlyCutCommand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replace sequence as fly cut sequence.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SequenceLocationMoveCommand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change</a:t>
                      </a:r>
                      <a:r>
                        <a:rPr lang="en-US" altLang="zh-CN" sz="1400" i="1" baseline="0" dirty="0" smtClean="0"/>
                        <a:t> the order of </a:t>
                      </a:r>
                      <a:r>
                        <a:rPr lang="en-US" altLang="zh-CN" sz="1400" i="1" dirty="0" smtClean="0"/>
                        <a:t>cut sequences.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 smtClean="0"/>
              <a:t>3.5) some management classes</a:t>
            </a:r>
            <a:br>
              <a:rPr lang="en-US" altLang="zh-CN" sz="3200" b="1" dirty="0" smtClean="0"/>
            </a:br>
            <a:endParaRPr lang="zh-CN" altLang="en-US" sz="24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5576" y="1196752"/>
          <a:ext cx="7992888" cy="5034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2248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Class</a:t>
                      </a:r>
                      <a:r>
                        <a:rPr lang="en-US" altLang="zh-CN" sz="1600" b="1" baseline="0" dirty="0" smtClean="0"/>
                        <a:t> name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Description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CutSequenceManager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 management class for sequence.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BridgeSequenceManager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 management class for bridge sequence.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ChainCutSequenceManager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 management class for chain cut sequence.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CommonCutSequenceManager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 management class for common cut sequence.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FlyCutSequenceManager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 management class for fly cut sequence.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GridCutSequenceManager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 management class for grid cut sequence.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LoopSequenceManager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 management class for loop sequence.</a:t>
                      </a:r>
                      <a:endParaRPr lang="en-US" altLang="zh-CN" sz="1400" i="0" dirty="0" smtClean="0"/>
                    </a:p>
                    <a:p>
                      <a:pPr algn="l"/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CutNodeManager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 management class for cut node.</a:t>
                      </a:r>
                      <a:endParaRPr lang="en-US" altLang="zh-CN" sz="1400" i="0" dirty="0" smtClean="0"/>
                    </a:p>
                    <a:p>
                      <a:pPr algn="l"/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TraceDataMgr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 management class for trace data.</a:t>
                      </a:r>
                      <a:endParaRPr lang="en-US" altLang="zh-CN" sz="1400" i="0" dirty="0" smtClean="0"/>
                    </a:p>
                    <a:p>
                      <a:pPr algn="l"/>
                      <a:endParaRPr lang="zh-CN" altLang="en-US" sz="1400" i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2) </a:t>
            </a:r>
            <a:r>
              <a:rPr lang="en-US" altLang="zh-CN" sz="3200" b="1" dirty="0" err="1" smtClean="0"/>
              <a:t>clPartLayout</a:t>
            </a:r>
            <a:r>
              <a:rPr lang="en-US" altLang="zh-CN" sz="3200" b="1" dirty="0" smtClean="0"/>
              <a:t> </a:t>
            </a:r>
            <a:r>
              <a:rPr lang="en-US" altLang="zh-CN" sz="3200" b="1" dirty="0"/>
              <a:t>module</a:t>
            </a:r>
            <a:br>
              <a:rPr lang="en-US" altLang="zh-CN" sz="3200" b="1" dirty="0"/>
            </a:br>
            <a:endParaRPr lang="zh-CN" altLang="en-US" sz="24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467544" y="1556792"/>
            <a:ext cx="8229600" cy="2664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This module </a:t>
            </a:r>
            <a:r>
              <a:rPr lang="en-US" altLang="zh-CN" sz="2400" dirty="0" smtClean="0"/>
              <a:t>provided part </a:t>
            </a:r>
            <a:r>
              <a:rPr lang="en-US" altLang="zh-CN" sz="2400" dirty="0" smtClean="0"/>
              <a:t>layout data </a:t>
            </a:r>
            <a:r>
              <a:rPr lang="en-US" altLang="zh-CN" sz="2400" dirty="0" smtClean="0"/>
              <a:t>structures </a:t>
            </a:r>
            <a:r>
              <a:rPr lang="en-US" altLang="zh-CN" sz="2400" dirty="0" smtClean="0"/>
              <a:t>on sheet, and </a:t>
            </a:r>
            <a:r>
              <a:rPr lang="en-US" altLang="zh-CN" sz="2400" dirty="0" smtClean="0"/>
              <a:t>also provided some abilities to process these data structures. Part layout on sheet shares geometry features with part, but it can define its own cut features on sheet.</a:t>
            </a:r>
            <a:endParaRPr lang="en-US" altLang="zh-CN" sz="2400" dirty="0"/>
          </a:p>
          <a:p>
            <a:pPr algn="l"/>
            <a:r>
              <a:rPr lang="zh-CN" altLang="en-US" sz="1800" i="1" dirty="0" smtClean="0"/>
              <a:t>    </a:t>
            </a:r>
            <a:endParaRPr lang="en-US" altLang="zh-CN" sz="1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 smtClean="0"/>
              <a:t>3.6) other classes</a:t>
            </a:r>
            <a:br>
              <a:rPr lang="en-US" altLang="zh-CN" sz="3200" b="1" dirty="0" smtClean="0"/>
            </a:br>
            <a:endParaRPr lang="zh-CN" altLang="en-US" sz="24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5576" y="1287656"/>
          <a:ext cx="7992888" cy="1925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2248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Class</a:t>
                      </a:r>
                      <a:r>
                        <a:rPr lang="en-US" altLang="zh-CN" sz="1600" b="1" baseline="0" dirty="0" smtClean="0"/>
                        <a:t> name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Description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CutSequenceDrawer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 drawer for sequence.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SequenceDataLoader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SequenceDataWriter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These</a:t>
                      </a:r>
                      <a:r>
                        <a:rPr lang="en-US" altLang="zh-CN" sz="1400" i="0" baseline="0" dirty="0" smtClean="0"/>
                        <a:t> two classes will visit COE database for sequence</a:t>
                      </a:r>
                      <a:r>
                        <a:rPr lang="en-US" altLang="zh-CN" sz="1400" i="0" dirty="0" smtClean="0"/>
                        <a:t>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GenerateCutNodeTask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 task for generating cut nodes.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4</a:t>
            </a:r>
            <a:r>
              <a:rPr lang="en-US" altLang="zh-CN" sz="3200" b="1" dirty="0" smtClean="0"/>
              <a:t>) </a:t>
            </a:r>
            <a:r>
              <a:rPr lang="en-US" altLang="zh-CN" sz="3200" b="1" dirty="0" err="1" smtClean="0"/>
              <a:t>clNestJob</a:t>
            </a:r>
            <a:r>
              <a:rPr lang="en-US" altLang="zh-CN" sz="3200" b="1" dirty="0" smtClean="0"/>
              <a:t> </a:t>
            </a:r>
            <a:r>
              <a:rPr lang="en-US" altLang="zh-CN" sz="3200" b="1" dirty="0"/>
              <a:t>module</a:t>
            </a:r>
            <a:br>
              <a:rPr lang="en-US" altLang="zh-CN" sz="3200" b="1" dirty="0"/>
            </a:br>
            <a:endParaRPr lang="zh-CN" altLang="en-US" sz="24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467544" y="1628800"/>
            <a:ext cx="8229600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The module </a:t>
            </a:r>
            <a:r>
              <a:rPr lang="en-US" altLang="zh-CN" sz="2400" dirty="0" smtClean="0"/>
              <a:t>can define and manage nest task and nest </a:t>
            </a:r>
            <a:r>
              <a:rPr lang="en-US" altLang="zh-CN" sz="2400" dirty="0" smtClean="0"/>
              <a:t>job</a:t>
            </a:r>
            <a:r>
              <a:rPr lang="en-US" altLang="zh-CN" sz="2400" dirty="0"/>
              <a:t>. </a:t>
            </a:r>
            <a:r>
              <a:rPr lang="en-US" altLang="zh-CN" sz="2400" dirty="0" smtClean="0"/>
              <a:t>The UML </a:t>
            </a:r>
            <a:r>
              <a:rPr lang="en-US" altLang="zh-CN" sz="2400" dirty="0"/>
              <a:t>figure below </a:t>
            </a:r>
            <a:r>
              <a:rPr lang="en-US" altLang="zh-CN" sz="2400" dirty="0" smtClean="0"/>
              <a:t>shows </a:t>
            </a:r>
            <a:r>
              <a:rPr lang="en-US" altLang="zh-CN" sz="2400" dirty="0"/>
              <a:t>class </a:t>
            </a:r>
            <a:r>
              <a:rPr lang="en-US" altLang="zh-CN" sz="2400" dirty="0" smtClean="0"/>
              <a:t>hierarchy of nest task and nest job.</a:t>
            </a:r>
            <a:endParaRPr lang="en-US" altLang="zh-CN" sz="2400" dirty="0"/>
          </a:p>
          <a:p>
            <a:pPr algn="l"/>
            <a:r>
              <a:rPr lang="en-US" altLang="zh-CN" sz="1800" i="1" dirty="0" smtClean="0"/>
              <a:t>  </a:t>
            </a:r>
            <a:endParaRPr lang="en-US" altLang="zh-CN" sz="1800" i="1" dirty="0" smtClean="0"/>
          </a:p>
        </p:txBody>
      </p:sp>
      <p:grpSp>
        <p:nvGrpSpPr>
          <p:cNvPr id="29" name="组合 28"/>
          <p:cNvGrpSpPr/>
          <p:nvPr/>
        </p:nvGrpSpPr>
        <p:grpSpPr>
          <a:xfrm>
            <a:off x="1805091" y="3861048"/>
            <a:ext cx="5287189" cy="1656184"/>
            <a:chOff x="1805091" y="3861048"/>
            <a:chExt cx="5287189" cy="1656184"/>
          </a:xfrm>
        </p:grpSpPr>
        <p:sp>
          <p:nvSpPr>
            <p:cNvPr id="3" name="圆角矩形 2"/>
            <p:cNvSpPr/>
            <p:nvPr/>
          </p:nvSpPr>
          <p:spPr>
            <a:xfrm>
              <a:off x="3749307" y="3861829"/>
              <a:ext cx="1254741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NestTask</a:t>
              </a:r>
              <a:endParaRPr lang="zh-CN" altLang="en-US" sz="14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816280" y="3861048"/>
              <a:ext cx="1254741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NestPart</a:t>
              </a:r>
              <a:endParaRPr lang="zh-CN" altLang="en-US" sz="14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837539" y="4344180"/>
              <a:ext cx="1254741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NestMaterial</a:t>
              </a:r>
              <a:endParaRPr lang="zh-CN" altLang="en-US" sz="14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5831532" y="4848236"/>
              <a:ext cx="1254741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ParamConfig</a:t>
              </a:r>
              <a:endParaRPr lang="zh-CN" altLang="en-US" sz="14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749307" y="5229200"/>
              <a:ext cx="1520633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NestJobMaterial</a:t>
              </a:r>
              <a:endParaRPr lang="zh-CN" altLang="en-US" sz="140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1805091" y="3861048"/>
              <a:ext cx="1254741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NestJob</a:t>
              </a:r>
              <a:endParaRPr lang="zh-CN" altLang="en-US" sz="1400" dirty="0"/>
            </a:p>
          </p:txBody>
        </p:sp>
        <p:cxnSp>
          <p:nvCxnSpPr>
            <p:cNvPr id="13" name="肘形连接符 12"/>
            <p:cNvCxnSpPr>
              <a:endCxn id="7" idx="1"/>
            </p:cNvCxnSpPr>
            <p:nvPr/>
          </p:nvCxnSpPr>
          <p:spPr>
            <a:xfrm flipV="1">
              <a:off x="5076056" y="4005064"/>
              <a:ext cx="740224" cy="781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endCxn id="8" idx="1"/>
            </p:cNvCxnSpPr>
            <p:nvPr/>
          </p:nvCxnSpPr>
          <p:spPr>
            <a:xfrm>
              <a:off x="5076056" y="4005064"/>
              <a:ext cx="761483" cy="48313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>
              <a:endCxn id="9" idx="1"/>
            </p:cNvCxnSpPr>
            <p:nvPr/>
          </p:nvCxnSpPr>
          <p:spPr>
            <a:xfrm rot="16200000" flipH="1">
              <a:off x="4960591" y="4121310"/>
              <a:ext cx="986407" cy="755476"/>
            </a:xfrm>
            <a:prstGeom prst="bentConnector2">
              <a:avLst/>
            </a:prstGeom>
            <a:ln>
              <a:headEnd type="diamond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endCxn id="3" idx="1"/>
            </p:cNvCxnSpPr>
            <p:nvPr/>
          </p:nvCxnSpPr>
          <p:spPr>
            <a:xfrm>
              <a:off x="3131840" y="4005845"/>
              <a:ext cx="617467" cy="12700"/>
            </a:xfrm>
            <a:prstGeom prst="bentConnector3">
              <a:avLst/>
            </a:prstGeom>
            <a:ln>
              <a:headEnd type="diamond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endCxn id="10" idx="1"/>
            </p:cNvCxnSpPr>
            <p:nvPr/>
          </p:nvCxnSpPr>
          <p:spPr>
            <a:xfrm rot="16200000" flipH="1">
              <a:off x="2756888" y="4380796"/>
              <a:ext cx="1367371" cy="617467"/>
            </a:xfrm>
            <a:prstGeom prst="bentConnector2">
              <a:avLst/>
            </a:prstGeom>
            <a:ln>
              <a:headEnd type="diamond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3568" y="398656"/>
          <a:ext cx="7992888" cy="4119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24336"/>
                <a:gridCol w="496855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Data structures</a:t>
                      </a:r>
                      <a:r>
                        <a:rPr lang="en-US" altLang="zh-CN" sz="1800" b="1" baseline="0" dirty="0" smtClean="0">
                          <a:solidFill>
                            <a:srgbClr val="C00000"/>
                          </a:solidFill>
                        </a:rPr>
                        <a:t> to define nest task and nest job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Class</a:t>
                      </a:r>
                      <a:r>
                        <a:rPr lang="en-US" altLang="zh-CN" sz="1600" b="1" baseline="0" dirty="0" smtClean="0"/>
                        <a:t> name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Description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NestMaterial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NestMaterialList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</a:t>
                      </a:r>
                      <a:r>
                        <a:rPr lang="en-US" altLang="zh-CN" sz="1400" i="1" baseline="0" dirty="0" smtClean="0"/>
                        <a:t> class defined the available material data for nesting</a:t>
                      </a:r>
                      <a:r>
                        <a:rPr lang="en-US" altLang="zh-CN" sz="1400" i="1" dirty="0" smtClean="0"/>
                        <a:t>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NestPart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NestPartList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</a:t>
                      </a:r>
                      <a:r>
                        <a:rPr lang="en-US" altLang="zh-CN" sz="1400" i="1" baseline="0" dirty="0" smtClean="0"/>
                        <a:t> class defined the part data which will be nested</a:t>
                      </a:r>
                      <a:r>
                        <a:rPr lang="en-US" altLang="zh-CN" sz="1400" i="1" dirty="0" smtClean="0"/>
                        <a:t>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NestPriority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</a:t>
                      </a:r>
                      <a:r>
                        <a:rPr lang="en-US" altLang="zh-CN" sz="1400" i="1" baseline="0" dirty="0" smtClean="0"/>
                        <a:t> class defined the nesting priority for part</a:t>
                      </a:r>
                      <a:r>
                        <a:rPr lang="en-US" altLang="zh-CN" sz="1400" i="1" dirty="0" smtClean="0"/>
                        <a:t>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NestTask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Execute</a:t>
                      </a:r>
                      <a:r>
                        <a:rPr lang="en-US" altLang="zh-CN" sz="1400" i="1" baseline="0" dirty="0" smtClean="0"/>
                        <a:t> nest task to perform the nesting</a:t>
                      </a:r>
                      <a:r>
                        <a:rPr lang="en-US" altLang="zh-CN" sz="1400" i="1" dirty="0" smtClean="0"/>
                        <a:t>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NestJobMaterial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NestJobMaterialList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The</a:t>
                      </a:r>
                      <a:r>
                        <a:rPr lang="en-US" altLang="zh-CN" sz="1400" i="1" baseline="0" dirty="0" smtClean="0"/>
                        <a:t> nesting result.</a:t>
                      </a:r>
                      <a:endParaRPr lang="en-US" altLang="zh-CN" sz="1400" i="1" baseline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NestJob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After</a:t>
                      </a:r>
                      <a:r>
                        <a:rPr lang="en-US" altLang="zh-CN" sz="1400" i="1" baseline="0" dirty="0" smtClean="0"/>
                        <a:t> execute nest task, nest job will be generated.</a:t>
                      </a:r>
                      <a:endParaRPr lang="en-US" altLang="zh-CN" sz="1400" i="1" baseline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3568" y="398656"/>
          <a:ext cx="7992888" cy="2814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24336"/>
                <a:gridCol w="496855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Other classes 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Class</a:t>
                      </a:r>
                      <a:r>
                        <a:rPr lang="en-US" altLang="zh-CN" sz="1600" b="1" baseline="0" dirty="0" smtClean="0"/>
                        <a:t> name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Description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NestJobMgr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Nest job manager.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NestPageBuilder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</a:t>
                      </a:r>
                      <a:r>
                        <a:rPr lang="en-US" altLang="zh-CN" sz="1400" i="1" baseline="0" dirty="0" smtClean="0"/>
                        <a:t> class is the builder for nest report page</a:t>
                      </a:r>
                      <a:r>
                        <a:rPr lang="en-US" altLang="zh-CN" sz="1400" i="1" dirty="0" smtClean="0"/>
                        <a:t>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NestJobLoader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NestJobWriter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These</a:t>
                      </a:r>
                      <a:r>
                        <a:rPr lang="en-US" altLang="zh-CN" sz="1400" i="0" baseline="0" dirty="0" smtClean="0"/>
                        <a:t> two classes visit COE database for nest job</a:t>
                      </a:r>
                      <a:r>
                        <a:rPr lang="en-US" altLang="zh-CN" sz="1400" i="0" dirty="0" smtClean="0"/>
                        <a:t>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NestTaskLoader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NestTaskWriter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These</a:t>
                      </a:r>
                      <a:r>
                        <a:rPr lang="en-US" altLang="zh-CN" sz="1400" i="0" baseline="0" dirty="0" smtClean="0"/>
                        <a:t> two classes visit COE database for nest task</a:t>
                      </a:r>
                      <a:r>
                        <a:rPr lang="en-US" altLang="zh-CN" sz="1400" i="0" dirty="0" smtClean="0"/>
                        <a:t>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5</a:t>
            </a:r>
            <a:r>
              <a:rPr lang="en-US" altLang="zh-CN" sz="3200" b="1" dirty="0" smtClean="0"/>
              <a:t>) </a:t>
            </a:r>
            <a:r>
              <a:rPr lang="en-US" altLang="zh-CN" sz="3200" b="1" dirty="0" err="1" smtClean="0"/>
              <a:t>clNest</a:t>
            </a:r>
            <a:r>
              <a:rPr lang="en-US" altLang="zh-CN" sz="3200" b="1" dirty="0" smtClean="0"/>
              <a:t> </a:t>
            </a:r>
            <a:r>
              <a:rPr lang="en-US" altLang="zh-CN" sz="3200" b="1" dirty="0"/>
              <a:t>module</a:t>
            </a:r>
            <a:br>
              <a:rPr lang="en-US" altLang="zh-CN" sz="3200" b="1" dirty="0"/>
            </a:br>
            <a:endParaRPr lang="zh-CN" altLang="en-US" sz="24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438608" y="1484784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This module </a:t>
            </a:r>
            <a:r>
              <a:rPr lang="en-US" altLang="zh-CN" sz="2400" dirty="0"/>
              <a:t>provides a powerful auto nesting </a:t>
            </a:r>
            <a:r>
              <a:rPr lang="en-US" altLang="zh-CN" sz="2400" dirty="0" smtClean="0"/>
              <a:t>kernel, programmers can execute the nesting task using this module.</a:t>
            </a:r>
            <a:endParaRPr lang="en-US" altLang="zh-CN" sz="2400" dirty="0"/>
          </a:p>
          <a:p>
            <a:pPr algn="l"/>
            <a:r>
              <a:rPr lang="en-US" altLang="zh-CN" sz="1800" i="1" dirty="0" smtClean="0"/>
              <a:t>    </a:t>
            </a:r>
            <a:endParaRPr lang="en-US" altLang="zh-CN" sz="1800" i="1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78995" y="3212976"/>
          <a:ext cx="7992888" cy="287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24336"/>
                <a:gridCol w="49685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Class</a:t>
                      </a:r>
                      <a:r>
                        <a:rPr lang="en-US" altLang="zh-CN" sz="1600" b="1" baseline="0" dirty="0" smtClean="0"/>
                        <a:t> name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Description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NestProcessor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The</a:t>
                      </a:r>
                      <a:r>
                        <a:rPr lang="en-US" altLang="zh-CN" sz="1400" i="1" baseline="0" dirty="0" smtClean="0"/>
                        <a:t> nest processor which can start/stop nest task, and also can get the nesting result.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LibraryData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</a:t>
                      </a:r>
                      <a:r>
                        <a:rPr lang="en-US" altLang="zh-CN" sz="1400" i="1" baseline="0" dirty="0" smtClean="0"/>
                        <a:t> class keeps all configuration data for nesting.</a:t>
                      </a:r>
                      <a:r>
                        <a:rPr lang="en-US" altLang="zh-CN" sz="1400" i="1" dirty="0" smtClean="0"/>
                        <a:t>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NestResult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</a:t>
                      </a:r>
                      <a:r>
                        <a:rPr lang="en-US" altLang="zh-CN" sz="1400" i="0" baseline="0" dirty="0" smtClean="0"/>
                        <a:t> result of nesting</a:t>
                      </a:r>
                      <a:r>
                        <a:rPr lang="en-US" altLang="zh-CN" sz="1400" i="0" dirty="0" smtClean="0"/>
                        <a:t>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NestResultWatcher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This class can watch</a:t>
                      </a:r>
                      <a:r>
                        <a:rPr lang="en-US" altLang="zh-CN" sz="1400" i="0" baseline="0" dirty="0" smtClean="0"/>
                        <a:t> the nesting result using another thread</a:t>
                      </a:r>
                      <a:r>
                        <a:rPr lang="en-US" altLang="zh-CN" sz="1400" i="0" dirty="0" smtClean="0"/>
                        <a:t>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6</a:t>
            </a:r>
            <a:r>
              <a:rPr lang="en-US" altLang="zh-CN" sz="3200" b="1" dirty="0" smtClean="0"/>
              <a:t>) </a:t>
            </a:r>
            <a:r>
              <a:rPr lang="en-US" altLang="zh-CN" sz="3200" b="1" dirty="0" err="1" smtClean="0"/>
              <a:t>clSheet</a:t>
            </a:r>
            <a:r>
              <a:rPr lang="en-US" altLang="zh-CN" sz="3200" b="1" dirty="0" smtClean="0"/>
              <a:t> </a:t>
            </a:r>
            <a:r>
              <a:rPr lang="en-US" altLang="zh-CN" sz="3200" b="1" dirty="0"/>
              <a:t>module</a:t>
            </a:r>
            <a:br>
              <a:rPr lang="en-US" altLang="zh-CN" sz="3200" b="1" dirty="0"/>
            </a:br>
            <a:endParaRPr lang="zh-CN" altLang="en-US" sz="24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467544" y="1700808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This module defined the data structure of sheet and some abilities which can manage sheet.</a:t>
            </a:r>
            <a:endParaRPr lang="en-US" altLang="zh-CN" sz="2400" dirty="0"/>
          </a:p>
          <a:p>
            <a:pPr algn="l"/>
            <a:r>
              <a:rPr lang="en-US" altLang="zh-CN" sz="1800" i="1" dirty="0" smtClean="0"/>
              <a:t>    </a:t>
            </a:r>
            <a:endParaRPr lang="en-US" altLang="zh-CN" sz="1800" i="1" dirty="0" smtClean="0"/>
          </a:p>
        </p:txBody>
      </p:sp>
      <p:grpSp>
        <p:nvGrpSpPr>
          <p:cNvPr id="36" name="组合 35"/>
          <p:cNvGrpSpPr/>
          <p:nvPr/>
        </p:nvGrpSpPr>
        <p:grpSpPr>
          <a:xfrm>
            <a:off x="1547664" y="3465916"/>
            <a:ext cx="5400600" cy="1979308"/>
            <a:chOff x="1547664" y="3465916"/>
            <a:chExt cx="5400600" cy="1979308"/>
          </a:xfrm>
        </p:grpSpPr>
        <p:sp>
          <p:nvSpPr>
            <p:cNvPr id="9" name="圆角矩形 8"/>
            <p:cNvSpPr/>
            <p:nvPr/>
          </p:nvSpPr>
          <p:spPr>
            <a:xfrm>
              <a:off x="4169668" y="4005064"/>
              <a:ext cx="1656184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Sheet</a:t>
              </a:r>
              <a:endParaRPr lang="zh-CN" altLang="en-US" sz="1400" dirty="0"/>
            </a:p>
          </p:txBody>
        </p:sp>
        <p:cxnSp>
          <p:nvCxnSpPr>
            <p:cNvPr id="10" name="肘形连接符 9"/>
            <p:cNvCxnSpPr>
              <a:endCxn id="12" idx="0"/>
            </p:cNvCxnSpPr>
            <p:nvPr/>
          </p:nvCxnSpPr>
          <p:spPr>
            <a:xfrm rot="5400000">
              <a:off x="3992396" y="4649595"/>
              <a:ext cx="799169" cy="216024"/>
            </a:xfrm>
            <a:prstGeom prst="bentConnector3">
              <a:avLst/>
            </a:prstGeom>
            <a:ln>
              <a:headEnd type="diamond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3491880" y="5157192"/>
              <a:ext cx="1584176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PartInstanceList</a:t>
              </a:r>
              <a:endParaRPr lang="zh-CN" altLang="en-US" sz="1400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220072" y="5157192"/>
              <a:ext cx="1728192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SheetSequenceData</a:t>
              </a:r>
              <a:endParaRPr lang="zh-CN" altLang="en-US" sz="14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547664" y="4642514"/>
              <a:ext cx="1728192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PartPlacementList</a:t>
              </a:r>
              <a:endParaRPr lang="zh-CN" altLang="en-US" sz="1400" dirty="0"/>
            </a:p>
          </p:txBody>
        </p:sp>
        <p:cxnSp>
          <p:nvCxnSpPr>
            <p:cNvPr id="17" name="肘形连接符 16"/>
            <p:cNvCxnSpPr/>
            <p:nvPr/>
          </p:nvCxnSpPr>
          <p:spPr>
            <a:xfrm rot="16200000" flipH="1">
              <a:off x="5094453" y="4411633"/>
              <a:ext cx="785010" cy="677788"/>
            </a:xfrm>
            <a:prstGeom prst="bentConnector3">
              <a:avLst>
                <a:gd name="adj1" fmla="val 50000"/>
              </a:avLst>
            </a:prstGeom>
            <a:ln>
              <a:headEnd type="diamond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圆角矩形 24"/>
            <p:cNvSpPr/>
            <p:nvPr/>
          </p:nvSpPr>
          <p:spPr>
            <a:xfrm>
              <a:off x="1547664" y="4062944"/>
              <a:ext cx="1728192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ParamConfig</a:t>
              </a:r>
              <a:endParaRPr lang="zh-CN" altLang="en-US" sz="1400" dirty="0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547664" y="3465916"/>
              <a:ext cx="1728192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 smtClean="0"/>
                <a:t>IMaterialSize</a:t>
              </a:r>
              <a:endParaRPr lang="zh-CN" altLang="en-US" sz="1400" dirty="0"/>
            </a:p>
          </p:txBody>
        </p:sp>
        <p:cxnSp>
          <p:nvCxnSpPr>
            <p:cNvPr id="29" name="肘形连接符 28"/>
            <p:cNvCxnSpPr>
              <a:stCxn id="9" idx="1"/>
              <a:endCxn id="26" idx="3"/>
            </p:cNvCxnSpPr>
            <p:nvPr/>
          </p:nvCxnSpPr>
          <p:spPr>
            <a:xfrm rot="10800000">
              <a:off x="3275856" y="3609932"/>
              <a:ext cx="893812" cy="539148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stCxn id="9" idx="1"/>
              <a:endCxn id="25" idx="3"/>
            </p:cNvCxnSpPr>
            <p:nvPr/>
          </p:nvCxnSpPr>
          <p:spPr>
            <a:xfrm rot="10800000" flipV="1">
              <a:off x="3275856" y="4149080"/>
              <a:ext cx="893812" cy="5788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9" idx="1"/>
              <a:endCxn id="14" idx="3"/>
            </p:cNvCxnSpPr>
            <p:nvPr/>
          </p:nvCxnSpPr>
          <p:spPr>
            <a:xfrm rot="10800000" flipV="1">
              <a:off x="3275856" y="4149080"/>
              <a:ext cx="893812" cy="63745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3568" y="398656"/>
          <a:ext cx="7992888" cy="229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24336"/>
                <a:gridCol w="496855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Sheet data structure 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Class</a:t>
                      </a:r>
                      <a:r>
                        <a:rPr lang="en-US" altLang="zh-CN" sz="1600" b="1" baseline="0" dirty="0" smtClean="0"/>
                        <a:t> name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Description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Sheet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Sheet object.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SheetCache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</a:t>
                      </a:r>
                      <a:r>
                        <a:rPr lang="en-US" altLang="zh-CN" sz="1400" i="1" baseline="0" dirty="0" smtClean="0"/>
                        <a:t> class includes some cache data fro sheet</a:t>
                      </a:r>
                      <a:r>
                        <a:rPr lang="en-US" altLang="zh-CN" sz="1400" i="1" dirty="0" smtClean="0"/>
                        <a:t>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SheetSequenceData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</a:t>
                      </a:r>
                      <a:r>
                        <a:rPr lang="en-US" altLang="zh-CN" sz="1400" i="0" baseline="0" dirty="0" smtClean="0"/>
                        <a:t> sequence data of sheet</a:t>
                      </a:r>
                      <a:r>
                        <a:rPr lang="en-US" altLang="zh-CN" sz="1400" i="0" dirty="0" smtClean="0"/>
                        <a:t>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3077056"/>
          <a:ext cx="7992888" cy="229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24336"/>
                <a:gridCol w="496855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Other</a:t>
                      </a:r>
                      <a:r>
                        <a:rPr lang="en-US" altLang="zh-CN" sz="1800" b="1" baseline="0" dirty="0" smtClean="0">
                          <a:solidFill>
                            <a:srgbClr val="C00000"/>
                          </a:solidFill>
                        </a:rPr>
                        <a:t> classes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Class</a:t>
                      </a:r>
                      <a:r>
                        <a:rPr lang="en-US" altLang="zh-CN" sz="1600" b="1" baseline="0" dirty="0" smtClean="0"/>
                        <a:t> name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Description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SheetManager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Sheet manager.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SheetProcessor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Sheet</a:t>
                      </a:r>
                      <a:r>
                        <a:rPr lang="en-US" altLang="zh-CN" sz="1400" i="1" baseline="0" dirty="0" smtClean="0"/>
                        <a:t> processor</a:t>
                      </a:r>
                      <a:r>
                        <a:rPr lang="en-US" altLang="zh-CN" sz="1400" i="1" dirty="0" smtClean="0"/>
                        <a:t>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SheetLoader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dirty="0" err="1" smtClean="0"/>
                        <a:t>SheetWriter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These</a:t>
                      </a:r>
                      <a:r>
                        <a:rPr lang="en-US" altLang="zh-CN" sz="1400" i="0" baseline="0" dirty="0" smtClean="0"/>
                        <a:t> two classes visit COE database for sheet data</a:t>
                      </a:r>
                      <a:r>
                        <a:rPr lang="en-US" altLang="zh-CN" sz="1400" i="0" dirty="0" smtClean="0"/>
                        <a:t>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3568" y="332656"/>
          <a:ext cx="7992888" cy="2072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24336"/>
                <a:gridCol w="49685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SheetDrawer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The drawer for sheet.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PartLabelPageBuilder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The builder for part label page.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SheetPageBuilder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The builder for sheet report page.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dirty="0" err="1" smtClean="0"/>
                        <a:t>AutoSequenceTask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task can generate sequences automatically.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3568" y="1333336"/>
          <a:ext cx="7992888" cy="4759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2248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Class</a:t>
                      </a:r>
                      <a:r>
                        <a:rPr lang="en-US" altLang="zh-CN" sz="1600" b="1" baseline="0" dirty="0" smtClean="0"/>
                        <a:t> name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Description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PartPlacement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PartPlacementList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err="1" smtClean="0"/>
                        <a:t>PartPlacement</a:t>
                      </a:r>
                      <a:r>
                        <a:rPr lang="en-US" altLang="zh-CN" sz="1400" i="1" dirty="0" smtClean="0"/>
                        <a:t> class defined how</a:t>
                      </a:r>
                      <a:r>
                        <a:rPr lang="en-US" altLang="zh-CN" sz="1400" i="1" baseline="0" dirty="0" smtClean="0"/>
                        <a:t> to place a part on sheet, it includes a transform matrix for part. If </a:t>
                      </a:r>
                      <a:r>
                        <a:rPr lang="en-US" altLang="zh-CN" sz="1400" i="1" baseline="0" dirty="0" err="1" smtClean="0"/>
                        <a:t>PartPlacement</a:t>
                      </a:r>
                      <a:r>
                        <a:rPr lang="en-US" altLang="zh-CN" sz="1400" i="1" baseline="0" dirty="0" smtClean="0"/>
                        <a:t> is a multiple row/column grid, it also includes the grid parameters.</a:t>
                      </a:r>
                      <a:endParaRPr lang="en-US" altLang="zh-CN" sz="1400" i="1" baseline="0" dirty="0" smtClean="0"/>
                    </a:p>
                    <a:p>
                      <a:pPr algn="l"/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PartInstance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PartInstanceList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err="1" smtClean="0"/>
                        <a:t>PartInstance</a:t>
                      </a:r>
                      <a:r>
                        <a:rPr lang="en-US" altLang="zh-CN" sz="1400" i="1" dirty="0" smtClean="0"/>
                        <a:t> is a instance of </a:t>
                      </a:r>
                      <a:r>
                        <a:rPr lang="en-US" altLang="zh-CN" sz="1400" i="1" dirty="0" err="1" smtClean="0"/>
                        <a:t>PartPlacement</a:t>
                      </a:r>
                      <a:r>
                        <a:rPr lang="en-US" altLang="zh-CN" sz="1400" i="1" dirty="0" smtClean="0"/>
                        <a:t> object, if </a:t>
                      </a:r>
                      <a:r>
                        <a:rPr lang="en-US" altLang="zh-CN" sz="1400" i="1" dirty="0" err="1" smtClean="0"/>
                        <a:t>PartPlacement</a:t>
                      </a:r>
                      <a:r>
                        <a:rPr lang="en-US" altLang="zh-CN" sz="1400" i="1" dirty="0" smtClean="0"/>
                        <a:t> object is not a grid,</a:t>
                      </a:r>
                      <a:r>
                        <a:rPr lang="en-US" altLang="zh-CN" sz="1400" i="1" baseline="0" dirty="0" smtClean="0"/>
                        <a:t> </a:t>
                      </a:r>
                      <a:r>
                        <a:rPr lang="en-US" altLang="zh-CN" sz="1400" i="1" baseline="0" dirty="0" err="1" smtClean="0"/>
                        <a:t>PartInstance</a:t>
                      </a:r>
                      <a:r>
                        <a:rPr lang="en-US" altLang="zh-CN" sz="1400" i="1" baseline="0" dirty="0" smtClean="0"/>
                        <a:t> is same with the </a:t>
                      </a:r>
                      <a:r>
                        <a:rPr lang="en-US" altLang="zh-CN" sz="1400" i="1" baseline="0" dirty="0" err="1" smtClean="0"/>
                        <a:t>PartPlacement</a:t>
                      </a:r>
                      <a:r>
                        <a:rPr lang="en-US" altLang="zh-CN" sz="1400" i="1" baseline="0" dirty="0" smtClean="0"/>
                        <a:t>.</a:t>
                      </a:r>
                      <a:endParaRPr lang="en-US" altLang="zh-CN" sz="1400" i="1" baseline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LoopInstance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LoopInstanceList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err="1" smtClean="0"/>
                        <a:t>LoopInstance</a:t>
                      </a:r>
                      <a:r>
                        <a:rPr lang="en-US" altLang="zh-CN" sz="1400" i="1" dirty="0" smtClean="0"/>
                        <a:t> is the loop within </a:t>
                      </a:r>
                      <a:r>
                        <a:rPr lang="en-US" altLang="zh-CN" sz="1400" i="1" dirty="0" err="1" smtClean="0"/>
                        <a:t>PartInstance</a:t>
                      </a:r>
                      <a:r>
                        <a:rPr lang="en-US" altLang="zh-CN" sz="1400" i="1" dirty="0" smtClean="0"/>
                        <a:t>.</a:t>
                      </a:r>
                      <a:endParaRPr lang="en-US" altLang="zh-CN" sz="1400" i="1" dirty="0" smtClean="0"/>
                    </a:p>
                    <a:p>
                      <a:r>
                        <a:rPr lang="en-US" altLang="zh-CN" sz="1400" i="1" dirty="0" smtClean="0"/>
                        <a:t> </a:t>
                      </a:r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PatternInstance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PatternInstanceList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err="1" smtClean="0"/>
                        <a:t>PatternInstance</a:t>
                      </a:r>
                      <a:r>
                        <a:rPr lang="en-US" altLang="zh-CN" sz="1400" i="1" dirty="0" smtClean="0"/>
                        <a:t> is a node of </a:t>
                      </a:r>
                      <a:r>
                        <a:rPr lang="en-US" altLang="zh-CN" sz="1400" i="1" dirty="0" err="1" smtClean="0"/>
                        <a:t>LoopInstance</a:t>
                      </a:r>
                      <a:r>
                        <a:rPr lang="en-US" altLang="zh-CN" sz="1400" i="1" dirty="0" smtClean="0"/>
                        <a:t>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LoopInstanceCache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</a:t>
                      </a:r>
                      <a:r>
                        <a:rPr lang="en-US" altLang="zh-CN" sz="1400" i="1" baseline="0" dirty="0" smtClean="0"/>
                        <a:t> class cached some data for </a:t>
                      </a:r>
                      <a:r>
                        <a:rPr lang="en-US" altLang="zh-CN" sz="1400" i="1" baseline="0" dirty="0" err="1" smtClean="0"/>
                        <a:t>LoopInstance</a:t>
                      </a:r>
                      <a:r>
                        <a:rPr lang="en-US" altLang="zh-CN" sz="1400" i="1" baseline="0" dirty="0" smtClean="0"/>
                        <a:t>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PatternInstanceCache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</a:t>
                      </a:r>
                      <a:r>
                        <a:rPr lang="en-US" altLang="zh-CN" sz="1400" i="1" baseline="0" dirty="0" smtClean="0"/>
                        <a:t> class cached some data for </a:t>
                      </a:r>
                      <a:r>
                        <a:rPr lang="en-US" altLang="zh-CN" sz="1400" i="1" baseline="0" dirty="0" err="1" smtClean="0"/>
                        <a:t>PatternInstance</a:t>
                      </a:r>
                      <a:r>
                        <a:rPr lang="en-US" altLang="zh-CN" sz="1400" i="1" baseline="0" dirty="0" smtClean="0"/>
                        <a:t>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smtClean="0"/>
              <a:t>2.1) </a:t>
            </a:r>
            <a:r>
              <a:rPr lang="en-US" altLang="zh-CN" sz="3600" b="1" dirty="0"/>
              <a:t>Data structures of part layout </a:t>
            </a:r>
            <a:br>
              <a:rPr lang="en-US" altLang="zh-CN" sz="2400" b="1" dirty="0"/>
            </a:br>
            <a:endParaRPr lang="zh-CN" altLang="en-US" sz="24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smtClean="0"/>
              <a:t>2.2) </a:t>
            </a:r>
            <a:r>
              <a:rPr lang="en-US" altLang="zh-CN" sz="3600" b="1" dirty="0" smtClean="0"/>
              <a:t>commands</a:t>
            </a:r>
            <a:br>
              <a:rPr lang="en-US" altLang="zh-CN" sz="2400" b="1" dirty="0"/>
            </a:br>
            <a:endParaRPr lang="zh-CN" altLang="en-US" sz="2400" i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1137632"/>
          <a:ext cx="7992888" cy="4886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24336"/>
                <a:gridCol w="4968552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Commands for part layout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Class</a:t>
                      </a:r>
                      <a:r>
                        <a:rPr lang="en-US" altLang="zh-CN" sz="1600" b="1" baseline="0" dirty="0" smtClean="0"/>
                        <a:t> name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Description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GridSpaceModifyCommand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modify the grid space of part placement.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PartPlacementAddCommand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add new part placement.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PartPlacementCopyCommand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copy part placement.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PartPlacementDeleteCommand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delete part placement.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PartPlacementExplodeCommand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explode grid-type part placement.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PartPlacementGridCommand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generate grid-type part placement.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PartPlacementPropertyEditCommand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modify property of part placement.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PartPlacementTransformCommand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transform part placement.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83568" y="414248"/>
          <a:ext cx="7992888" cy="4795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92288"/>
                <a:gridCol w="54006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</a:rPr>
                        <a:t>Commands for cut feature of </a:t>
                      </a:r>
                      <a:r>
                        <a:rPr lang="en-US" altLang="zh-CN" sz="1800" b="1" dirty="0" err="1" smtClean="0">
                          <a:solidFill>
                            <a:srgbClr val="C00000"/>
                          </a:solidFill>
                        </a:rPr>
                        <a:t>PartPlacement</a:t>
                      </a:r>
                      <a:endParaRPr lang="zh-CN" alt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Class</a:t>
                      </a:r>
                      <a:r>
                        <a:rPr lang="en-US" altLang="zh-CN" sz="1600" b="1" baseline="0" dirty="0" smtClean="0"/>
                        <a:t> name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Description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CornersAddCommand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add corner feature for loops under sheet.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CutDirectionsChangeCommand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change cut direction for loop instance under sheet.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CutSidesChangeCommand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change cut side for loop instance under sheet.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MicroJointsAddCommand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add micro joint feature for loops under sheet.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MicroJointsPtModifyCommand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 can modify position of micro joint for loops under sheet.</a:t>
                      </a:r>
                      <a:endParaRPr lang="en-US" altLang="zh-CN" sz="1400" i="1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StartCutPt2CornerCommand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</a:t>
                      </a:r>
                      <a:r>
                        <a:rPr lang="en-US" altLang="zh-CN" sz="1400" i="1" baseline="0" dirty="0" smtClean="0"/>
                        <a:t> can move start cut point of loop instance to corner position.</a:t>
                      </a:r>
                      <a:endParaRPr lang="en-US" altLang="zh-CN" sz="1400" i="1" baseline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StartCutPt2GeometryCommand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command</a:t>
                      </a:r>
                      <a:r>
                        <a:rPr lang="en-US" altLang="zh-CN" sz="1400" i="1" baseline="0" dirty="0" smtClean="0"/>
                        <a:t> can move start cut point of loop instance to not-corner position.</a:t>
                      </a:r>
                      <a:endParaRPr lang="zh-CN" altLang="en-US" sz="1400" i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 smtClean="0"/>
              <a:t>2.3) some management classes</a:t>
            </a:r>
            <a:br>
              <a:rPr lang="en-US" altLang="zh-CN" sz="3200" b="1" dirty="0" smtClean="0"/>
            </a:br>
            <a:endParaRPr lang="zh-CN" altLang="en-US" sz="24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5576" y="1348864"/>
          <a:ext cx="7992888" cy="19253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2248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Class</a:t>
                      </a:r>
                      <a:r>
                        <a:rPr lang="en-US" altLang="zh-CN" sz="1600" b="1" baseline="0" dirty="0" smtClean="0"/>
                        <a:t> name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Description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LoopInstanceManager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 </a:t>
                      </a:r>
                      <a:r>
                        <a:rPr lang="en-US" altLang="zh-CN" sz="1400" i="0" dirty="0" smtClean="0"/>
                        <a:t>management class for loop</a:t>
                      </a:r>
                      <a:r>
                        <a:rPr lang="en-US" altLang="zh-CN" sz="1400" i="0" baseline="0" dirty="0" smtClean="0"/>
                        <a:t> instance</a:t>
                      </a:r>
                      <a:r>
                        <a:rPr lang="en-US" altLang="zh-CN" sz="1400" i="0" dirty="0" smtClean="0"/>
                        <a:t>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PartPlacementManager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 management class for part </a:t>
                      </a:r>
                      <a:r>
                        <a:rPr lang="en-US" altLang="zh-CN" sz="1400" i="0" baseline="0" dirty="0" smtClean="0"/>
                        <a:t>placement</a:t>
                      </a:r>
                      <a:r>
                        <a:rPr lang="en-US" altLang="zh-CN" sz="1400" i="0" dirty="0" smtClean="0"/>
                        <a:t>.</a:t>
                      </a:r>
                      <a:endParaRPr lang="en-US" altLang="zh-CN" sz="1400" i="0" dirty="0" smtClean="0"/>
                    </a:p>
                    <a:p>
                      <a:pPr algn="l"/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PatternInstanceManager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 management class for pattern</a:t>
                      </a:r>
                      <a:r>
                        <a:rPr lang="en-US" altLang="zh-CN" sz="1400" i="0" baseline="0" dirty="0" smtClean="0"/>
                        <a:t> instance</a:t>
                      </a:r>
                      <a:r>
                        <a:rPr lang="en-US" altLang="zh-CN" sz="1400" i="0" dirty="0" smtClean="0"/>
                        <a:t>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 smtClean="0"/>
              <a:t>2.4) other data structures</a:t>
            </a:r>
            <a:br>
              <a:rPr lang="en-US" altLang="zh-CN" sz="3200" b="1" dirty="0" smtClean="0"/>
            </a:br>
            <a:endParaRPr lang="zh-CN" altLang="en-US" sz="24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55576" y="1348864"/>
          <a:ext cx="7992888" cy="2443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32248"/>
                <a:gridCol w="57606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Class</a:t>
                      </a:r>
                      <a:r>
                        <a:rPr lang="en-US" altLang="zh-CN" sz="1600" b="1" baseline="0" dirty="0" smtClean="0"/>
                        <a:t> name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Description</a:t>
                      </a:r>
                      <a:endParaRPr lang="zh-CN" altLang="en-US" sz="16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PartPlacementDrawer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 drawer for </a:t>
                      </a:r>
                      <a:r>
                        <a:rPr lang="en-US" altLang="zh-CN" sz="1400" i="0" dirty="0" smtClean="0"/>
                        <a:t>part placement.</a:t>
                      </a:r>
                      <a:endParaRPr lang="en-US" altLang="zh-CN" sz="1400" i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PartInstanceLoader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PartInstanceWriter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These</a:t>
                      </a:r>
                      <a:r>
                        <a:rPr lang="en-US" altLang="zh-CN" sz="1400" i="0" baseline="0" dirty="0" smtClean="0"/>
                        <a:t> two classes can load/save part instance from/to COE database.</a:t>
                      </a:r>
                      <a:endParaRPr lang="en-US" altLang="zh-CN" sz="1400" i="0" baseline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PartPlacementLoader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PartPlacementWriter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0" dirty="0" smtClean="0"/>
                        <a:t>These</a:t>
                      </a:r>
                      <a:r>
                        <a:rPr lang="en-US" altLang="zh-CN" sz="1400" i="0" baseline="0" dirty="0" smtClean="0"/>
                        <a:t> two classes can load/save part placement from/to COE database.</a:t>
                      </a:r>
                      <a:endParaRPr lang="en-US" altLang="zh-CN" sz="1400" i="0" baseline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InterfereCheckTaskEx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i="1" dirty="0" smtClean="0"/>
                        <a:t>This class can execute the interference check</a:t>
                      </a:r>
                      <a:r>
                        <a:rPr lang="en-US" altLang="zh-CN" sz="1400" i="1" baseline="0" dirty="0" smtClean="0"/>
                        <a:t> and fix them.</a:t>
                      </a:r>
                      <a:endParaRPr lang="en-US" altLang="zh-CN" sz="1400" i="1" baseline="0" dirty="0" smtClean="0"/>
                    </a:p>
                    <a:p>
                      <a:endParaRPr lang="zh-CN" altLang="en-US" sz="1400" i="1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/>
              <a:t>3</a:t>
            </a:r>
            <a:r>
              <a:rPr lang="en-US" altLang="zh-CN" sz="3200" b="1" dirty="0" smtClean="0"/>
              <a:t>) </a:t>
            </a:r>
            <a:r>
              <a:rPr lang="en-US" altLang="zh-CN" sz="3200" b="1" dirty="0" err="1" smtClean="0"/>
              <a:t>clCutSequence</a:t>
            </a:r>
            <a:r>
              <a:rPr lang="en-US" altLang="zh-CN" sz="3200" b="1" dirty="0" smtClean="0"/>
              <a:t> </a:t>
            </a:r>
            <a:r>
              <a:rPr lang="en-US" altLang="zh-CN" sz="3200" b="1" dirty="0"/>
              <a:t>module</a:t>
            </a:r>
            <a:br>
              <a:rPr lang="en-US" altLang="zh-CN" sz="3200" b="1" dirty="0"/>
            </a:br>
            <a:endParaRPr lang="zh-CN" altLang="en-US" sz="24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467544" y="2060848"/>
            <a:ext cx="8229600" cy="2880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This module defined all kinds of cut sequences, </a:t>
            </a:r>
            <a:r>
              <a:rPr lang="en-US" altLang="zh-CN" sz="2400" dirty="0" smtClean="0"/>
              <a:t>and provided abilities to assign cut sequences and process them.</a:t>
            </a:r>
            <a:endParaRPr lang="en-US" altLang="zh-CN" sz="2400" dirty="0"/>
          </a:p>
          <a:p>
            <a:pPr algn="l"/>
            <a:r>
              <a:rPr lang="en-US" altLang="zh-CN" sz="1800" i="1" dirty="0" smtClean="0"/>
              <a:t> </a:t>
            </a:r>
            <a:endParaRPr lang="en-US" altLang="zh-CN" sz="18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3.1) all kinds cut sequences</a:t>
            </a:r>
            <a:br>
              <a:rPr lang="en-US" altLang="zh-CN" sz="3200" dirty="0" smtClean="0"/>
            </a:br>
            <a:endParaRPr lang="zh-CN" altLang="en-US" sz="2400" i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467544" y="1556792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dirty="0" smtClean="0"/>
              <a:t>COE core provided complete sequence types for programmers, the figure below is the class hierarchy.</a:t>
            </a:r>
            <a:endParaRPr lang="en-US" altLang="zh-CN" sz="2400" dirty="0"/>
          </a:p>
          <a:p>
            <a:pPr algn="l"/>
            <a:r>
              <a:rPr lang="en-US" altLang="zh-CN" sz="1800" i="1" dirty="0" smtClean="0"/>
              <a:t>    </a:t>
            </a:r>
            <a:endParaRPr lang="en-US" altLang="zh-CN" sz="1800" i="1" dirty="0" smtClean="0"/>
          </a:p>
        </p:txBody>
      </p:sp>
      <p:grpSp>
        <p:nvGrpSpPr>
          <p:cNvPr id="37" name="组合 36"/>
          <p:cNvGrpSpPr/>
          <p:nvPr/>
        </p:nvGrpSpPr>
        <p:grpSpPr>
          <a:xfrm>
            <a:off x="1079440" y="3520474"/>
            <a:ext cx="6742828" cy="2068766"/>
            <a:chOff x="1079440" y="3520474"/>
            <a:chExt cx="6742828" cy="2068766"/>
          </a:xfrm>
        </p:grpSpPr>
        <p:sp>
          <p:nvSpPr>
            <p:cNvPr id="6" name="圆角矩形 5"/>
            <p:cNvSpPr/>
            <p:nvPr/>
          </p:nvSpPr>
          <p:spPr>
            <a:xfrm>
              <a:off x="3628655" y="3690429"/>
              <a:ext cx="1584176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ICutSequence</a:t>
              </a:r>
              <a:endParaRPr lang="zh-CN" altLang="en-US" sz="14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3635896" y="4431769"/>
              <a:ext cx="1584176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ICutPartSequence</a:t>
              </a:r>
              <a:endParaRPr lang="zh-CN" altLang="en-US" sz="1400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079440" y="3567673"/>
              <a:ext cx="1836376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LoopSequence</a:t>
              </a:r>
              <a:endParaRPr lang="zh-CN" altLang="en-US" sz="14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79440" y="4143737"/>
              <a:ext cx="1836376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GridLoopSequence</a:t>
              </a:r>
              <a:endParaRPr lang="zh-CN" altLang="en-US" sz="1400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79440" y="4733157"/>
              <a:ext cx="1836376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CommonCutSequence</a:t>
              </a:r>
              <a:endParaRPr lang="zh-CN" altLang="en-US" sz="140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5940152" y="4287753"/>
              <a:ext cx="1872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BridgeSequence</a:t>
              </a:r>
              <a:endParaRPr lang="zh-CN" altLang="en-US" sz="1400" dirty="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084449" y="5301208"/>
              <a:ext cx="1831367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ChainCutSequence</a:t>
              </a:r>
              <a:endParaRPr lang="zh-CN" altLang="en-US" sz="1400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940152" y="4797152"/>
              <a:ext cx="1872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FlyCutSequence</a:t>
              </a:r>
              <a:endParaRPr lang="zh-CN" altLang="en-US" sz="1400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940152" y="5301208"/>
              <a:ext cx="1872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GridCutSequence</a:t>
              </a:r>
              <a:endParaRPr lang="zh-CN" altLang="en-US" sz="1400" dirty="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5950060" y="3520474"/>
              <a:ext cx="1872208" cy="2880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RemnantLineSeq</a:t>
              </a:r>
              <a:endParaRPr lang="zh-CN" altLang="en-US" sz="1400" dirty="0"/>
            </a:p>
          </p:txBody>
        </p:sp>
        <p:cxnSp>
          <p:nvCxnSpPr>
            <p:cNvPr id="18" name="肘形连接符 17"/>
            <p:cNvCxnSpPr>
              <a:stCxn id="7" idx="0"/>
              <a:endCxn id="6" idx="2"/>
            </p:cNvCxnSpPr>
            <p:nvPr/>
          </p:nvCxnSpPr>
          <p:spPr>
            <a:xfrm rot="16200000" flipV="1">
              <a:off x="4197710" y="4201494"/>
              <a:ext cx="453308" cy="7241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8" idx="3"/>
              <a:endCxn id="7" idx="1"/>
            </p:cNvCxnSpPr>
            <p:nvPr/>
          </p:nvCxnSpPr>
          <p:spPr>
            <a:xfrm>
              <a:off x="2915816" y="3711689"/>
              <a:ext cx="720080" cy="864096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9" idx="3"/>
              <a:endCxn id="7" idx="1"/>
            </p:cNvCxnSpPr>
            <p:nvPr/>
          </p:nvCxnSpPr>
          <p:spPr>
            <a:xfrm>
              <a:off x="2915816" y="4287753"/>
              <a:ext cx="720080" cy="288032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0" idx="3"/>
              <a:endCxn id="7" idx="1"/>
            </p:cNvCxnSpPr>
            <p:nvPr/>
          </p:nvCxnSpPr>
          <p:spPr>
            <a:xfrm flipV="1">
              <a:off x="2915816" y="4575785"/>
              <a:ext cx="720080" cy="301388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12" idx="3"/>
              <a:endCxn id="7" idx="1"/>
            </p:cNvCxnSpPr>
            <p:nvPr/>
          </p:nvCxnSpPr>
          <p:spPr>
            <a:xfrm flipV="1">
              <a:off x="2915816" y="4575785"/>
              <a:ext cx="720080" cy="869439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肘形连接符 28"/>
            <p:cNvCxnSpPr>
              <a:stCxn id="15" idx="1"/>
              <a:endCxn id="6" idx="3"/>
            </p:cNvCxnSpPr>
            <p:nvPr/>
          </p:nvCxnSpPr>
          <p:spPr>
            <a:xfrm rot="10800000" flipV="1">
              <a:off x="5212832" y="3664489"/>
              <a:ext cx="737229" cy="169955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stCxn id="11" idx="1"/>
              <a:endCxn id="7" idx="3"/>
            </p:cNvCxnSpPr>
            <p:nvPr/>
          </p:nvCxnSpPr>
          <p:spPr>
            <a:xfrm rot="10800000" flipV="1">
              <a:off x="5220072" y="4431769"/>
              <a:ext cx="720080" cy="144016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13" idx="1"/>
              <a:endCxn id="7" idx="3"/>
            </p:cNvCxnSpPr>
            <p:nvPr/>
          </p:nvCxnSpPr>
          <p:spPr>
            <a:xfrm rot="10800000">
              <a:off x="5220072" y="4575786"/>
              <a:ext cx="720080" cy="365383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肘形连接符 34"/>
            <p:cNvCxnSpPr>
              <a:stCxn id="14" idx="1"/>
              <a:endCxn id="7" idx="3"/>
            </p:cNvCxnSpPr>
            <p:nvPr/>
          </p:nvCxnSpPr>
          <p:spPr>
            <a:xfrm rot="10800000">
              <a:off x="5220072" y="4575786"/>
              <a:ext cx="720080" cy="869439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11880</Words>
  <Application>WPS 演示</Application>
  <PresentationFormat>全屏显示(4:3)</PresentationFormat>
  <Paragraphs>906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2) clPartLayout module clPartLayout模块</vt:lpstr>
      <vt:lpstr>2.1) Data structures of part layout  有关零件布局的数据结构</vt:lpstr>
      <vt:lpstr>2.2) commands 命令</vt:lpstr>
      <vt:lpstr>PowerPoint 演示文稿</vt:lpstr>
      <vt:lpstr>2.3) some management classes 一些管理类</vt:lpstr>
      <vt:lpstr>2.4) other data structures 其他数据结构</vt:lpstr>
      <vt:lpstr>3) clCutSequence module clCutSequence模块</vt:lpstr>
      <vt:lpstr>3.1) all kinds cut sequences 所有类型的工序</vt:lpstr>
      <vt:lpstr>PowerPoint 演示文稿</vt:lpstr>
      <vt:lpstr>PowerPoint 演示文稿</vt:lpstr>
      <vt:lpstr>3.2) cut nodes 切割节点</vt:lpstr>
      <vt:lpstr>PowerPoint 演示文稿</vt:lpstr>
      <vt:lpstr>3.3) simulation shape 模拟形状</vt:lpstr>
      <vt:lpstr>PowerPoint 演示文稿</vt:lpstr>
      <vt:lpstr>3.4) commands 命令</vt:lpstr>
      <vt:lpstr>PowerPoint 演示文稿</vt:lpstr>
      <vt:lpstr>PowerPoint 演示文稿</vt:lpstr>
      <vt:lpstr>3.5) some management classes 一些管理类</vt:lpstr>
      <vt:lpstr>3.6) other classes 其他的类</vt:lpstr>
      <vt:lpstr>4) clNestJob module clNestJob模块</vt:lpstr>
      <vt:lpstr>PowerPoint 演示文稿</vt:lpstr>
      <vt:lpstr>PowerPoint 演示文稿</vt:lpstr>
      <vt:lpstr>5) clNest module clNest模块</vt:lpstr>
      <vt:lpstr>6) clSheet module clSheet模块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CutLeader CAM Platform is a c++ development environment which can easily develop a 2D-cutting CAM software.</dc:title>
  <dc:creator>macro</dc:creator>
  <cp:lastModifiedBy>macro</cp:lastModifiedBy>
  <cp:revision>348</cp:revision>
  <dcterms:created xsi:type="dcterms:W3CDTF">2020-05-12T09:14:00Z</dcterms:created>
  <dcterms:modified xsi:type="dcterms:W3CDTF">2025-01-02T15:22:57Z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7D26CEFE584C4C5EBD8223A998A5B263_12</vt:lpwstr>
  </property>
  <property fmtid="{D5CDD505-2E9C-101B-9397-08002B2CF9AE}" pid="3" name="KSOProductBuildVer">
    <vt:lpwstr>2052-12.1.0.19302</vt:lpwstr>
  </property>
</Properties>
</file>