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66" r:id="rId3"/>
    <p:sldId id="267" r:id="rId4"/>
    <p:sldId id="268" r:id="rId5"/>
    <p:sldId id="269" r:id="rId6"/>
    <p:sldId id="270" r:id="rId7"/>
    <p:sldId id="271" r:id="rId8"/>
    <p:sldId id="272"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6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74508E-A699-4845-BCE3-F080F74939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0A3D87-970A-4D97-9DB2-F0F3FDBF6EA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525C2-44DC-4A9A-8882-ADE0579AEC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BFB12-CF08-4B7F-A58C-E24FE961BC6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6330F82-6667-4282-9111-A022BF35C0C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95529B-96F8-4026-8440-18E108B3E972}"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02EC47-B195-4A1A-83FB-159FF30B31E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EE458F-C4E0-4280-924B-F48EFA54370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18DAD7-3ADF-4C62-82E9-0780B6AD88E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FCD063-6A38-4BF5-8166-2B04B6CBDBD8}"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2020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1D771EE-29BF-40B6-83CB-1DEE8A0A8DA2}"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Copyright (C) 2020 TAOSoft Corporation.</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D7E041B-5582-4027-A00B-D86B5DBEF766}"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2020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30BC69-69E6-4E67-A004-60FFED6C9AD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2020 TAOSoft Corporation.</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5E1601-8A04-4973-9DA7-C6A1BC17C84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2020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AFAD367-F1BD-4156-AE06-27E28F1FF590}"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2020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B460-06D5-4C58-9224-456A9B7C75E6}"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Copyright (C) 2025 TAOSoft Corporation.</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smtClean="0"/>
              <a:t>1) overview</a:t>
            </a:r>
            <a:br>
              <a:rPr lang="en-US" altLang="zh-CN" sz="3200" b="1" dirty="0" smtClean="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340768"/>
            <a:ext cx="82296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COE uses C++ language to perform development, as we known, C++ language is not easy to learn, especially about its memory management. COE uses smart pointer to manage object memory on heap, this will make things easy.</a:t>
            </a:r>
            <a:br>
              <a:rPr lang="en-US" altLang="zh-CN" sz="1800" dirty="0" smtClean="0"/>
            </a:br>
            <a:r>
              <a:rPr lang="en-US" altLang="zh-CN" sz="1800" dirty="0" smtClean="0"/>
              <a:t>    </a:t>
            </a:r>
            <a:endParaRPr lang="zh-CN" altLang="en-US" sz="18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a:t>2</a:t>
            </a:r>
            <a:r>
              <a:rPr lang="en-US" altLang="zh-CN" sz="3200" b="1" dirty="0" smtClean="0"/>
              <a:t>) allocate COE object on heap</a:t>
            </a:r>
            <a:br>
              <a:rPr lang="en-US" altLang="zh-CN" sz="3200" b="1" dirty="0" smtClean="0"/>
            </a:br>
            <a:endParaRPr lang="zh-CN" altLang="en-US" sz="27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484784"/>
            <a:ext cx="8229600" cy="10801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uses smart pointer of boost, which is a open source, free, powerful C++ library.</a:t>
            </a:r>
            <a:br>
              <a:rPr lang="en-US" altLang="zh-CN" sz="1800" dirty="0" smtClean="0"/>
            </a:br>
            <a:r>
              <a:rPr lang="en-US" altLang="zh-CN" sz="1800" dirty="0" smtClean="0"/>
              <a:t>    </a:t>
            </a:r>
            <a:endParaRPr lang="zh-CN" altLang="en-US" sz="1800" i="1" dirty="0"/>
          </a:p>
        </p:txBody>
      </p:sp>
      <p:graphicFrame>
        <p:nvGraphicFramePr>
          <p:cNvPr id="7" name="表格 6"/>
          <p:cNvGraphicFramePr>
            <a:graphicFrameLocks noGrp="1"/>
          </p:cNvGraphicFramePr>
          <p:nvPr/>
        </p:nvGraphicFramePr>
        <p:xfrm>
          <a:off x="611560" y="2780928"/>
          <a:ext cx="7992888" cy="741680"/>
        </p:xfrm>
        <a:graphic>
          <a:graphicData uri="http://schemas.openxmlformats.org/drawingml/2006/table">
            <a:tbl>
              <a:tblPr bandRow="1">
                <a:tableStyleId>{5C22544A-7EE6-4342-B048-85BDC9FD1C3A}</a:tableStyleId>
              </a:tblPr>
              <a:tblGrid>
                <a:gridCol w="4203077"/>
                <a:gridCol w="3789811"/>
              </a:tblGrid>
              <a:tr h="370840">
                <a:tc>
                  <a:txBody>
                    <a:bodyPr/>
                    <a:lstStyle/>
                    <a:p>
                      <a:r>
                        <a:rPr lang="en-US" altLang="zh-CN" sz="1600" b="1" dirty="0" smtClean="0">
                          <a:solidFill>
                            <a:schemeClr val="tx1"/>
                          </a:solidFill>
                        </a:rPr>
                        <a:t>New</a:t>
                      </a:r>
                      <a:r>
                        <a:rPr lang="en-US" altLang="zh-CN" sz="1600" b="1" baseline="0" dirty="0" smtClean="0">
                          <a:solidFill>
                            <a:schemeClr val="tx1"/>
                          </a:solidFill>
                        </a:rPr>
                        <a:t> COE object like this</a:t>
                      </a:r>
                      <a:endParaRPr lang="zh-CN" altLang="en-US" sz="1600" b="1" dirty="0">
                        <a:solidFill>
                          <a:schemeClr val="tx1"/>
                        </a:solidFill>
                      </a:endParaRPr>
                    </a:p>
                  </a:txBody>
                  <a:tcPr/>
                </a:tc>
                <a:tc>
                  <a:txBody>
                    <a:bodyPr/>
                    <a:lstStyle/>
                    <a:p>
                      <a:r>
                        <a:rPr lang="en-US" altLang="zh-CN" sz="1600" b="1" dirty="0" smtClean="0">
                          <a:solidFill>
                            <a:srgbClr val="FF0000"/>
                          </a:solidFill>
                        </a:rPr>
                        <a:t>Do</a:t>
                      </a:r>
                      <a:r>
                        <a:rPr lang="en-US" altLang="zh-CN" sz="1600" b="1" baseline="0" dirty="0" smtClean="0">
                          <a:solidFill>
                            <a:srgbClr val="FF0000"/>
                          </a:solidFill>
                        </a:rPr>
                        <a:t> not</a:t>
                      </a:r>
                      <a:r>
                        <a:rPr lang="en-US" altLang="zh-CN" sz="1600" b="1" baseline="0" dirty="0" smtClean="0">
                          <a:solidFill>
                            <a:schemeClr val="tx1"/>
                          </a:solidFill>
                        </a:rPr>
                        <a:t> n</a:t>
                      </a:r>
                      <a:r>
                        <a:rPr lang="en-US" altLang="zh-CN" sz="1600" b="1" dirty="0" smtClean="0">
                          <a:solidFill>
                            <a:schemeClr val="tx1"/>
                          </a:solidFill>
                        </a:rPr>
                        <a:t>ew</a:t>
                      </a:r>
                      <a:r>
                        <a:rPr lang="en-US" altLang="zh-CN" sz="1600" b="1" baseline="0" dirty="0" smtClean="0">
                          <a:solidFill>
                            <a:schemeClr val="tx1"/>
                          </a:solidFill>
                        </a:rPr>
                        <a:t> COE object like this</a:t>
                      </a:r>
                      <a:endParaRPr lang="zh-CN" altLang="en-US" sz="1600" b="1" dirty="0">
                        <a:solidFill>
                          <a:schemeClr val="tx1"/>
                        </a:solidFill>
                      </a:endParaRPr>
                    </a:p>
                  </a:txBody>
                  <a:tcPr/>
                </a:tc>
              </a:tr>
              <a:tr h="370840">
                <a:tc>
                  <a:txBody>
                    <a:bodyPr/>
                    <a:lstStyle/>
                    <a:p>
                      <a:r>
                        <a:rPr lang="en-US" altLang="zh-CN" sz="1200" dirty="0" err="1" smtClean="0"/>
                        <a:t>LinePatternPtr</a:t>
                      </a:r>
                      <a:r>
                        <a:rPr lang="en-US" altLang="zh-CN" sz="1200" dirty="0" smtClean="0"/>
                        <a:t> </a:t>
                      </a:r>
                      <a:r>
                        <a:rPr lang="en-US" altLang="zh-CN" sz="1200" dirty="0" err="1" smtClean="0"/>
                        <a:t>pLinePattern</a:t>
                      </a:r>
                      <a:r>
                        <a:rPr lang="en-US" altLang="zh-CN" sz="1200" dirty="0" smtClean="0"/>
                        <a:t>(new </a:t>
                      </a:r>
                      <a:r>
                        <a:rPr lang="en-US" altLang="zh-CN" sz="1200" dirty="0" err="1" smtClean="0"/>
                        <a:t>LinePattern</a:t>
                      </a:r>
                      <a:r>
                        <a:rPr lang="en-US" altLang="zh-CN" sz="1200" dirty="0" smtClean="0"/>
                        <a:t>(</a:t>
                      </a:r>
                      <a:r>
                        <a:rPr lang="en-US" altLang="zh-CN" sz="1200" dirty="0" err="1" smtClean="0"/>
                        <a:t>startPt</a:t>
                      </a:r>
                      <a:r>
                        <a:rPr lang="en-US" altLang="zh-CN" sz="1200" dirty="0" smtClean="0"/>
                        <a:t>, </a:t>
                      </a:r>
                      <a:r>
                        <a:rPr lang="en-US" altLang="zh-CN" sz="1200" dirty="0" err="1" smtClean="0"/>
                        <a:t>endPt</a:t>
                      </a:r>
                      <a:r>
                        <a:rPr lang="en-US" altLang="zh-CN" sz="1200" dirty="0" smtClean="0"/>
                        <a:t>));</a:t>
                      </a:r>
                      <a:endParaRPr lang="zh-CN" altLang="en-US" sz="1200" dirty="0"/>
                    </a:p>
                  </a:txBody>
                  <a:tcPr/>
                </a:tc>
                <a:tc>
                  <a:txBody>
                    <a:bodyPr/>
                    <a:lstStyle/>
                    <a:p>
                      <a:r>
                        <a:rPr lang="en-US" altLang="zh-CN" sz="1200" dirty="0" err="1" smtClean="0"/>
                        <a:t>LinePattern</a:t>
                      </a:r>
                      <a:r>
                        <a:rPr lang="en-US" altLang="zh-CN" sz="1200" dirty="0" smtClean="0"/>
                        <a:t>* </a:t>
                      </a:r>
                      <a:r>
                        <a:rPr lang="en-US" altLang="zh-CN" sz="1200" dirty="0" err="1" smtClean="0"/>
                        <a:t>pLinePat</a:t>
                      </a:r>
                      <a:r>
                        <a:rPr lang="en-US" altLang="zh-CN" sz="1200" baseline="0" dirty="0" smtClean="0"/>
                        <a:t> = </a:t>
                      </a:r>
                      <a:r>
                        <a:rPr lang="en-US" altLang="zh-CN" sz="1200" dirty="0" smtClean="0"/>
                        <a:t>new </a:t>
                      </a:r>
                      <a:r>
                        <a:rPr lang="en-US" altLang="zh-CN" sz="1200" dirty="0" err="1" smtClean="0"/>
                        <a:t>LinePattern</a:t>
                      </a:r>
                      <a:r>
                        <a:rPr lang="en-US" altLang="zh-CN" sz="1200" dirty="0" smtClean="0"/>
                        <a:t>(</a:t>
                      </a:r>
                      <a:r>
                        <a:rPr lang="en-US" altLang="zh-CN" sz="1200" dirty="0" err="1" smtClean="0"/>
                        <a:t>startPt</a:t>
                      </a:r>
                      <a:r>
                        <a:rPr lang="en-US" altLang="zh-CN" sz="1200" dirty="0" smtClean="0"/>
                        <a:t>, </a:t>
                      </a:r>
                      <a:r>
                        <a:rPr lang="en-US" altLang="zh-CN" sz="1200" dirty="0" err="1" smtClean="0"/>
                        <a:t>endPt</a:t>
                      </a:r>
                      <a:r>
                        <a:rPr lang="en-US" altLang="zh-CN" sz="1200" dirty="0" smtClean="0"/>
                        <a:t>);</a:t>
                      </a:r>
                      <a:endParaRPr lang="zh-CN" altLang="en-US" sz="1200" i="1" dirty="0" smtClean="0"/>
                    </a:p>
                  </a:txBody>
                  <a:tcPr/>
                </a:tc>
              </a:tr>
            </a:tbl>
          </a:graphicData>
        </a:graphic>
      </p:graphicFrame>
      <p:sp>
        <p:nvSpPr>
          <p:cNvPr id="8" name="标题 1"/>
          <p:cNvSpPr txBox="1"/>
          <p:nvPr/>
        </p:nvSpPr>
        <p:spPr>
          <a:xfrm>
            <a:off x="467544" y="3717032"/>
            <a:ext cx="8229600" cy="15121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As the code above, </a:t>
            </a:r>
            <a:r>
              <a:rPr lang="en-US" altLang="zh-CN" sz="1800" dirty="0" err="1" smtClean="0"/>
              <a:t>LinePatternPtr</a:t>
            </a:r>
            <a:r>
              <a:rPr lang="en-US" altLang="zh-CN" sz="1800" dirty="0" smtClean="0"/>
              <a:t> is defined as </a:t>
            </a:r>
            <a:r>
              <a:rPr lang="en-US" altLang="zh-CN" sz="1800" dirty="0"/>
              <a:t>boost</a:t>
            </a:r>
            <a:r>
              <a:rPr lang="en-US" altLang="zh-CN" sz="1800" dirty="0" smtClean="0"/>
              <a:t>::</a:t>
            </a:r>
            <a:r>
              <a:rPr lang="en-US" altLang="zh-CN" sz="1800" dirty="0" err="1" smtClean="0"/>
              <a:t>shared_ptr</a:t>
            </a:r>
            <a:r>
              <a:rPr lang="en-US" altLang="zh-CN" sz="1800" dirty="0" smtClean="0"/>
              <a:t>&lt;</a:t>
            </a:r>
            <a:r>
              <a:rPr lang="en-US" altLang="zh-CN" sz="1800" dirty="0" err="1"/>
              <a:t>LinePattern</a:t>
            </a:r>
            <a:r>
              <a:rPr lang="en-US" altLang="zh-CN" sz="1800" dirty="0" smtClean="0"/>
              <a:t>&gt;, so smart pointer will release the object memory on heap automatically.</a:t>
            </a:r>
            <a:br>
              <a:rPr lang="en-US" altLang="zh-CN" sz="1800" dirty="0" smtClean="0"/>
            </a:br>
            <a:r>
              <a:rPr lang="en-US" altLang="zh-CN" sz="1800" dirty="0" smtClean="0"/>
              <a:t>    </a:t>
            </a:r>
            <a:endParaRPr lang="zh-CN" altLang="en-US" sz="1800"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a:t>3</a:t>
            </a:r>
            <a:r>
              <a:rPr lang="en-US" altLang="zh-CN" sz="3200" b="1" dirty="0" smtClean="0"/>
              <a:t>) traps of smart pointer </a:t>
            </a:r>
            <a:br>
              <a:rPr lang="en-US" altLang="zh-CN" sz="3200" b="1" dirty="0" smtClean="0"/>
            </a:br>
            <a:endParaRPr lang="zh-CN" altLang="en-US" sz="27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196752"/>
            <a:ext cx="8229600" cy="23762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smtClean="0"/>
              <a:t>When using </a:t>
            </a:r>
            <a:r>
              <a:rPr lang="en-US" altLang="zh-CN" sz="2400" b="1" dirty="0"/>
              <a:t>boost::</a:t>
            </a:r>
            <a:r>
              <a:rPr lang="en-US" altLang="zh-CN" sz="2400" b="1" dirty="0" err="1" smtClean="0"/>
              <a:t>shared_ptr</a:t>
            </a:r>
            <a:r>
              <a:rPr lang="en-US" altLang="zh-CN" sz="2400" b="1" dirty="0" smtClean="0"/>
              <a:t> smart pointer, there are some traps that we need to know, so sometimes we can avoid them.</a:t>
            </a:r>
            <a:br>
              <a:rPr lang="en-US" altLang="zh-CN" sz="2400" dirty="0" smtClean="0"/>
            </a:br>
            <a:r>
              <a:rPr lang="en-US" altLang="zh-CN" sz="2400" dirty="0" smtClean="0"/>
              <a:t>    </a:t>
            </a:r>
            <a:endParaRPr lang="zh-CN" altLang="en-US" sz="2400"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smtClean="0"/>
              <a:t>3.1</a:t>
            </a:r>
            <a:r>
              <a:rPr lang="en-US" altLang="zh-CN" sz="3200" b="1" dirty="0"/>
              <a:t>) Circular dependence </a:t>
            </a:r>
            <a:br>
              <a:rPr lang="en-US" altLang="zh-CN" sz="3200" b="1" dirty="0" smtClean="0"/>
            </a:br>
            <a:endParaRPr lang="zh-CN" altLang="en-US" sz="27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124744"/>
            <a:ext cx="8229600" cy="2376264"/>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We use an example to illustrate this case, please refer to code and UML diagram below, parent node consists its child node by smart pointer, and </a:t>
            </a:r>
            <a:r>
              <a:rPr lang="en-US" altLang="zh-CN" sz="1800" dirty="0" err="1" smtClean="0"/>
              <a:t>childs</a:t>
            </a:r>
            <a:r>
              <a:rPr lang="en-US" altLang="zh-CN" sz="1800" dirty="0" smtClean="0"/>
              <a:t> node also keeps its parent node by smart pointer, it seems make sense, but this is the circular dependence and will due to </a:t>
            </a:r>
            <a:r>
              <a:rPr lang="en-US" altLang="zh-CN" sz="1800" b="1" dirty="0" smtClean="0"/>
              <a:t>memory leak</a:t>
            </a:r>
            <a:r>
              <a:rPr lang="en-US" altLang="zh-CN" sz="1800" dirty="0" smtClean="0"/>
              <a:t>, so the better solution is that keep the parent ID in child node.</a:t>
            </a:r>
            <a:br>
              <a:rPr lang="en-US" altLang="zh-CN" sz="1800" dirty="0" smtClean="0"/>
            </a:br>
            <a:r>
              <a:rPr lang="en-US" altLang="zh-CN" sz="1800" dirty="0" smtClean="0"/>
              <a:t>   </a:t>
            </a:r>
            <a:endParaRPr lang="zh-CN" altLang="en-US" sz="1800" i="1" dirty="0"/>
          </a:p>
        </p:txBody>
      </p:sp>
      <p:grpSp>
        <p:nvGrpSpPr>
          <p:cNvPr id="15" name="组合 14"/>
          <p:cNvGrpSpPr/>
          <p:nvPr/>
        </p:nvGrpSpPr>
        <p:grpSpPr>
          <a:xfrm>
            <a:off x="5508104" y="4197523"/>
            <a:ext cx="1800199" cy="1425190"/>
            <a:chOff x="3923929" y="4005064"/>
            <a:chExt cx="1800199" cy="1425190"/>
          </a:xfrm>
        </p:grpSpPr>
        <p:sp>
          <p:nvSpPr>
            <p:cNvPr id="7" name="圆角矩形 6"/>
            <p:cNvSpPr/>
            <p:nvPr/>
          </p:nvSpPr>
          <p:spPr>
            <a:xfrm>
              <a:off x="3934391" y="5070214"/>
              <a:ext cx="1717729"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Child</a:t>
              </a:r>
              <a:r>
                <a:rPr lang="en-US" altLang="zh-CN" sz="1200" dirty="0" err="1" smtClean="0"/>
                <a:t>Node</a:t>
              </a:r>
              <a:endParaRPr lang="zh-CN" altLang="en-US" sz="1200" dirty="0"/>
            </a:p>
          </p:txBody>
        </p:sp>
        <p:sp>
          <p:nvSpPr>
            <p:cNvPr id="8" name="圆角矩形 7"/>
            <p:cNvSpPr/>
            <p:nvPr/>
          </p:nvSpPr>
          <p:spPr>
            <a:xfrm>
              <a:off x="3995936" y="4005064"/>
              <a:ext cx="171773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Parent</a:t>
              </a:r>
              <a:r>
                <a:rPr lang="en-US" altLang="zh-CN" sz="1200" dirty="0" err="1" smtClean="0"/>
                <a:t>Node</a:t>
              </a:r>
              <a:endParaRPr lang="zh-CN" altLang="en-US" sz="1200" dirty="0"/>
            </a:p>
          </p:txBody>
        </p:sp>
        <p:cxnSp>
          <p:nvCxnSpPr>
            <p:cNvPr id="9" name="肘形连接符 8"/>
            <p:cNvCxnSpPr/>
            <p:nvPr/>
          </p:nvCxnSpPr>
          <p:spPr>
            <a:xfrm rot="10800000" flipH="1" flipV="1">
              <a:off x="3923929" y="4210572"/>
              <a:ext cx="10462" cy="1039662"/>
            </a:xfrm>
            <a:prstGeom prst="bentConnector3">
              <a:avLst>
                <a:gd name="adj1" fmla="val -2185051"/>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p:nvPr/>
          </p:nvCxnSpPr>
          <p:spPr>
            <a:xfrm flipH="1" flipV="1">
              <a:off x="5713666" y="4210572"/>
              <a:ext cx="10462" cy="1039662"/>
            </a:xfrm>
            <a:prstGeom prst="bentConnector3">
              <a:avLst>
                <a:gd name="adj1" fmla="val -2185051"/>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gr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3688" y="3608412"/>
            <a:ext cx="2857500"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smtClean="0"/>
              <a:t>3.2) </a:t>
            </a:r>
            <a:r>
              <a:rPr lang="en-US" altLang="zh-CN" sz="3200" b="1" dirty="0"/>
              <a:t>P</a:t>
            </a:r>
            <a:r>
              <a:rPr lang="en-US" altLang="zh-CN" sz="3200" b="1" dirty="0" smtClean="0"/>
              <a:t>erformance issue </a:t>
            </a:r>
            <a:br>
              <a:rPr lang="en-US" altLang="zh-CN" sz="3200" b="1" dirty="0" smtClean="0"/>
            </a:br>
            <a:endParaRPr lang="zh-CN" altLang="en-US" sz="27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124744"/>
            <a:ext cx="8229600" cy="25202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Smart pointer is a sword with two sides, it can help us to release memory on heap automatically, but it also needs some expenses about performance. Please refer to two  code pieces below and notice the red line, this code will find the index of the pattern in the vector, if the pattern count in vector is very large, </a:t>
            </a:r>
            <a:r>
              <a:rPr lang="en-US" altLang="zh-CN" sz="1800" dirty="0" smtClean="0">
                <a:solidFill>
                  <a:srgbClr val="FF0000"/>
                </a:solidFill>
              </a:rPr>
              <a:t>the code on the left is preferred</a:t>
            </a:r>
            <a:r>
              <a:rPr lang="en-US" altLang="zh-CN" sz="1800" dirty="0" smtClean="0"/>
              <a:t> because it used row pointer rather than the smart pointer on the right, and it reduced the expense for reference count.  </a:t>
            </a:r>
            <a:br>
              <a:rPr lang="en-US" altLang="zh-CN" sz="1800" dirty="0" smtClean="0"/>
            </a:br>
            <a:r>
              <a:rPr lang="en-US" altLang="zh-CN" sz="1800" dirty="0" smtClean="0"/>
              <a:t>    </a:t>
            </a:r>
            <a:endParaRPr lang="zh-CN" altLang="en-US" sz="1800" i="1" dirty="0"/>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576" y="3779862"/>
            <a:ext cx="3528392"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032" y="3779862"/>
            <a:ext cx="3528392"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066130"/>
          </a:xfrm>
        </p:spPr>
        <p:txBody>
          <a:bodyPr>
            <a:normAutofit/>
          </a:bodyPr>
          <a:lstStyle/>
          <a:p>
            <a:r>
              <a:rPr lang="en-US" altLang="zh-CN" sz="3200" b="1" dirty="0"/>
              <a:t>4</a:t>
            </a:r>
            <a:r>
              <a:rPr lang="en-US" altLang="zh-CN" sz="3200" b="1" dirty="0"/>
              <a:t>) Summary </a:t>
            </a:r>
            <a:br>
              <a:rPr lang="en-US" altLang="zh-CN" sz="3200" b="1" dirty="0" smtClean="0"/>
            </a:br>
            <a:endParaRPr lang="zh-CN" altLang="en-US" sz="27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8" name="表格 7"/>
          <p:cNvGraphicFramePr>
            <a:graphicFrameLocks noGrp="1"/>
          </p:cNvGraphicFramePr>
          <p:nvPr/>
        </p:nvGraphicFramePr>
        <p:xfrm>
          <a:off x="683568" y="3013680"/>
          <a:ext cx="7992888" cy="2575560"/>
        </p:xfrm>
        <a:graphic>
          <a:graphicData uri="http://schemas.openxmlformats.org/drawingml/2006/table">
            <a:tbl>
              <a:tblPr bandRow="1">
                <a:tableStyleId>{5C22544A-7EE6-4342-B048-85BDC9FD1C3A}</a:tableStyleId>
              </a:tblPr>
              <a:tblGrid>
                <a:gridCol w="720080"/>
                <a:gridCol w="7272808"/>
              </a:tblGrid>
              <a:tr h="370840">
                <a:tc gridSpan="2">
                  <a:txBody>
                    <a:bodyPr/>
                    <a:lstStyle/>
                    <a:p>
                      <a:pPr algn="ctr"/>
                      <a:r>
                        <a:rPr lang="en-US" altLang="zh-CN" sz="1800" b="1" kern="1200" baseline="0" dirty="0" smtClean="0">
                          <a:solidFill>
                            <a:srgbClr val="C00000"/>
                          </a:solidFill>
                          <a:latin typeface="+mn-lt"/>
                          <a:ea typeface="+mn-ea"/>
                          <a:cs typeface="+mn-cs"/>
                        </a:rPr>
                        <a:t>Cases need to use shared smart pointer </a:t>
                      </a:r>
                      <a:endParaRPr lang="zh-CN" altLang="en-US" sz="1800" b="1" dirty="0">
                        <a:solidFill>
                          <a:srgbClr val="C00000"/>
                        </a:solidFill>
                      </a:endParaRPr>
                    </a:p>
                  </a:txBody>
                  <a:tcPr/>
                </a:tc>
                <a:tc hMerge="1">
                  <a:tcPr/>
                </a:tc>
              </a:tr>
              <a:tr h="370840">
                <a:tc>
                  <a:txBody>
                    <a:bodyPr/>
                    <a:lstStyle/>
                    <a:p>
                      <a:r>
                        <a:rPr lang="en-US" altLang="zh-CN" sz="1600" b="1" dirty="0" err="1" smtClean="0"/>
                        <a:t>Num</a:t>
                      </a:r>
                      <a:endParaRPr lang="zh-CN" altLang="en-US" sz="1600" b="1" dirty="0"/>
                    </a:p>
                  </a:txBody>
                  <a:tcPr/>
                </a:tc>
                <a:tc>
                  <a:txBody>
                    <a:bodyPr/>
                    <a:lstStyle/>
                    <a:p>
                      <a:r>
                        <a:rPr lang="en-US" altLang="zh-CN" sz="1600" b="1" dirty="0" smtClean="0"/>
                        <a:t>Case Description</a:t>
                      </a:r>
                      <a:endParaRPr lang="zh-CN" altLang="en-US" sz="1600" b="1" dirty="0"/>
                    </a:p>
                  </a:txBody>
                  <a:tcPr/>
                </a:tc>
              </a:tr>
              <a:tr h="370840">
                <a:tc>
                  <a:txBody>
                    <a:bodyPr/>
                    <a:lstStyle/>
                    <a:p>
                      <a:r>
                        <a:rPr lang="en-US" altLang="zh-CN" sz="1400" kern="1200" dirty="0" smtClean="0">
                          <a:solidFill>
                            <a:schemeClr val="dk1"/>
                          </a:solidFill>
                          <a:latin typeface="+mn-lt"/>
                          <a:ea typeface="+mn-ea"/>
                          <a:cs typeface="+mn-cs"/>
                        </a:rPr>
                        <a:t>1</a:t>
                      </a:r>
                      <a:endParaRPr lang="zh-CN" altLang="en-US" sz="1400" dirty="0"/>
                    </a:p>
                  </a:txBody>
                  <a:tcPr/>
                </a:tc>
                <a:tc>
                  <a:txBody>
                    <a:bodyPr/>
                    <a:lstStyle/>
                    <a:p>
                      <a:r>
                        <a:rPr lang="en-US" altLang="zh-CN" sz="1400" i="1" baseline="0" dirty="0" smtClean="0"/>
                        <a:t>Parent object will consist child objects by smart pointer, e.g. part object will consist cut features. As described in </a:t>
                      </a:r>
                      <a:r>
                        <a:rPr lang="en-US" altLang="zh-CN" sz="1400" b="1" i="1" baseline="0" dirty="0" smtClean="0"/>
                        <a:t>section 3.1</a:t>
                      </a:r>
                      <a:r>
                        <a:rPr lang="en-US" altLang="zh-CN" sz="1400" i="1" baseline="0" dirty="0" smtClean="0"/>
                        <a:t>.</a:t>
                      </a:r>
                      <a:endParaRPr lang="en-US" altLang="zh-CN" sz="1400" i="1" baseline="0" dirty="0" smtClean="0"/>
                    </a:p>
                    <a:p>
                      <a:endParaRPr lang="zh-CN" altLang="en-US" sz="1400" i="1" dirty="0" smtClean="0"/>
                    </a:p>
                  </a:txBody>
                  <a:tcPr/>
                </a:tc>
              </a:tr>
              <a:tr h="370840">
                <a:tc>
                  <a:txBody>
                    <a:bodyPr/>
                    <a:lstStyle/>
                    <a:p>
                      <a:r>
                        <a:rPr lang="en-US" altLang="zh-CN" sz="1400" kern="1200" dirty="0" smtClean="0">
                          <a:solidFill>
                            <a:schemeClr val="dk1"/>
                          </a:solidFill>
                          <a:latin typeface="+mn-lt"/>
                          <a:ea typeface="+mn-ea"/>
                          <a:cs typeface="+mn-cs"/>
                        </a:rPr>
                        <a:t>2</a:t>
                      </a:r>
                      <a:endParaRPr lang="zh-CN" altLang="en-US" sz="1400" dirty="0"/>
                    </a:p>
                  </a:txBody>
                  <a:tcPr/>
                </a:tc>
                <a:tc>
                  <a:txBody>
                    <a:bodyPr/>
                    <a:lstStyle/>
                    <a:p>
                      <a:r>
                        <a:rPr lang="en-US" altLang="zh-CN" sz="1400" i="1" dirty="0" smtClean="0"/>
                        <a:t>The object A will be transferred to</a:t>
                      </a:r>
                      <a:r>
                        <a:rPr lang="en-US" altLang="zh-CN" sz="1400" i="1" baseline="0" dirty="0" smtClean="0"/>
                        <a:t> function or class B, and function or class B will change object A.</a:t>
                      </a:r>
                      <a:endParaRPr lang="en-US" altLang="zh-CN" sz="1400" i="1" baseline="0" dirty="0" smtClean="0"/>
                    </a:p>
                    <a:p>
                      <a:endParaRPr lang="zh-CN" altLang="en-US" sz="1400" i="1" dirty="0" smtClean="0"/>
                    </a:p>
                  </a:txBody>
                  <a:tcPr/>
                </a:tc>
              </a:tr>
              <a:tr h="370840">
                <a:tc>
                  <a:txBody>
                    <a:bodyPr/>
                    <a:lstStyle/>
                    <a:p>
                      <a:r>
                        <a:rPr lang="en-US" altLang="zh-CN" sz="1400" dirty="0" smtClean="0"/>
                        <a:t>…</a:t>
                      </a:r>
                      <a:endParaRPr lang="zh-CN" altLang="en-US" sz="1400" dirty="0"/>
                    </a:p>
                  </a:txBody>
                  <a:tcPr/>
                </a:tc>
                <a:tc>
                  <a:txBody>
                    <a:bodyPr/>
                    <a:lstStyle/>
                    <a:p>
                      <a:endParaRPr lang="zh-CN" altLang="en-US" sz="1400" i="1" dirty="0" smtClean="0"/>
                    </a:p>
                  </a:txBody>
                  <a:tcPr/>
                </a:tc>
              </a:tr>
            </a:tbl>
          </a:graphicData>
        </a:graphic>
      </p:graphicFrame>
      <p:sp>
        <p:nvSpPr>
          <p:cNvPr id="10" name="标题 1"/>
          <p:cNvSpPr txBox="1"/>
          <p:nvPr/>
        </p:nvSpPr>
        <p:spPr>
          <a:xfrm>
            <a:off x="467544" y="1196752"/>
            <a:ext cx="8229600" cy="165618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We list some cases which need to use smart pointer and some other need raw pointer. Anyway, the principle is that we need to be clear about the life cycle of the object.  </a:t>
            </a:r>
            <a:br>
              <a:rPr lang="en-US" altLang="zh-CN" sz="1800" dirty="0" smtClean="0"/>
            </a:br>
            <a:r>
              <a:rPr lang="en-US" altLang="zh-CN" sz="1800" dirty="0" smtClean="0"/>
              <a:t>    </a:t>
            </a:r>
            <a:endParaRPr lang="zh-CN" altLang="en-US" sz="18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9" name="表格 8"/>
          <p:cNvGraphicFramePr>
            <a:graphicFrameLocks noGrp="1"/>
          </p:cNvGraphicFramePr>
          <p:nvPr/>
        </p:nvGraphicFramePr>
        <p:xfrm>
          <a:off x="683568" y="620688"/>
          <a:ext cx="7992888" cy="2362200"/>
        </p:xfrm>
        <a:graphic>
          <a:graphicData uri="http://schemas.openxmlformats.org/drawingml/2006/table">
            <a:tbl>
              <a:tblPr bandRow="1">
                <a:tableStyleId>{5C22544A-7EE6-4342-B048-85BDC9FD1C3A}</a:tableStyleId>
              </a:tblPr>
              <a:tblGrid>
                <a:gridCol w="720080"/>
                <a:gridCol w="7272808"/>
              </a:tblGrid>
              <a:tr h="370840">
                <a:tc gridSpan="2">
                  <a:txBody>
                    <a:bodyPr/>
                    <a:lstStyle/>
                    <a:p>
                      <a:pPr algn="ctr"/>
                      <a:r>
                        <a:rPr lang="en-US" altLang="zh-CN" sz="1800" b="1" kern="1200" baseline="0" dirty="0" smtClean="0">
                          <a:solidFill>
                            <a:srgbClr val="C00000"/>
                          </a:solidFill>
                          <a:latin typeface="+mn-lt"/>
                          <a:ea typeface="+mn-ea"/>
                          <a:cs typeface="+mn-cs"/>
                        </a:rPr>
                        <a:t>Cases need to </a:t>
                      </a:r>
                      <a:r>
                        <a:rPr lang="en-US" altLang="zh-CN" sz="1800" b="1" kern="1200" baseline="0" smtClean="0">
                          <a:solidFill>
                            <a:srgbClr val="C00000"/>
                          </a:solidFill>
                          <a:latin typeface="+mn-lt"/>
                          <a:ea typeface="+mn-ea"/>
                          <a:cs typeface="+mn-cs"/>
                        </a:rPr>
                        <a:t>use raw </a:t>
                      </a:r>
                      <a:r>
                        <a:rPr lang="en-US" altLang="zh-CN" sz="1800" b="1" kern="1200" baseline="0" dirty="0" smtClean="0">
                          <a:solidFill>
                            <a:srgbClr val="C00000"/>
                          </a:solidFill>
                          <a:latin typeface="+mn-lt"/>
                          <a:ea typeface="+mn-ea"/>
                          <a:cs typeface="+mn-cs"/>
                        </a:rPr>
                        <a:t>pointer</a:t>
                      </a:r>
                      <a:endParaRPr lang="zh-CN" altLang="en-US" sz="1800" b="1" dirty="0">
                        <a:solidFill>
                          <a:srgbClr val="C00000"/>
                        </a:solidFill>
                      </a:endParaRPr>
                    </a:p>
                  </a:txBody>
                  <a:tcPr/>
                </a:tc>
                <a:tc hMerge="1">
                  <a:tcPr/>
                </a:tc>
              </a:tr>
              <a:tr h="370840">
                <a:tc>
                  <a:txBody>
                    <a:bodyPr/>
                    <a:lstStyle/>
                    <a:p>
                      <a:r>
                        <a:rPr lang="en-US" altLang="zh-CN" sz="1600" b="1" dirty="0" err="1" smtClean="0"/>
                        <a:t>Num</a:t>
                      </a:r>
                      <a:endParaRPr lang="zh-CN" altLang="en-US" sz="1600" b="1" dirty="0"/>
                    </a:p>
                  </a:txBody>
                  <a:tcPr/>
                </a:tc>
                <a:tc>
                  <a:txBody>
                    <a:bodyPr/>
                    <a:lstStyle/>
                    <a:p>
                      <a:r>
                        <a:rPr lang="en-US" altLang="zh-CN" sz="1600" b="1" dirty="0" smtClean="0"/>
                        <a:t>Case Description</a:t>
                      </a:r>
                      <a:endParaRPr lang="zh-CN" altLang="en-US" sz="1600" b="1" dirty="0"/>
                    </a:p>
                  </a:txBody>
                  <a:tcPr/>
                </a:tc>
              </a:tr>
              <a:tr h="370840">
                <a:tc>
                  <a:txBody>
                    <a:bodyPr/>
                    <a:lstStyle/>
                    <a:p>
                      <a:r>
                        <a:rPr lang="en-US" altLang="zh-CN" sz="1400" kern="1200" dirty="0" smtClean="0">
                          <a:solidFill>
                            <a:schemeClr val="dk1"/>
                          </a:solidFill>
                          <a:latin typeface="+mn-lt"/>
                          <a:ea typeface="+mn-ea"/>
                          <a:cs typeface="+mn-cs"/>
                        </a:rPr>
                        <a:t>1</a:t>
                      </a:r>
                      <a:endParaRPr lang="zh-CN" altLang="en-US" sz="1400" dirty="0"/>
                    </a:p>
                  </a:txBody>
                  <a:tcPr/>
                </a:tc>
                <a:tc>
                  <a:txBody>
                    <a:bodyPr/>
                    <a:lstStyle/>
                    <a:p>
                      <a:r>
                        <a:rPr lang="en-US" altLang="zh-CN" sz="1400" i="1" dirty="0" smtClean="0"/>
                        <a:t>The object A will be transferred to</a:t>
                      </a:r>
                      <a:r>
                        <a:rPr lang="en-US" altLang="zh-CN" sz="1400" i="1" baseline="0" dirty="0" smtClean="0"/>
                        <a:t> function or class B, but function or class B will </a:t>
                      </a:r>
                      <a:r>
                        <a:rPr lang="en-US" altLang="zh-CN" sz="1400" b="1" i="1" baseline="0" dirty="0" smtClean="0"/>
                        <a:t>NOT</a:t>
                      </a:r>
                      <a:r>
                        <a:rPr lang="en-US" altLang="zh-CN" sz="1400" i="1" baseline="0" dirty="0" smtClean="0"/>
                        <a:t> change object A.</a:t>
                      </a:r>
                      <a:endParaRPr lang="en-US" altLang="zh-CN" sz="1400" i="1" baseline="0" dirty="0" smtClean="0"/>
                    </a:p>
                    <a:p>
                      <a:endParaRPr lang="zh-CN" altLang="en-US" sz="1400" i="1" dirty="0" smtClean="0"/>
                    </a:p>
                  </a:txBody>
                  <a:tcPr/>
                </a:tc>
              </a:tr>
              <a:tr h="370840">
                <a:tc>
                  <a:txBody>
                    <a:bodyPr/>
                    <a:lstStyle/>
                    <a:p>
                      <a:r>
                        <a:rPr lang="en-US" altLang="zh-CN" sz="1400" dirty="0" smtClean="0"/>
                        <a:t>2</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i="1" dirty="0" smtClean="0"/>
                        <a:t>The object will be used inside a function, as </a:t>
                      </a:r>
                      <a:r>
                        <a:rPr lang="en-US" altLang="zh-CN" sz="1400" i="1" baseline="0" dirty="0" smtClean="0"/>
                        <a:t>described in </a:t>
                      </a:r>
                      <a:r>
                        <a:rPr lang="en-US" altLang="zh-CN" sz="1400" b="1" i="1" baseline="0" dirty="0" smtClean="0"/>
                        <a:t>section 3.2</a:t>
                      </a:r>
                      <a:r>
                        <a:rPr lang="en-US" altLang="zh-CN" sz="1400" i="1" baseline="0" dirty="0" smtClean="0"/>
                        <a:t>.</a:t>
                      </a:r>
                      <a:endParaRPr lang="en-US" altLang="zh-CN" sz="1400" i="1" baseline="0" dirty="0" smtClean="0"/>
                    </a:p>
                    <a:p>
                      <a:endParaRPr lang="zh-CN" altLang="en-US" sz="1400" i="1" dirty="0" smtClean="0"/>
                    </a:p>
                  </a:txBody>
                  <a:tcPr/>
                </a:tc>
              </a:tr>
              <a:tr h="370840">
                <a:tc>
                  <a:txBody>
                    <a:bodyPr/>
                    <a:lstStyle/>
                    <a:p>
                      <a:r>
                        <a:rPr lang="en-US" altLang="zh-CN" sz="1400" dirty="0" smtClean="0"/>
                        <a:t>…</a:t>
                      </a:r>
                      <a:endParaRPr lang="zh-CN" altLang="en-US" sz="1400" dirty="0"/>
                    </a:p>
                  </a:txBody>
                  <a:tcPr/>
                </a:tc>
                <a:tc>
                  <a:txBody>
                    <a:bodyPr/>
                    <a:lstStyle/>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2792</Words>
  <Application>WPS 演示</Application>
  <PresentationFormat>全屏显示(4:3)</PresentationFormat>
  <Paragraphs>106</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Arial</vt:lpstr>
      <vt:lpstr>宋体</vt:lpstr>
      <vt:lpstr>Wingdings</vt:lpstr>
      <vt:lpstr>Calibri</vt:lpstr>
      <vt:lpstr>微软雅黑</vt:lpstr>
      <vt:lpstr>Arial Unicode MS</vt:lpstr>
      <vt:lpstr>Office 主题</vt:lpstr>
      <vt:lpstr>1) overview 概述</vt:lpstr>
      <vt:lpstr>2) allocate CCP object on heap 在堆上分配CCP对象</vt:lpstr>
      <vt:lpstr>3) traps of smart pointer  智能指针的一些陷阱</vt:lpstr>
      <vt:lpstr>3.1) Circular dependence  循环依赖</vt:lpstr>
      <vt:lpstr>3.2) Performance issue  性能问题</vt:lpstr>
      <vt:lpstr>4) Summary  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CutLeader CAM Platform is a c++ development environment which can easily develop a 2D-cutting CAM software.</dc:title>
  <dc:creator>macro</dc:creator>
  <cp:lastModifiedBy>macro</cp:lastModifiedBy>
  <cp:revision>313</cp:revision>
  <dcterms:created xsi:type="dcterms:W3CDTF">2020-05-12T09:14:00Z</dcterms:created>
  <dcterms:modified xsi:type="dcterms:W3CDTF">2025-01-02T15:29:13Z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9E61C88099BA4E52B355A9AAD1DA7453_12</vt:lpwstr>
  </property>
  <property fmtid="{D5CDD505-2E9C-101B-9397-08002B2CF9AE}" pid="3" name="KSOProductBuildVer">
    <vt:lpwstr>2052-12.1.0.19302</vt:lpwstr>
  </property>
</Properties>
</file>