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80" r:id="rId3"/>
    <p:sldId id="293" r:id="rId4"/>
    <p:sldId id="282" r:id="rId5"/>
    <p:sldId id="260" r:id="rId6"/>
    <p:sldId id="284" r:id="rId7"/>
    <p:sldId id="261" r:id="rId8"/>
    <p:sldId id="262" r:id="rId9"/>
    <p:sldId id="285" r:id="rId10"/>
    <p:sldId id="264" r:id="rId11"/>
    <p:sldId id="270" r:id="rId12"/>
    <p:sldId id="286" r:id="rId13"/>
    <p:sldId id="268" r:id="rId14"/>
    <p:sldId id="266" r:id="rId15"/>
    <p:sldId id="294" r:id="rId16"/>
    <p:sldId id="295" r:id="rId17"/>
    <p:sldId id="297" r:id="rId18"/>
    <p:sldId id="276" r:id="rId19"/>
    <p:sldId id="296" r:id="rId20"/>
    <p:sldId id="298" r:id="rId21"/>
    <p:sldId id="287" r:id="rId22"/>
    <p:sldId id="269" r:id="rId23"/>
    <p:sldId id="299" r:id="rId24"/>
    <p:sldId id="275" r:id="rId25"/>
    <p:sldId id="288" r:id="rId26"/>
    <p:sldId id="278" r:id="rId27"/>
    <p:sldId id="292" r:id="rId2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43"/>
    <p:restoredTop sz="93689"/>
  </p:normalViewPr>
  <p:slideViewPr>
    <p:cSldViewPr snapToGrid="0" snapToObjects="1">
      <p:cViewPr varScale="1">
        <p:scale>
          <a:sx n="70" d="100"/>
          <a:sy n="70"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满意度</c:v>
                </c:pt>
              </c:strCache>
            </c:strRef>
          </c:tx>
          <c:spPr>
            <a:effectLst/>
          </c:spPr>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很满意</c:v>
                </c:pt>
                <c:pt idx="1">
                  <c:v>满意</c:v>
                </c:pt>
                <c:pt idx="2">
                  <c:v>还行</c:v>
                </c:pt>
                <c:pt idx="3">
                  <c:v>不满意</c:v>
                </c:pt>
              </c:strCache>
            </c:strRef>
          </c:cat>
          <c:val>
            <c:numRef>
              <c:f>Sheet1!$B$2:$B$5</c:f>
              <c:numCache>
                <c:formatCode>General</c:formatCode>
                <c:ptCount val="4"/>
                <c:pt idx="0">
                  <c:v>8.1999999999999993</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t"/>
      <c:layout/>
      <c:overlay val="0"/>
    </c:legend>
    <c:plotVisOnly val="1"/>
    <c:dispBlanksAs val="gap"/>
    <c:showDLblsOverMax val="0"/>
  </c:chart>
  <c:spPr>
    <a:solidFill>
      <a:schemeClr val="bg1"/>
    </a:solidFill>
    <a:ln w="9525" cap="flat" cmpd="sng" algn="ctr">
      <a:solidFill>
        <a:schemeClr val="bg1"/>
      </a:solidFill>
      <a:round/>
    </a:ln>
    <a:effectLst/>
  </c:spPr>
  <c:txPr>
    <a:bodyPr rot="0" spcFirstLastPara="0" vertOverflow="ellipsis" horzOverflow="overflow" vert="horz" wrap="square" anchor="ctr" anchorCtr="1"/>
    <a:lstStyle/>
    <a:p>
      <a:pPr>
        <a:defRPr lang="zh-CN" sz="900" kern="1200">
          <a:solidFill>
            <a:schemeClr val="tx1"/>
          </a:solidFill>
          <a:latin typeface="+mn-lt"/>
          <a:ea typeface="+mn-ea"/>
          <a:cs typeface="+mn-cs"/>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Segoe UI"/>
                <a:ea typeface="微软雅黑"/>
              </a:rPr>
              <a:t>基于</a:t>
            </a:r>
            <a:r>
              <a:rPr lang="en-US" altLang="zh-CN" dirty="0" smtClean="0">
                <a:latin typeface="Segoe UI"/>
                <a:ea typeface="微软雅黑"/>
              </a:rPr>
              <a:t>Storm</a:t>
            </a:r>
            <a:r>
              <a:rPr lang="zh-CN" altLang="en-US" dirty="0" smtClean="0">
                <a:latin typeface="Segoe UI"/>
                <a:ea typeface="微软雅黑"/>
              </a:rPr>
              <a:t>的推荐系统</a:t>
            </a:r>
            <a:endParaRPr lang="en-US" altLang="zh-CN" dirty="0">
              <a:latin typeface="Segoe UI"/>
              <a:ea typeface="微软雅黑"/>
            </a:endParaRPr>
          </a:p>
        </p:txBody>
      </p:sp>
      <p:sp>
        <p:nvSpPr>
          <p:cNvPr id="3" name="文本占位符 2"/>
          <p:cNvSpPr>
            <a:spLocks noGrp="1"/>
          </p:cNvSpPr>
          <p:nvPr>
            <p:ph type="body" sz="quarter" idx="11"/>
          </p:nvPr>
        </p:nvSpPr>
        <p:spPr/>
        <p:txBody>
          <a:bodyPr/>
          <a:lstStyle/>
          <a:p>
            <a:pPr lvl="0">
              <a:lnSpc>
                <a:spcPct val="100000"/>
              </a:lnSpc>
              <a:spcBef>
                <a:spcPts val="0"/>
              </a:spcBef>
              <a:defRPr/>
            </a:pPr>
            <a:r>
              <a:rPr lang="zh-CN" altLang="en-US" kern="0" dirty="0">
                <a:latin typeface="Segoe UI"/>
                <a:ea typeface="微软雅黑"/>
                <a:cs typeface=""/>
              </a:rPr>
              <a:t>指导</a:t>
            </a:r>
            <a:r>
              <a:rPr lang="zh-CN" altLang="en-US" kern="0" dirty="0" smtClean="0">
                <a:latin typeface="Segoe UI"/>
                <a:ea typeface="微软雅黑"/>
                <a:cs typeface=""/>
              </a:rPr>
              <a:t>老师</a:t>
            </a:r>
          </a:p>
          <a:p>
            <a:pPr lvl="0">
              <a:lnSpc>
                <a:spcPct val="100000"/>
              </a:lnSpc>
              <a:spcBef>
                <a:spcPts val="0"/>
              </a:spcBef>
              <a:defRPr/>
            </a:pPr>
            <a:r>
              <a:rPr lang="zh-CN" altLang="en-US" kern="0" dirty="0" smtClean="0">
                <a:latin typeface="Segoe UI"/>
                <a:ea typeface="微软雅黑"/>
                <a:cs typeface=""/>
              </a:rPr>
              <a:t>张卫东老师</a:t>
            </a:r>
            <a:endParaRPr lang="en-US" altLang="zh-CN" kern="0" dirty="0">
              <a:latin typeface="Segoe UI"/>
              <a:ea typeface="微软雅黑"/>
              <a:cs typeface=""/>
            </a:endParaRPr>
          </a:p>
        </p:txBody>
      </p:sp>
      <p:sp>
        <p:nvSpPr>
          <p:cNvPr id="4" name="文本占位符 3"/>
          <p:cNvSpPr>
            <a:spLocks noGrp="1"/>
          </p:cNvSpPr>
          <p:nvPr>
            <p:ph type="body" sz="quarter" idx="12"/>
          </p:nvPr>
        </p:nvSpPr>
        <p:spPr/>
        <p:txBody>
          <a:bodyPr/>
          <a:lstStyle/>
          <a:p>
            <a:pPr lvl="0">
              <a:lnSpc>
                <a:spcPct val="100000"/>
              </a:lnSpc>
              <a:spcBef>
                <a:spcPts val="0"/>
              </a:spcBef>
              <a:defRPr/>
            </a:pPr>
            <a:r>
              <a:rPr lang="zh-CN" altLang="en-US" kern="0" dirty="0">
                <a:latin typeface="Segoe UI"/>
                <a:ea typeface="微软雅黑"/>
                <a:cs typeface=""/>
              </a:rPr>
              <a:t>报告人</a:t>
            </a:r>
            <a:endParaRPr lang="en-US" altLang="zh-CN" kern="0" dirty="0">
              <a:latin typeface="Segoe UI"/>
              <a:ea typeface="微软雅黑"/>
              <a:cs typeface=""/>
            </a:endParaRPr>
          </a:p>
          <a:p>
            <a:pPr lvl="0">
              <a:lnSpc>
                <a:spcPct val="100000"/>
              </a:lnSpc>
              <a:spcBef>
                <a:spcPts val="0"/>
              </a:spcBef>
              <a:defRPr/>
            </a:pPr>
            <a:r>
              <a:rPr lang="zh-CN" altLang="en-US" kern="0" dirty="0">
                <a:latin typeface="Segoe UI"/>
                <a:ea typeface="微软雅黑"/>
                <a:cs typeface=""/>
              </a:rPr>
              <a:t>冯小川</a:t>
            </a:r>
            <a:endParaRPr lang="en-US" altLang="zh-CN" kern="0" dirty="0">
              <a:latin typeface="Segoe UI"/>
              <a:ea typeface="微软雅黑"/>
              <a:cs typeface=""/>
            </a:endParaRPr>
          </a:p>
        </p:txBody>
      </p:sp>
      <p:sp>
        <p:nvSpPr>
          <p:cNvPr id="5" name="文本占位符 4"/>
          <p:cNvSpPr>
            <a:spLocks noGrp="1"/>
          </p:cNvSpPr>
          <p:nvPr>
            <p:ph type="body" sz="quarter" idx="13"/>
          </p:nvPr>
        </p:nvSpPr>
        <p:spPr/>
        <p:txBody>
          <a:bodyPr/>
          <a:lstStyle/>
          <a:p>
            <a:r>
              <a:rPr lang="zh-CN" altLang="en-US" dirty="0" smtClean="0">
                <a:latin typeface="Segoe UI"/>
                <a:ea typeface="微软雅黑"/>
              </a:rPr>
              <a:t>通信工程学院信息安全专业</a:t>
            </a:r>
            <a:endParaRPr lang="en-US" altLang="zh-CN" dirty="0">
              <a:latin typeface="Segoe UI"/>
              <a:ea typeface="微软雅黑"/>
            </a:endParaRPr>
          </a:p>
        </p:txBody>
      </p:sp>
      <p:sp>
        <p:nvSpPr>
          <p:cNvPr id="6" name="文本占位符 5"/>
          <p:cNvSpPr>
            <a:spLocks noGrp="1"/>
          </p:cNvSpPr>
          <p:nvPr>
            <p:ph type="body" sz="quarter" idx="14"/>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THREE</a:t>
            </a:r>
            <a:r>
              <a:rPr kumimoji="1" lang="zh-CN" altLang="en-US" dirty="0" smtClean="0"/>
              <a:t> 系统设计</a:t>
            </a:r>
            <a:endParaRPr kumimoji="1" lang="zh-CN" altLang="en-US" dirty="0"/>
          </a:p>
        </p:txBody>
      </p:sp>
      <p:grpSp>
        <p:nvGrpSpPr>
          <p:cNvPr id="3" name="组 2"/>
          <p:cNvGrpSpPr/>
          <p:nvPr/>
        </p:nvGrpSpPr>
        <p:grpSpPr>
          <a:xfrm>
            <a:off x="974294" y="9342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338828" cy="369332"/>
            </a:xfrm>
            <a:prstGeom prst="rect">
              <a:avLst/>
            </a:prstGeom>
          </p:spPr>
          <p:txBody>
            <a:bodyPr wrap="none">
              <a:spAutoFit/>
            </a:bodyPr>
            <a:lstStyle/>
            <a:p>
              <a:r>
                <a:rPr lang="zh-CN" altLang="en-US" dirty="0">
                  <a:solidFill>
                    <a:srgbClr val="000000"/>
                  </a:solidFill>
                  <a:latin typeface="Segoe UI"/>
                  <a:ea typeface="微软雅黑"/>
                </a:rPr>
                <a:t>系统</a:t>
              </a:r>
              <a:r>
                <a:rPr lang="zh-CN" altLang="en-US" dirty="0" smtClean="0">
                  <a:solidFill>
                    <a:srgbClr val="000000"/>
                  </a:solidFill>
                  <a:latin typeface="Segoe UI"/>
                  <a:ea typeface="微软雅黑"/>
                </a:rPr>
                <a:t>流程图</a:t>
              </a:r>
              <a:endParaRPr lang="zh-CN" altLang="en-US" dirty="0">
                <a:solidFill>
                  <a:srgbClr val="000000"/>
                </a:solidFill>
                <a:latin typeface="Segoe UI"/>
                <a:ea typeface="微软雅黑"/>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395" y="1429752"/>
            <a:ext cx="4581525" cy="5305425"/>
          </a:xfrm>
          <a:prstGeom prst="rect">
            <a:avLst/>
          </a:prstGeom>
        </p:spPr>
      </p:pic>
    </p:spTree>
    <p:extLst>
      <p:ext uri="{BB962C8B-B14F-4D97-AF65-F5344CB8AC3E}">
        <p14:creationId xmlns:p14="http://schemas.microsoft.com/office/powerpoint/2010/main" val="10557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系统实现</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FOUR</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72513837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FOUR</a:t>
            </a:r>
            <a:r>
              <a:rPr kumimoji="1" lang="zh-CN" altLang="en-US" dirty="0" smtClean="0"/>
              <a:t> 系统实现</a:t>
            </a:r>
            <a:endParaRPr kumimoji="1" lang="zh-CN" altLang="en-US" dirty="0"/>
          </a:p>
        </p:txBody>
      </p:sp>
      <p:graphicFrame>
        <p:nvGraphicFramePr>
          <p:cNvPr id="44" name="表格 43"/>
          <p:cNvGraphicFramePr>
            <a:graphicFrameLocks noGrp="1"/>
          </p:cNvGraphicFramePr>
          <p:nvPr>
            <p:extLst>
              <p:ext uri="{D42A27DB-BD31-4B8C-83A1-F6EECF244321}">
                <p14:modId xmlns:p14="http://schemas.microsoft.com/office/powerpoint/2010/main" val="3751796519"/>
              </p:ext>
            </p:extLst>
          </p:nvPr>
        </p:nvGraphicFramePr>
        <p:xfrm>
          <a:off x="911225" y="846666"/>
          <a:ext cx="6924675" cy="4404394"/>
        </p:xfrm>
        <a:graphic>
          <a:graphicData uri="http://schemas.openxmlformats.org/drawingml/2006/table">
            <a:tbl>
              <a:tblPr firstRow="1" bandRow="1"/>
              <a:tblGrid>
                <a:gridCol w="1384935">
                  <a:extLst>
                    <a:ext uri="{9D8B030D-6E8A-4147-A177-3AD203B41FA5}">
                      <a16:colId xmlns:a16="http://schemas.microsoft.com/office/drawing/2014/main" xmlns="" val="14830518"/>
                    </a:ext>
                  </a:extLst>
                </a:gridCol>
                <a:gridCol w="1384935">
                  <a:extLst>
                    <a:ext uri="{9D8B030D-6E8A-4147-A177-3AD203B41FA5}">
                      <a16:colId xmlns:a16="http://schemas.microsoft.com/office/drawing/2014/main" xmlns="" val="1306310516"/>
                    </a:ext>
                  </a:extLst>
                </a:gridCol>
                <a:gridCol w="1384935">
                  <a:extLst>
                    <a:ext uri="{9D8B030D-6E8A-4147-A177-3AD203B41FA5}">
                      <a16:colId xmlns:a16="http://schemas.microsoft.com/office/drawing/2014/main" xmlns="" val="764643663"/>
                    </a:ext>
                  </a:extLst>
                </a:gridCol>
                <a:gridCol w="1384935">
                  <a:extLst>
                    <a:ext uri="{9D8B030D-6E8A-4147-A177-3AD203B41FA5}">
                      <a16:colId xmlns:a16="http://schemas.microsoft.com/office/drawing/2014/main" xmlns="" val="395337221"/>
                    </a:ext>
                  </a:extLst>
                </a:gridCol>
                <a:gridCol w="1384935">
                  <a:extLst>
                    <a:ext uri="{9D8B030D-6E8A-4147-A177-3AD203B41FA5}">
                      <a16:colId xmlns:a16="http://schemas.microsoft.com/office/drawing/2014/main" xmlns="" val="3835576740"/>
                    </a:ext>
                  </a:extLst>
                </a:gridCol>
              </a:tblGrid>
              <a:tr h="1356784">
                <a:tc>
                  <a:txBody>
                    <a:bodyPr/>
                    <a:lstStyle>
                      <a:lvl1pPr marL="0" algn="l" defTabSz="914400" rtl="0" eaLnBrk="1" latinLnBrk="0" hangingPunct="1">
                        <a:defRPr sz="1800" b="1" kern="1200">
                          <a:solidFill>
                            <a:schemeClr val="lt1"/>
                          </a:solidFill>
                          <a:latin typeface="Segoe UI"/>
                          <a:ea typeface="微软雅黑"/>
                          <a:cs typeface=""/>
                        </a:defRPr>
                      </a:lvl1pPr>
                      <a:lvl2pPr marL="457200" algn="l" defTabSz="914400" rtl="0" eaLnBrk="1" latinLnBrk="0" hangingPunct="1">
                        <a:defRPr sz="1800" b="1" kern="1200">
                          <a:solidFill>
                            <a:schemeClr val="lt1"/>
                          </a:solidFill>
                          <a:latin typeface="Segoe UI"/>
                          <a:ea typeface="微软雅黑"/>
                          <a:cs typeface=""/>
                        </a:defRPr>
                      </a:lvl2pPr>
                      <a:lvl3pPr marL="914400" algn="l" defTabSz="914400" rtl="0" eaLnBrk="1" latinLnBrk="0" hangingPunct="1">
                        <a:defRPr sz="1800" b="1" kern="1200">
                          <a:solidFill>
                            <a:schemeClr val="lt1"/>
                          </a:solidFill>
                          <a:latin typeface="Segoe UI"/>
                          <a:ea typeface="微软雅黑"/>
                          <a:cs typeface=""/>
                        </a:defRPr>
                      </a:lvl3pPr>
                      <a:lvl4pPr marL="1371600" algn="l" defTabSz="914400" rtl="0" eaLnBrk="1" latinLnBrk="0" hangingPunct="1">
                        <a:defRPr sz="1800" b="1" kern="1200">
                          <a:solidFill>
                            <a:schemeClr val="lt1"/>
                          </a:solidFill>
                          <a:latin typeface="Segoe UI"/>
                          <a:ea typeface="微软雅黑"/>
                          <a:cs typeface=""/>
                        </a:defRPr>
                      </a:lvl4pPr>
                      <a:lvl5pPr marL="1828800" algn="l" defTabSz="914400" rtl="0" eaLnBrk="1" latinLnBrk="0" hangingPunct="1">
                        <a:defRPr sz="1800" b="1" kern="1200">
                          <a:solidFill>
                            <a:schemeClr val="lt1"/>
                          </a:solidFill>
                          <a:latin typeface="Segoe UI"/>
                          <a:ea typeface="微软雅黑"/>
                          <a:cs typeface=""/>
                        </a:defRPr>
                      </a:lvl5pPr>
                      <a:lvl6pPr marL="2286000" algn="l" defTabSz="914400" rtl="0" eaLnBrk="1" latinLnBrk="0" hangingPunct="1">
                        <a:defRPr sz="1800" b="1" kern="1200">
                          <a:solidFill>
                            <a:schemeClr val="lt1"/>
                          </a:solidFill>
                          <a:latin typeface="Segoe UI"/>
                          <a:ea typeface="微软雅黑"/>
                          <a:cs typeface=""/>
                        </a:defRPr>
                      </a:lvl6pPr>
                      <a:lvl7pPr marL="2743200" algn="l" defTabSz="914400" rtl="0" eaLnBrk="1" latinLnBrk="0" hangingPunct="1">
                        <a:defRPr sz="1800" b="1" kern="1200">
                          <a:solidFill>
                            <a:schemeClr val="lt1"/>
                          </a:solidFill>
                          <a:latin typeface="Segoe UI"/>
                          <a:ea typeface="微软雅黑"/>
                          <a:cs typeface=""/>
                        </a:defRPr>
                      </a:lvl7pPr>
                      <a:lvl8pPr marL="3200400" algn="l" defTabSz="914400" rtl="0" eaLnBrk="1" latinLnBrk="0" hangingPunct="1">
                        <a:defRPr sz="1800" b="1" kern="1200">
                          <a:solidFill>
                            <a:schemeClr val="lt1"/>
                          </a:solidFill>
                          <a:latin typeface="Segoe UI"/>
                          <a:ea typeface="微软雅黑"/>
                          <a:cs typeface=""/>
                        </a:defRPr>
                      </a:lvl8pPr>
                      <a:lvl9pPr marL="3657600" algn="l" defTabSz="914400" rtl="0" eaLnBrk="1" latinLnBrk="0" hangingPunct="1">
                        <a:defRPr sz="1800" b="1" kern="1200">
                          <a:solidFill>
                            <a:schemeClr val="lt1"/>
                          </a:solidFill>
                          <a:latin typeface="Segoe UI"/>
                          <a:ea typeface="微软雅黑"/>
                          <a:cs typeface=""/>
                        </a:defRPr>
                      </a:lvl9p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endParaRPr lang="zh-CN" altLang="en-US" dirty="0"/>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marL="85620" marR="85620" marT="42810" marB="42810" anchor="ctr">
                    <a:lnL w="12700" cmpd="sng">
                      <a:noFill/>
                    </a:lnL>
                    <a:lnR w="12700" cmpd="sng">
                      <a:noFill/>
                    </a:lnR>
                    <a:lnT w="28575" cap="flat" cmpd="sng" algn="ctr">
                      <a:solidFill>
                        <a:sysClr val="windowText" lastClr="000000">
                          <a:lumMod val="65000"/>
                          <a:lumOff val="3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28566470"/>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algn="l"/>
                      <a:r>
                        <a:rPr lang="zh-CN" altLang="en-US" sz="1400" b="0" dirty="0" smtClean="0">
                          <a:solidFill>
                            <a:schemeClr val="tx1">
                              <a:lumMod val="85000"/>
                              <a:lumOff val="15000"/>
                            </a:schemeClr>
                          </a:solidFill>
                          <a:latin typeface="+mn-lt"/>
                        </a:rPr>
                        <a:t>操作系统</a:t>
                      </a:r>
                      <a:endParaRPr lang="en-US" altLang="zh-CN" sz="1400" b="0" dirty="0" smtClean="0">
                        <a:solidFill>
                          <a:schemeClr val="tx1">
                            <a:lumMod val="85000"/>
                            <a:lumOff val="15000"/>
                          </a:schemeClr>
                        </a:solidFill>
                        <a:latin typeface="+mn-lt"/>
                      </a:endParaRP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Fedora 22</a:t>
                      </a:r>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2747567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IDE</a:t>
                      </a:r>
                      <a:endParaRPr lang="en-US" altLang="zh-CN" sz="1400" b="0" dirty="0" smtClean="0">
                        <a:solidFill>
                          <a:schemeClr val="tx1">
                            <a:lumMod val="85000"/>
                            <a:lumOff val="15000"/>
                          </a:schemeClr>
                        </a:solidFill>
                        <a:latin typeface="+mn-lt"/>
                        <a:cs typeface="Segoe UI Light" pitchFamily="34"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err="1" smtClean="0"/>
                        <a:t>IntelliJ</a:t>
                      </a:r>
                      <a:r>
                        <a:rPr lang="en-US" altLang="zh-CN" dirty="0" smtClean="0"/>
                        <a:t> IDEA 14.1.4</a:t>
                      </a:r>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020837829"/>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Maven</a:t>
                      </a:r>
                      <a:endParaRPr lang="en-US" altLang="zh-CN" sz="1400" b="0" dirty="0" smtClean="0">
                        <a:solidFill>
                          <a:schemeClr val="tx1">
                            <a:lumMod val="85000"/>
                            <a:lumOff val="15000"/>
                          </a:schemeClr>
                        </a:solidFill>
                        <a:latin typeface="+mn-lt"/>
                        <a:cs typeface="Segoe UI Light" pitchFamily="34"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Apache Maven 3.3.3</a:t>
                      </a:r>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1716858"/>
                  </a:ext>
                </a:extLst>
              </a:tr>
              <a:tr h="609522">
                <a:tc>
                  <a:txBody>
                    <a:bodyPr/>
                    <a:lstStyle>
                      <a:lvl1pPr marL="0" algn="l" defTabSz="914400" rtl="0" eaLnBrk="1" latinLnBrk="0" hangingPunct="1">
                        <a:defRPr sz="1800" kern="1200">
                          <a:solidFill>
                            <a:schemeClr val="dk1"/>
                          </a:solidFill>
                          <a:latin typeface="Segoe UI"/>
                          <a:ea typeface="微软雅黑"/>
                          <a:cs typeface=""/>
                        </a:defRPr>
                      </a:lvl1pPr>
                      <a:lvl2pPr marL="457200" algn="l" defTabSz="914400" rtl="0" eaLnBrk="1" latinLnBrk="0" hangingPunct="1">
                        <a:defRPr sz="1800" kern="1200">
                          <a:solidFill>
                            <a:schemeClr val="dk1"/>
                          </a:solidFill>
                          <a:latin typeface="Segoe UI"/>
                          <a:ea typeface="微软雅黑"/>
                          <a:cs typeface=""/>
                        </a:defRPr>
                      </a:lvl2pPr>
                      <a:lvl3pPr marL="914400" algn="l" defTabSz="914400" rtl="0" eaLnBrk="1" latinLnBrk="0" hangingPunct="1">
                        <a:defRPr sz="1800" kern="1200">
                          <a:solidFill>
                            <a:schemeClr val="dk1"/>
                          </a:solidFill>
                          <a:latin typeface="Segoe UI"/>
                          <a:ea typeface="微软雅黑"/>
                          <a:cs typeface=""/>
                        </a:defRPr>
                      </a:lvl3pPr>
                      <a:lvl4pPr marL="1371600" algn="l" defTabSz="914400" rtl="0" eaLnBrk="1" latinLnBrk="0" hangingPunct="1">
                        <a:defRPr sz="1800" kern="1200">
                          <a:solidFill>
                            <a:schemeClr val="dk1"/>
                          </a:solidFill>
                          <a:latin typeface="Segoe UI"/>
                          <a:ea typeface="微软雅黑"/>
                          <a:cs typeface=""/>
                        </a:defRPr>
                      </a:lvl4pPr>
                      <a:lvl5pPr marL="1828800" algn="l" defTabSz="914400" rtl="0" eaLnBrk="1" latinLnBrk="0" hangingPunct="1">
                        <a:defRPr sz="1800" kern="1200">
                          <a:solidFill>
                            <a:schemeClr val="dk1"/>
                          </a:solidFill>
                          <a:latin typeface="Segoe UI"/>
                          <a:ea typeface="微软雅黑"/>
                          <a:cs typeface=""/>
                        </a:defRPr>
                      </a:lvl5pPr>
                      <a:lvl6pPr marL="2286000" algn="l" defTabSz="914400" rtl="0" eaLnBrk="1" latinLnBrk="0" hangingPunct="1">
                        <a:defRPr sz="1800" kern="1200">
                          <a:solidFill>
                            <a:schemeClr val="dk1"/>
                          </a:solidFill>
                          <a:latin typeface="Segoe UI"/>
                          <a:ea typeface="微软雅黑"/>
                          <a:cs typeface=""/>
                        </a:defRPr>
                      </a:lvl6pPr>
                      <a:lvl7pPr marL="2743200" algn="l" defTabSz="914400" rtl="0" eaLnBrk="1" latinLnBrk="0" hangingPunct="1">
                        <a:defRPr sz="1800" kern="1200">
                          <a:solidFill>
                            <a:schemeClr val="dk1"/>
                          </a:solidFill>
                          <a:latin typeface="Segoe UI"/>
                          <a:ea typeface="微软雅黑"/>
                          <a:cs typeface=""/>
                        </a:defRPr>
                      </a:lvl7pPr>
                      <a:lvl8pPr marL="3200400" algn="l" defTabSz="914400" rtl="0" eaLnBrk="1" latinLnBrk="0" hangingPunct="1">
                        <a:defRPr sz="1800" kern="1200">
                          <a:solidFill>
                            <a:schemeClr val="dk1"/>
                          </a:solidFill>
                          <a:latin typeface="Segoe UI"/>
                          <a:ea typeface="微软雅黑"/>
                          <a:cs typeface=""/>
                        </a:defRPr>
                      </a:lvl8pPr>
                      <a:lvl9pPr marL="3657600" algn="l" defTabSz="914400" rtl="0" eaLnBrk="1" latinLnBrk="0" hangingPunct="1">
                        <a:defRPr sz="1800" kern="1200">
                          <a:solidFill>
                            <a:schemeClr val="dk1"/>
                          </a:solidFill>
                          <a:latin typeface="Segoe UI"/>
                          <a:ea typeface="微软雅黑"/>
                          <a:cs typeface=""/>
                        </a:defRPr>
                      </a:lvl9p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Storm</a:t>
                      </a:r>
                      <a:endParaRPr lang="en-US" altLang="zh-CN" sz="1400" b="0" dirty="0" smtClean="0">
                        <a:solidFill>
                          <a:schemeClr val="tx1">
                            <a:lumMod val="85000"/>
                            <a:lumOff val="15000"/>
                          </a:schemeClr>
                        </a:solidFill>
                        <a:latin typeface="+mn-lt"/>
                        <a:cs typeface="Segoe UI Light" pitchFamily="34"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Storm 0.9.2</a:t>
                      </a: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09081677"/>
                  </a:ext>
                </a:extLst>
              </a:tr>
              <a:tr h="609522">
                <a:tc>
                  <a:txBody>
                    <a:bodyPr/>
                    <a:lstStyle/>
                    <a:p>
                      <a:pPr marL="0" marR="0" indent="0" algn="l" defTabSz="116202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lumMod val="85000"/>
                              <a:lumOff val="15000"/>
                            </a:schemeClr>
                          </a:solidFill>
                          <a:latin typeface="+mn-lt"/>
                          <a:cs typeface="Segoe UI Light" pitchFamily="34" charset="0"/>
                        </a:rPr>
                        <a:t>Tomcat</a:t>
                      </a:r>
                      <a:endParaRPr lang="en-US" altLang="zh-CN" sz="1400" b="0" dirty="0" smtClean="0">
                        <a:solidFill>
                          <a:schemeClr val="tx1">
                            <a:lumMod val="85000"/>
                            <a:lumOff val="15000"/>
                          </a:schemeClr>
                        </a:solidFill>
                        <a:latin typeface="+mn-lt"/>
                        <a:cs typeface="Segoe UI Light" pitchFamily="34" charset="0"/>
                      </a:endParaRP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r>
                        <a:rPr lang="en-US" altLang="zh-CN" dirty="0" smtClean="0"/>
                        <a:t>Tomcat7.0.6</a:t>
                      </a:r>
                    </a:p>
                  </a:txBody>
                  <a:tcPr marL="85620" marR="85620" marT="42810" marB="42810" anchor="ctr">
                    <a:lnL w="12700" cmpd="sng">
                      <a:noFill/>
                    </a:lnL>
                    <a:lnR w="12700" cmpd="sng">
                      <a:noFill/>
                    </a:lnR>
                    <a:lnT w="12700" cap="flat" cmpd="sng" algn="ctr">
                      <a:solidFill>
                        <a:sysClr val="window" lastClr="FFFFFF">
                          <a:lumMod val="65000"/>
                        </a:sysClr>
                      </a:solidFill>
                      <a:prstDash val="solid"/>
                      <a:round/>
                      <a:headEnd type="none" w="med" len="med"/>
                      <a:tailEnd type="none" w="med" len="med"/>
                    </a:lnT>
                    <a:lnB w="12700" cap="flat" cmpd="sng" algn="ctr">
                      <a:solidFill>
                        <a:sysClr val="window" lastClr="FFFFFF">
                          <a:lumMod val="65000"/>
                        </a:sys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pSp>
        <p:nvGrpSpPr>
          <p:cNvPr id="3" name="组 2"/>
          <p:cNvGrpSpPr/>
          <p:nvPr/>
        </p:nvGrpSpPr>
        <p:grpSpPr>
          <a:xfrm>
            <a:off x="949682" y="1187116"/>
            <a:ext cx="2300757" cy="509896"/>
            <a:chOff x="910794" y="4967546"/>
            <a:chExt cx="2300757" cy="509896"/>
          </a:xfrm>
        </p:grpSpPr>
        <p:grpSp>
          <p:nvGrpSpPr>
            <p:cNvPr id="45" name="组合 10"/>
            <p:cNvGrpSpPr/>
            <p:nvPr/>
          </p:nvGrpSpPr>
          <p:grpSpPr>
            <a:xfrm>
              <a:off x="910794" y="4967546"/>
              <a:ext cx="2300757" cy="509896"/>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1" name="矩形 50"/>
            <p:cNvSpPr/>
            <p:nvPr/>
          </p:nvSpPr>
          <p:spPr>
            <a:xfrm>
              <a:off x="1041701" y="5042922"/>
              <a:ext cx="1800493" cy="369332"/>
            </a:xfrm>
            <a:prstGeom prst="rect">
              <a:avLst/>
            </a:prstGeom>
          </p:spPr>
          <p:txBody>
            <a:bodyPr wrap="none">
              <a:spAutoFit/>
            </a:bodyPr>
            <a:lstStyle/>
            <a:p>
              <a:r>
                <a:rPr lang="zh-CN" altLang="en-US" dirty="0" smtClean="0">
                  <a:solidFill>
                    <a:srgbClr val="000000"/>
                  </a:solidFill>
                  <a:latin typeface="Segoe UI"/>
                  <a:ea typeface="微软雅黑"/>
                </a:rPr>
                <a:t>主要使用的软件</a:t>
              </a:r>
              <a:endParaRPr lang="zh-CN" altLang="en-US" dirty="0">
                <a:solidFill>
                  <a:srgbClr val="000000"/>
                </a:solidFill>
                <a:latin typeface="Segoe UI"/>
                <a:ea typeface="微软雅黑"/>
              </a:endParaRPr>
            </a:p>
          </p:txBody>
        </p:sp>
      </p:grpSp>
    </p:spTree>
    <p:extLst>
      <p:ext uri="{BB962C8B-B14F-4D97-AF65-F5344CB8AC3E}">
        <p14:creationId xmlns:p14="http://schemas.microsoft.com/office/powerpoint/2010/main" val="185872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sp>
        <p:nvSpPr>
          <p:cNvPr id="4" name="矩形 3"/>
          <p:cNvSpPr/>
          <p:nvPr/>
        </p:nvSpPr>
        <p:spPr>
          <a:xfrm>
            <a:off x="4049174" y="772510"/>
            <a:ext cx="1680588" cy="523220"/>
          </a:xfrm>
          <a:prstGeom prst="rect">
            <a:avLst/>
          </a:prstGeom>
        </p:spPr>
        <p:txBody>
          <a:bodyPr wrap="none">
            <a:spAutoFit/>
          </a:bodyPr>
          <a:lstStyle/>
          <a:p>
            <a:r>
              <a:rPr lang="en-US" altLang="zh-CN" sz="2800" b="1" dirty="0" smtClean="0">
                <a:solidFill>
                  <a:srgbClr val="000000"/>
                </a:solidFill>
                <a:latin typeface="Segoe UI"/>
                <a:ea typeface="微软雅黑"/>
              </a:rPr>
              <a:t>Storm UI</a:t>
            </a:r>
            <a:endParaRPr lang="zh-CN" altLang="en-US" sz="2800" b="1" dirty="0">
              <a:solidFill>
                <a:srgbClr val="000000"/>
              </a:solidFill>
              <a:latin typeface="Segoe UI"/>
              <a:ea typeface="微软雅黑"/>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80" y="1295730"/>
            <a:ext cx="9025719" cy="5562270"/>
          </a:xfrm>
          <a:prstGeom prst="rect">
            <a:avLst/>
          </a:prstGeom>
        </p:spPr>
      </p:pic>
    </p:spTree>
    <p:extLst>
      <p:ext uri="{BB962C8B-B14F-4D97-AF65-F5344CB8AC3E}">
        <p14:creationId xmlns:p14="http://schemas.microsoft.com/office/powerpoint/2010/main" val="6306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FOUR</a:t>
            </a:r>
            <a:r>
              <a:rPr kumimoji="1" lang="zh-CN" altLang="en-US" dirty="0" smtClean="0"/>
              <a:t> 系统实现</a:t>
            </a:r>
            <a:endParaRPr kumimoji="1" lang="zh-CN" altLang="en-US" dirty="0"/>
          </a:p>
        </p:txBody>
      </p:sp>
      <p:grpSp>
        <p:nvGrpSpPr>
          <p:cNvPr id="3" name="组 2"/>
          <p:cNvGrpSpPr/>
          <p:nvPr/>
        </p:nvGrpSpPr>
        <p:grpSpPr>
          <a:xfrm>
            <a:off x="974294" y="9342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ndParaRPr>
              </a:p>
            </p:txBody>
          </p:sp>
        </p:grpSp>
        <p:sp>
          <p:nvSpPr>
            <p:cNvPr id="5" name="矩形 4"/>
            <p:cNvSpPr/>
            <p:nvPr/>
          </p:nvSpPr>
          <p:spPr>
            <a:xfrm>
              <a:off x="1041701" y="5042922"/>
              <a:ext cx="1107996" cy="369332"/>
            </a:xfrm>
            <a:prstGeom prst="rect">
              <a:avLst/>
            </a:prstGeom>
          </p:spPr>
          <p:txBody>
            <a:bodyPr wrap="none">
              <a:spAutoFit/>
            </a:bodyPr>
            <a:lstStyle/>
            <a:p>
              <a:r>
                <a:rPr lang="zh-CN" altLang="en-US" dirty="0" smtClean="0">
                  <a:solidFill>
                    <a:srgbClr val="000000"/>
                  </a:solidFill>
                  <a:latin typeface="Segoe UI"/>
                </a:rPr>
                <a:t>登录界面</a:t>
              </a:r>
              <a:endParaRPr lang="zh-CN" altLang="en-US" dirty="0">
                <a:solidFill>
                  <a:srgbClr val="000000"/>
                </a:solidFill>
                <a:latin typeface="Segoe UI"/>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7" y="1634468"/>
            <a:ext cx="7619598" cy="5025639"/>
          </a:xfrm>
          <a:prstGeom prst="rect">
            <a:avLst/>
          </a:prstGeom>
        </p:spPr>
      </p:pic>
    </p:spTree>
    <p:extLst>
      <p:ext uri="{BB962C8B-B14F-4D97-AF65-F5344CB8AC3E}">
        <p14:creationId xmlns:p14="http://schemas.microsoft.com/office/powerpoint/2010/main" val="402022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sp>
        <p:nvSpPr>
          <p:cNvPr id="4" name="矩形 3"/>
          <p:cNvSpPr/>
          <p:nvPr/>
        </p:nvSpPr>
        <p:spPr>
          <a:xfrm>
            <a:off x="4049174" y="772510"/>
            <a:ext cx="1620957" cy="523220"/>
          </a:xfrm>
          <a:prstGeom prst="rect">
            <a:avLst/>
          </a:prstGeom>
        </p:spPr>
        <p:txBody>
          <a:bodyPr wrap="none">
            <a:spAutoFit/>
          </a:bodyPr>
          <a:lstStyle/>
          <a:p>
            <a:r>
              <a:rPr lang="zh-CN" altLang="en-US" sz="2800" b="1" dirty="0" smtClean="0">
                <a:solidFill>
                  <a:srgbClr val="000000"/>
                </a:solidFill>
                <a:latin typeface="Segoe UI"/>
                <a:ea typeface="微软雅黑"/>
              </a:rPr>
              <a:t>播放页面</a:t>
            </a:r>
            <a:endParaRPr lang="zh-CN" altLang="en-US" sz="2800" b="1" dirty="0">
              <a:solidFill>
                <a:srgbClr val="000000"/>
              </a:solidFill>
              <a:latin typeface="Segoe UI"/>
              <a:ea typeface="微软雅黑"/>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86715"/>
            <a:ext cx="10058400" cy="5471285"/>
          </a:xfrm>
          <a:prstGeom prst="rect">
            <a:avLst/>
          </a:prstGeom>
        </p:spPr>
      </p:pic>
    </p:spTree>
    <p:extLst>
      <p:ext uri="{BB962C8B-B14F-4D97-AF65-F5344CB8AC3E}">
        <p14:creationId xmlns:p14="http://schemas.microsoft.com/office/powerpoint/2010/main" val="3809814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grpSp>
        <p:nvGrpSpPr>
          <p:cNvPr id="3" name="组 2"/>
          <p:cNvGrpSpPr/>
          <p:nvPr/>
        </p:nvGrpSpPr>
        <p:grpSpPr>
          <a:xfrm>
            <a:off x="3888454" y="317270"/>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5"/>
                <a:ext cx="4199466"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107996" cy="369332"/>
            </a:xfrm>
            <a:prstGeom prst="rect">
              <a:avLst/>
            </a:prstGeom>
          </p:spPr>
          <p:txBody>
            <a:bodyPr wrap="none">
              <a:spAutoFit/>
            </a:bodyPr>
            <a:lstStyle/>
            <a:p>
              <a:r>
                <a:rPr lang="zh-CN" altLang="en-US" dirty="0" smtClean="0">
                  <a:solidFill>
                    <a:srgbClr val="000000"/>
                  </a:solidFill>
                  <a:latin typeface="Segoe UI"/>
                  <a:ea typeface="微软雅黑"/>
                </a:rPr>
                <a:t>音乐歌曲</a:t>
              </a:r>
              <a:endParaRPr lang="zh-CN" altLang="en-US" dirty="0">
                <a:solidFill>
                  <a:srgbClr val="000000"/>
                </a:solidFill>
                <a:latin typeface="Segoe UI"/>
                <a:ea typeface="微软雅黑"/>
              </a:endParaRPr>
            </a:p>
          </p:txBody>
        </p:sp>
      </p:gr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12" y="879988"/>
            <a:ext cx="10058400" cy="5862006"/>
          </a:xfrm>
          <a:prstGeom prst="rect">
            <a:avLst/>
          </a:prstGeom>
        </p:spPr>
      </p:pic>
    </p:spTree>
    <p:extLst>
      <p:ext uri="{BB962C8B-B14F-4D97-AF65-F5344CB8AC3E}">
        <p14:creationId xmlns:p14="http://schemas.microsoft.com/office/powerpoint/2010/main" val="2625261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FOUR</a:t>
            </a:r>
            <a:r>
              <a:rPr kumimoji="1" lang="zh-CN" altLang="en-US" dirty="0" smtClean="0"/>
              <a:t> </a:t>
            </a:r>
            <a:r>
              <a:rPr kumimoji="1" lang="zh-CN" altLang="en-US" dirty="0" smtClean="0"/>
              <a:t>系统实现</a:t>
            </a:r>
            <a:endParaRPr kumimoji="1" lang="zh-CN" altLang="en-US" dirty="0"/>
          </a:p>
        </p:txBody>
      </p:sp>
      <p:pic>
        <p:nvPicPr>
          <p:cNvPr id="156" name="图片 155"/>
          <p:cNvPicPr>
            <a:picLocks noChangeAspect="1"/>
          </p:cNvPicPr>
          <p:nvPr/>
        </p:nvPicPr>
        <p:blipFill rotWithShape="1">
          <a:blip r:embed="rId2"/>
          <a:srcRect l="49574"/>
          <a:stretch/>
        </p:blipFill>
        <p:spPr>
          <a:xfrm>
            <a:off x="-8468" y="2435266"/>
            <a:ext cx="1002201" cy="1987468"/>
          </a:xfrm>
          <a:prstGeom prst="rect">
            <a:avLst/>
          </a:prstGeom>
        </p:spPr>
      </p:pic>
      <p:pic>
        <p:nvPicPr>
          <p:cNvPr id="191" name="图片 190"/>
          <p:cNvPicPr>
            <a:picLocks noChangeAspect="1"/>
          </p:cNvPicPr>
          <p:nvPr/>
        </p:nvPicPr>
        <p:blipFill rotWithShape="1">
          <a:blip r:embed="rId3"/>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算法</a:t>
            </a:r>
            <a:endParaRPr lang="zh-CN" altLang="en-US" sz="6600" b="1" kern="0" dirty="0" smtClean="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endParaRPr>
          </a:p>
        </p:txBody>
      </p:sp>
      <p:grpSp>
        <p:nvGrpSpPr>
          <p:cNvPr id="193" name="组合 6"/>
          <p:cNvGrpSpPr/>
          <p:nvPr/>
        </p:nvGrpSpPr>
        <p:grpSpPr>
          <a:xfrm>
            <a:off x="1088594" y="1487746"/>
            <a:ext cx="2300757"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99" name="矩形 198"/>
          <p:cNvSpPr/>
          <p:nvPr/>
        </p:nvSpPr>
        <p:spPr>
          <a:xfrm>
            <a:off x="1219501" y="1563122"/>
            <a:ext cx="1800493" cy="369332"/>
          </a:xfrm>
          <a:prstGeom prst="rect">
            <a:avLst/>
          </a:prstGeom>
        </p:spPr>
        <p:txBody>
          <a:bodyPr wrap="none">
            <a:spAutoFit/>
          </a:bodyPr>
          <a:lstStyle/>
          <a:p>
            <a:r>
              <a:rPr lang="zh-CN" altLang="en-US" dirty="0" smtClean="0">
                <a:solidFill>
                  <a:srgbClr val="000000"/>
                </a:solidFill>
                <a:latin typeface="Segoe UI"/>
                <a:ea typeface="微软雅黑"/>
              </a:rPr>
              <a:t>对用户进行建模</a:t>
            </a:r>
            <a:endParaRPr lang="zh-CN" altLang="en-US" dirty="0">
              <a:solidFill>
                <a:srgbClr val="000000"/>
              </a:solidFill>
              <a:latin typeface="Segoe UI"/>
              <a:ea typeface="微软雅黑"/>
            </a:endParaRPr>
          </a:p>
        </p:txBody>
      </p:sp>
      <p:sp>
        <p:nvSpPr>
          <p:cNvPr id="200" name="矩形 199"/>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用户建模解决的是不同用户的特征差异。使用基本信息对用户的音乐品味进。行划分。一个成功的音乐推荐系统需要对不同的用户提供满足其不同相应需求的音乐</a:t>
            </a:r>
            <a:endParaRPr lang="zh-CN" altLang="en-US" sz="1200" dirty="0">
              <a:solidFill>
                <a:srgbClr val="FFFFFF">
                  <a:lumMod val="50000"/>
                </a:srgbClr>
              </a:solidFill>
              <a:latin typeface="微软雅黑" charset="0"/>
              <a:ea typeface="微软雅黑" charset="0"/>
            </a:endParaRPr>
          </a:p>
        </p:txBody>
      </p:sp>
      <p:grpSp>
        <p:nvGrpSpPr>
          <p:cNvPr id="201" name="组合 14"/>
          <p:cNvGrpSpPr/>
          <p:nvPr/>
        </p:nvGrpSpPr>
        <p:grpSpPr>
          <a:xfrm>
            <a:off x="1088594" y="3837270"/>
            <a:ext cx="2300757"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07" name="矩形 206"/>
          <p:cNvSpPr/>
          <p:nvPr/>
        </p:nvSpPr>
        <p:spPr>
          <a:xfrm>
            <a:off x="1219501" y="3912646"/>
            <a:ext cx="1800493" cy="369332"/>
          </a:xfrm>
          <a:prstGeom prst="rect">
            <a:avLst/>
          </a:prstGeom>
        </p:spPr>
        <p:txBody>
          <a:bodyPr wrap="none">
            <a:spAutoFit/>
          </a:bodyPr>
          <a:lstStyle/>
          <a:p>
            <a:r>
              <a:rPr lang="zh-CN" altLang="en-US" dirty="0" smtClean="0">
                <a:solidFill>
                  <a:srgbClr val="000000"/>
                </a:solidFill>
                <a:latin typeface="Segoe UI"/>
                <a:ea typeface="微软雅黑"/>
              </a:rPr>
              <a:t>对音乐进行建模</a:t>
            </a:r>
            <a:endParaRPr lang="zh-CN" altLang="en-US" dirty="0">
              <a:solidFill>
                <a:srgbClr val="000000"/>
              </a:solidFill>
              <a:latin typeface="Segoe UI"/>
              <a:ea typeface="微软雅黑"/>
            </a:endParaRPr>
          </a:p>
        </p:txBody>
      </p:sp>
      <p:sp>
        <p:nvSpPr>
          <p:cNvPr id="208" name="矩形 207"/>
          <p:cNvSpPr/>
          <p:nvPr/>
        </p:nvSpPr>
        <p:spPr>
          <a:xfrm>
            <a:off x="1137421" y="4389354"/>
            <a:ext cx="2945629" cy="1269258"/>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研究音乐本身的属性。首先音乐的分布者会给音乐一些标签，包括专辑名称、作曲家、标题、流派等等。还有就是对音乐的音频信号进行分析，包括节拍，节奏，高音，乐器，心情等。</a:t>
            </a:r>
            <a:endParaRPr lang="zh-CN" altLang="en-US" sz="1200" dirty="0">
              <a:solidFill>
                <a:srgbClr val="FFFFFF">
                  <a:lumMod val="50000"/>
                </a:srgbClr>
              </a:solidFill>
              <a:latin typeface="微软雅黑" charset="0"/>
              <a:ea typeface="微软雅黑" charset="0"/>
            </a:endParaRPr>
          </a:p>
        </p:txBody>
      </p:sp>
      <p:grpSp>
        <p:nvGrpSpPr>
          <p:cNvPr id="209" name="组合 22"/>
          <p:cNvGrpSpPr/>
          <p:nvPr/>
        </p:nvGrpSpPr>
        <p:grpSpPr>
          <a:xfrm>
            <a:off x="9036927" y="1487746"/>
            <a:ext cx="2300757" cy="509896"/>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15" name="矩形 214"/>
          <p:cNvSpPr/>
          <p:nvPr/>
        </p:nvSpPr>
        <p:spPr>
          <a:xfrm>
            <a:off x="9167834" y="1563122"/>
            <a:ext cx="1569660" cy="369332"/>
          </a:xfrm>
          <a:prstGeom prst="rect">
            <a:avLst/>
          </a:prstGeom>
        </p:spPr>
        <p:txBody>
          <a:bodyPr wrap="none">
            <a:spAutoFit/>
          </a:bodyPr>
          <a:lstStyle/>
          <a:p>
            <a:r>
              <a:rPr lang="zh-CN" altLang="en-US" dirty="0" smtClean="0">
                <a:solidFill>
                  <a:srgbClr val="000000"/>
                </a:solidFill>
                <a:latin typeface="Segoe UI"/>
                <a:ea typeface="微软雅黑"/>
              </a:rPr>
              <a:t>音乐匹配算法</a:t>
            </a:r>
            <a:endParaRPr lang="zh-CN" altLang="en-US" dirty="0">
              <a:solidFill>
                <a:srgbClr val="000000"/>
              </a:solidFill>
              <a:latin typeface="Segoe UI"/>
              <a:ea typeface="微软雅黑"/>
            </a:endParaRPr>
          </a:p>
        </p:txBody>
      </p:sp>
      <p:sp>
        <p:nvSpPr>
          <p:cNvPr id="216" name="矩形 215"/>
          <p:cNvSpPr/>
          <p:nvPr/>
        </p:nvSpPr>
        <p:spPr>
          <a:xfrm>
            <a:off x="8392055" y="2039830"/>
            <a:ext cx="2945629" cy="1292662"/>
          </a:xfrm>
          <a:prstGeom prst="rect">
            <a:avLst/>
          </a:prstGeom>
        </p:spPr>
        <p:txBody>
          <a:bodyPr wrap="square">
            <a:spAutoFit/>
          </a:bodyPr>
          <a:lstStyle/>
          <a:p>
            <a:pPr algn="r">
              <a:lnSpc>
                <a:spcPct val="130000"/>
              </a:lnSpc>
            </a:pPr>
            <a:r>
              <a:rPr lang="zh-CN" altLang="en-US" sz="1200" dirty="0" smtClean="0">
                <a:solidFill>
                  <a:srgbClr val="FFFFFF">
                    <a:lumMod val="50000"/>
                  </a:srgbClr>
                </a:solidFill>
                <a:latin typeface="微软雅黑" charset="0"/>
                <a:ea typeface="微软雅黑" charset="0"/>
              </a:rPr>
              <a:t>根据</a:t>
            </a:r>
            <a:r>
              <a:rPr lang="zh-CN" altLang="en-US" sz="1200" dirty="0">
                <a:solidFill>
                  <a:srgbClr val="FFFFFF">
                    <a:lumMod val="50000"/>
                  </a:srgbClr>
                </a:solidFill>
                <a:latin typeface="微软雅黑" charset="0"/>
                <a:ea typeface="微软雅黑" charset="0"/>
              </a:rPr>
              <a:t>歌曲</a:t>
            </a:r>
            <a:r>
              <a:rPr lang="zh-CN" altLang="en-US" sz="1200" dirty="0" smtClean="0">
                <a:solidFill>
                  <a:srgbClr val="FFFFFF">
                    <a:lumMod val="50000"/>
                  </a:srgbClr>
                </a:solidFill>
                <a:latin typeface="微软雅黑" charset="0"/>
                <a:ea typeface="微软雅黑" charset="0"/>
              </a:rPr>
              <a:t>和用户已经</a:t>
            </a:r>
            <a:r>
              <a:rPr lang="zh-CN" altLang="en-US" sz="1200" dirty="0">
                <a:solidFill>
                  <a:srgbClr val="FFFFFF">
                    <a:lumMod val="50000"/>
                  </a:srgbClr>
                </a:solidFill>
                <a:latin typeface="微软雅黑" charset="0"/>
                <a:ea typeface="微软雅黑" charset="0"/>
              </a:rPr>
              <a:t>听到过的歌曲进行比较相似度， 推荐与用户听过历史歌曲具有相似度的</a:t>
            </a:r>
            <a:r>
              <a:rPr lang="zh-CN" altLang="en-US" sz="1200" dirty="0" smtClean="0">
                <a:solidFill>
                  <a:srgbClr val="FFFFFF">
                    <a:lumMod val="50000"/>
                  </a:srgbClr>
                </a:solidFill>
                <a:latin typeface="微软雅黑" charset="0"/>
                <a:ea typeface="微软雅黑" charset="0"/>
              </a:rPr>
              <a:t>歌曲</a:t>
            </a:r>
            <a:r>
              <a:rPr lang="zh-CN" altLang="en-US" sz="1200" dirty="0">
                <a:solidFill>
                  <a:srgbClr val="FFFFFF">
                    <a:lumMod val="50000"/>
                  </a:srgbClr>
                </a:solidFill>
                <a:latin typeface="微软雅黑" charset="0"/>
                <a:ea typeface="微软雅黑" charset="0"/>
              </a:rPr>
              <a:t>。</a:t>
            </a:r>
            <a:r>
              <a:rPr lang="zh-CN" altLang="en-US" sz="1200" dirty="0" smtClean="0">
                <a:solidFill>
                  <a:srgbClr val="FFFFFF">
                    <a:lumMod val="50000"/>
                  </a:srgbClr>
                </a:solidFill>
                <a:latin typeface="微软雅黑" charset="0"/>
                <a:ea typeface="微软雅黑" charset="0"/>
              </a:rPr>
              <a:t>主要</a:t>
            </a:r>
            <a:r>
              <a:rPr lang="zh-CN" altLang="en-US" sz="1200" dirty="0">
                <a:solidFill>
                  <a:srgbClr val="FFFFFF">
                    <a:lumMod val="50000"/>
                  </a:srgbClr>
                </a:solidFill>
                <a:latin typeface="微软雅黑" charset="0"/>
                <a:ea typeface="微软雅黑" charset="0"/>
              </a:rPr>
              <a:t>是提取歌曲</a:t>
            </a:r>
            <a:r>
              <a:rPr lang="zh-CN" altLang="en-US" sz="1200" dirty="0" smtClean="0">
                <a:solidFill>
                  <a:srgbClr val="FFFFFF">
                    <a:lumMod val="50000"/>
                  </a:srgbClr>
                </a:solidFill>
                <a:latin typeface="微软雅黑" charset="0"/>
                <a:ea typeface="微软雅黑" charset="0"/>
              </a:rPr>
              <a:t>的</a:t>
            </a:r>
            <a:r>
              <a:rPr lang="zh-CN" altLang="en-US" sz="1200" dirty="0">
                <a:solidFill>
                  <a:srgbClr val="FFFFFF">
                    <a:lumMod val="50000"/>
                  </a:srgbClr>
                </a:solidFill>
                <a:latin typeface="微软雅黑" charset="0"/>
                <a:ea typeface="微软雅黑" charset="0"/>
              </a:rPr>
              <a:t>特征</a:t>
            </a:r>
            <a:r>
              <a:rPr lang="zh-CN" altLang="en-US" sz="1200" dirty="0" smtClean="0">
                <a:solidFill>
                  <a:srgbClr val="FFFFFF">
                    <a:lumMod val="50000"/>
                  </a:srgbClr>
                </a:solidFill>
                <a:latin typeface="微软雅黑" charset="0"/>
                <a:ea typeface="微软雅黑" charset="0"/>
              </a:rPr>
              <a:t>。 </a:t>
            </a:r>
            <a:r>
              <a:rPr lang="zh-CN" altLang="en-US" sz="1200" dirty="0">
                <a:solidFill>
                  <a:srgbClr val="FFFFFF">
                    <a:lumMod val="50000"/>
                  </a:srgbClr>
                </a:solidFill>
                <a:latin typeface="微软雅黑" charset="0"/>
                <a:ea typeface="微软雅黑" charset="0"/>
              </a:rPr>
              <a:t>然后去度量这些歌曲的距离作为相似度</a:t>
            </a:r>
            <a:r>
              <a:rPr lang="zh-CN" altLang="en-US" sz="1200" dirty="0" smtClean="0">
                <a:solidFill>
                  <a:srgbClr val="FFFFFF">
                    <a:lumMod val="50000"/>
                  </a:srgbClr>
                </a:solidFill>
                <a:latin typeface="微软雅黑" charset="0"/>
                <a:ea typeface="微软雅黑" charset="0"/>
              </a:rPr>
              <a:t>度量。</a:t>
            </a:r>
            <a:endParaRPr lang="zh-CN" altLang="en-US" sz="1200" dirty="0">
              <a:solidFill>
                <a:srgbClr val="FFFFFF">
                  <a:lumMod val="50000"/>
                </a:srgbClr>
              </a:solidFill>
              <a:latin typeface="微软雅黑" charset="0"/>
              <a:ea typeface="微软雅黑" charset="0"/>
            </a:endParaRPr>
          </a:p>
        </p:txBody>
      </p:sp>
      <p:grpSp>
        <p:nvGrpSpPr>
          <p:cNvPr id="217" name="组合 30"/>
          <p:cNvGrpSpPr/>
          <p:nvPr/>
        </p:nvGrpSpPr>
        <p:grpSpPr>
          <a:xfrm>
            <a:off x="8997376" y="3837270"/>
            <a:ext cx="2300757" cy="509896"/>
            <a:chOff x="888096" y="1000203"/>
            <a:chExt cx="4259825" cy="944066"/>
          </a:xfrm>
        </p:grpSpPr>
        <p:sp>
          <p:nvSpPr>
            <p:cNvPr id="218" name="矩形 2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9" name="椭圆 2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0" name="椭圆 2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1" name="椭圆 2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2" name="椭圆 2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23" name="矩形 222"/>
          <p:cNvSpPr/>
          <p:nvPr/>
        </p:nvSpPr>
        <p:spPr>
          <a:xfrm>
            <a:off x="9128283" y="3912646"/>
            <a:ext cx="1107996" cy="369332"/>
          </a:xfrm>
          <a:prstGeom prst="rect">
            <a:avLst/>
          </a:prstGeom>
        </p:spPr>
        <p:txBody>
          <a:bodyPr wrap="none">
            <a:spAutoFit/>
          </a:bodyPr>
          <a:lstStyle/>
          <a:p>
            <a:r>
              <a:rPr lang="zh-CN" altLang="en-US" dirty="0" smtClean="0">
                <a:solidFill>
                  <a:srgbClr val="000000"/>
                </a:solidFill>
                <a:latin typeface="Segoe UI"/>
                <a:ea typeface="微软雅黑"/>
              </a:rPr>
              <a:t>检索算法</a:t>
            </a:r>
            <a:endParaRPr lang="zh-CN" altLang="en-US" dirty="0">
              <a:solidFill>
                <a:srgbClr val="000000"/>
              </a:solidFill>
              <a:latin typeface="Segoe UI"/>
              <a:ea typeface="微软雅黑"/>
            </a:endParaRPr>
          </a:p>
        </p:txBody>
      </p:sp>
      <p:sp>
        <p:nvSpPr>
          <p:cNvPr id="224" name="矩形 223"/>
          <p:cNvSpPr/>
          <p:nvPr/>
        </p:nvSpPr>
        <p:spPr>
          <a:xfrm>
            <a:off x="8392055" y="4389354"/>
            <a:ext cx="2945629" cy="1292662"/>
          </a:xfrm>
          <a:prstGeom prst="rect">
            <a:avLst/>
          </a:prstGeom>
        </p:spPr>
        <p:txBody>
          <a:bodyPr wrap="square">
            <a:spAutoFit/>
          </a:bodyPr>
          <a:lstStyle/>
          <a:p>
            <a:pPr algn="r">
              <a:lnSpc>
                <a:spcPct val="130000"/>
              </a:lnSpc>
            </a:pPr>
            <a:r>
              <a:rPr lang="zh-CN" altLang="en-US" sz="1200" dirty="0" smtClean="0">
                <a:solidFill>
                  <a:srgbClr val="FFFFFF">
                    <a:lumMod val="50000"/>
                  </a:srgbClr>
                </a:solidFill>
                <a:latin typeface="微软雅黑" charset="0"/>
                <a:ea typeface="微软雅黑" charset="0"/>
              </a:rPr>
              <a:t>由于歌曲很多，所以直接查询速度比较慢。将</a:t>
            </a:r>
            <a:r>
              <a:rPr lang="zh-CN" altLang="en-US" sz="1200" dirty="0" smtClean="0">
                <a:solidFill>
                  <a:srgbClr val="FFFFFF">
                    <a:lumMod val="50000"/>
                  </a:srgbClr>
                </a:solidFill>
                <a:latin typeface="微软雅黑" charset="0"/>
                <a:ea typeface="微软雅黑" charset="0"/>
              </a:rPr>
              <a:t>歌曲编号（即歌曲</a:t>
            </a:r>
            <a:r>
              <a:rPr lang="en-US" altLang="zh-CN" sz="1200" dirty="0" smtClean="0">
                <a:solidFill>
                  <a:srgbClr val="FFFFFF">
                    <a:lumMod val="50000"/>
                  </a:srgbClr>
                </a:solidFill>
                <a:latin typeface="微软雅黑" charset="0"/>
                <a:ea typeface="微软雅黑" charset="0"/>
              </a:rPr>
              <a:t>ID</a:t>
            </a:r>
            <a:r>
              <a:rPr lang="zh-CN" altLang="en-US" sz="1200" dirty="0" smtClean="0">
                <a:solidFill>
                  <a:srgbClr val="FFFFFF">
                    <a:lumMod val="50000"/>
                  </a:srgbClr>
                </a:solidFill>
                <a:latin typeface="微软雅黑" charset="0"/>
                <a:ea typeface="微软雅黑" charset="0"/>
              </a:rPr>
              <a:t>）和对应的特征、路径存放在</a:t>
            </a:r>
            <a:r>
              <a:rPr lang="en-US" altLang="zh-CN" sz="1200" dirty="0" err="1" smtClean="0">
                <a:solidFill>
                  <a:srgbClr val="FFFFFF">
                    <a:lumMod val="50000"/>
                  </a:srgbClr>
                </a:solidFill>
                <a:latin typeface="微软雅黑" charset="0"/>
                <a:ea typeface="微软雅黑" charset="0"/>
              </a:rPr>
              <a:t>redis</a:t>
            </a:r>
            <a:r>
              <a:rPr lang="zh-CN" altLang="en-US" sz="1200" dirty="0" smtClean="0">
                <a:solidFill>
                  <a:srgbClr val="FFFFFF">
                    <a:lumMod val="50000"/>
                  </a:srgbClr>
                </a:solidFill>
                <a:latin typeface="微软雅黑" charset="0"/>
                <a:ea typeface="微软雅黑" charset="0"/>
              </a:rPr>
              <a:t>里面两个不同的表里，根据特征找到歌曲</a:t>
            </a:r>
            <a:r>
              <a:rPr lang="en-US" altLang="zh-CN" sz="1200" dirty="0" smtClean="0">
                <a:solidFill>
                  <a:srgbClr val="FFFFFF">
                    <a:lumMod val="50000"/>
                  </a:srgbClr>
                </a:solidFill>
                <a:latin typeface="微软雅黑" charset="0"/>
                <a:ea typeface="微软雅黑" charset="0"/>
              </a:rPr>
              <a:t>id</a:t>
            </a:r>
            <a:r>
              <a:rPr lang="zh-CN" altLang="en-US" sz="1200" dirty="0" smtClean="0">
                <a:solidFill>
                  <a:srgbClr val="FFFFFF">
                    <a:lumMod val="50000"/>
                  </a:srgbClr>
                </a:solidFill>
                <a:latin typeface="微软雅黑" charset="0"/>
                <a:ea typeface="微软雅黑" charset="0"/>
              </a:rPr>
              <a:t>，再根据歌曲</a:t>
            </a:r>
            <a:r>
              <a:rPr lang="en-US" altLang="zh-CN" sz="1200" dirty="0" smtClean="0">
                <a:solidFill>
                  <a:srgbClr val="FFFFFF">
                    <a:lumMod val="50000"/>
                  </a:srgbClr>
                </a:solidFill>
                <a:latin typeface="微软雅黑" charset="0"/>
                <a:ea typeface="微软雅黑" charset="0"/>
              </a:rPr>
              <a:t>id</a:t>
            </a:r>
            <a:r>
              <a:rPr lang="zh-CN" altLang="en-US" sz="1200" dirty="0" smtClean="0">
                <a:solidFill>
                  <a:srgbClr val="FFFFFF">
                    <a:lumMod val="50000"/>
                  </a:srgbClr>
                </a:solidFill>
                <a:latin typeface="微软雅黑" charset="0"/>
                <a:ea typeface="微软雅黑" charset="0"/>
              </a:rPr>
              <a:t>找到路径，然后将路径传给前端显示</a:t>
            </a:r>
            <a:endParaRPr lang="zh-CN" altLang="en-US" sz="1200" dirty="0">
              <a:solidFill>
                <a:srgbClr val="FFFFFF">
                  <a:lumMod val="50000"/>
                </a:srgbClr>
              </a:solidFill>
              <a:latin typeface="微软雅黑" charset="0"/>
              <a:ea typeface="微软雅黑" charset="0"/>
            </a:endParaRPr>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grpSp>
        <p:nvGrpSpPr>
          <p:cNvPr id="3" name="组 2"/>
          <p:cNvGrpSpPr/>
          <p:nvPr/>
        </p:nvGrpSpPr>
        <p:grpSpPr>
          <a:xfrm>
            <a:off x="974294" y="9342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338828" cy="369332"/>
            </a:xfrm>
            <a:prstGeom prst="rect">
              <a:avLst/>
            </a:prstGeom>
          </p:spPr>
          <p:txBody>
            <a:bodyPr wrap="none">
              <a:spAutoFit/>
            </a:bodyPr>
            <a:lstStyle/>
            <a:p>
              <a:r>
                <a:rPr lang="zh-CN" altLang="en-US" dirty="0" smtClean="0">
                  <a:solidFill>
                    <a:srgbClr val="000000"/>
                  </a:solidFill>
                  <a:latin typeface="Segoe UI"/>
                  <a:ea typeface="微软雅黑"/>
                </a:rPr>
                <a:t>拓扑结构图</a:t>
              </a:r>
              <a:endParaRPr lang="zh-CN" altLang="en-US" dirty="0">
                <a:solidFill>
                  <a:srgbClr val="000000"/>
                </a:solidFill>
                <a:latin typeface="Segoe UI"/>
                <a:ea typeface="微软雅黑"/>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45" y="2047218"/>
            <a:ext cx="9067800" cy="3867150"/>
          </a:xfrm>
          <a:prstGeom prst="rect">
            <a:avLst/>
          </a:prstGeom>
        </p:spPr>
      </p:pic>
    </p:spTree>
    <p:extLst>
      <p:ext uri="{BB962C8B-B14F-4D97-AF65-F5344CB8AC3E}">
        <p14:creationId xmlns:p14="http://schemas.microsoft.com/office/powerpoint/2010/main" val="1125513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smtClean="0"/>
              <a:t> 系统实现</a:t>
            </a:r>
            <a:endParaRPr kumimoji="1" lang="zh-CN" altLang="en-US" dirty="0"/>
          </a:p>
        </p:txBody>
      </p:sp>
      <p:sp>
        <p:nvSpPr>
          <p:cNvPr id="9" name="矩形 8"/>
          <p:cNvSpPr/>
          <p:nvPr/>
        </p:nvSpPr>
        <p:spPr>
          <a:xfrm>
            <a:off x="950374" y="1420210"/>
            <a:ext cx="1620957" cy="523220"/>
          </a:xfrm>
          <a:prstGeom prst="rect">
            <a:avLst/>
          </a:prstGeom>
        </p:spPr>
        <p:txBody>
          <a:bodyPr wrap="none">
            <a:spAutoFit/>
          </a:bodyPr>
          <a:lstStyle/>
          <a:p>
            <a:r>
              <a:rPr lang="zh-CN" altLang="en-US" sz="2800" b="1" dirty="0" smtClean="0">
                <a:solidFill>
                  <a:srgbClr val="000000"/>
                </a:solidFill>
                <a:latin typeface="Segoe UI"/>
                <a:ea typeface="微软雅黑"/>
              </a:rPr>
              <a:t>网站编写</a:t>
            </a:r>
            <a:endParaRPr lang="zh-CN" altLang="en-US" sz="2800" b="1" dirty="0">
              <a:solidFill>
                <a:srgbClr val="000000"/>
              </a:solidFill>
              <a:latin typeface="Segoe UI"/>
              <a:ea typeface="微软雅黑"/>
            </a:endParaRPr>
          </a:p>
        </p:txBody>
      </p:sp>
      <p:sp>
        <p:nvSpPr>
          <p:cNvPr id="10" name="矩形 9"/>
          <p:cNvSpPr/>
          <p:nvPr/>
        </p:nvSpPr>
        <p:spPr>
          <a:xfrm>
            <a:off x="959621" y="2810482"/>
            <a:ext cx="6550312" cy="308995"/>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使用</a:t>
            </a:r>
            <a:r>
              <a:rPr lang="en-US" altLang="zh-CN" sz="1200" dirty="0" smtClean="0">
                <a:solidFill>
                  <a:srgbClr val="000000">
                    <a:lumMod val="50000"/>
                    <a:lumOff val="50000"/>
                  </a:srgbClr>
                </a:solidFill>
                <a:latin typeface="微软雅黑" charset="0"/>
                <a:ea typeface="微软雅黑" charset="0"/>
              </a:rPr>
              <a:t>T</a:t>
            </a:r>
            <a:r>
              <a:rPr lang="en-US" altLang="zh-CN" sz="1200" dirty="0" smtClean="0">
                <a:solidFill>
                  <a:srgbClr val="000000">
                    <a:lumMod val="50000"/>
                    <a:lumOff val="50000"/>
                  </a:srgbClr>
                </a:solidFill>
                <a:latin typeface="微软雅黑" charset="0"/>
                <a:ea typeface="微软雅黑" charset="0"/>
              </a:rPr>
              <a:t>omcat</a:t>
            </a:r>
            <a:r>
              <a:rPr lang="zh-CN" altLang="en-US" sz="1200" dirty="0" smtClean="0">
                <a:solidFill>
                  <a:srgbClr val="000000">
                    <a:lumMod val="50000"/>
                    <a:lumOff val="50000"/>
                  </a:srgbClr>
                </a:solidFill>
                <a:latin typeface="微软雅黑" charset="0"/>
                <a:ea typeface="微软雅黑" charset="0"/>
              </a:rPr>
              <a:t>作为网站服务器</a:t>
            </a:r>
            <a:endParaRPr lang="zh-CN" altLang="en-US" sz="1200" dirty="0">
              <a:solidFill>
                <a:srgbClr val="000000">
                  <a:lumMod val="50000"/>
                  <a:lumOff val="50000"/>
                </a:srgbClr>
              </a:solidFill>
              <a:latin typeface="微软雅黑" charset="0"/>
              <a:ea typeface="微软雅黑" charset="0"/>
            </a:endParaRPr>
          </a:p>
        </p:txBody>
      </p:sp>
      <p:sp>
        <p:nvSpPr>
          <p:cNvPr id="11" name="矩形 10"/>
          <p:cNvSpPr/>
          <p:nvPr/>
        </p:nvSpPr>
        <p:spPr>
          <a:xfrm>
            <a:off x="959621" y="3549798"/>
            <a:ext cx="6550312" cy="549061"/>
          </a:xfrm>
          <a:prstGeom prst="rect">
            <a:avLst/>
          </a:prstGeom>
        </p:spPr>
        <p:txBody>
          <a:bodyPr wrap="square">
            <a:spAutoFit/>
          </a:bodyPr>
          <a:lstStyle/>
          <a:p>
            <a:pPr>
              <a:lnSpc>
                <a:spcPct val="130000"/>
              </a:lnSpc>
            </a:pPr>
            <a:r>
              <a:rPr lang="zh-CN" altLang="en-US" sz="1200">
                <a:solidFill>
                  <a:srgbClr val="000000">
                    <a:lumMod val="50000"/>
                    <a:lumOff val="50000"/>
                  </a:srgbClr>
                </a:solidFill>
                <a:latin typeface="微软雅黑" charset="0"/>
                <a:ea typeface="微软雅黑" charset="0"/>
              </a:rPr>
              <a:t>使用</a:t>
            </a:r>
            <a:r>
              <a:rPr lang="en-US" altLang="zh-CN" sz="1200">
                <a:solidFill>
                  <a:srgbClr val="000000">
                    <a:lumMod val="50000"/>
                    <a:lumOff val="50000"/>
                  </a:srgbClr>
                </a:solidFill>
                <a:latin typeface="微软雅黑" charset="0"/>
                <a:ea typeface="微软雅黑" charset="0"/>
              </a:rPr>
              <a:t>Struct2</a:t>
            </a:r>
            <a:r>
              <a:rPr lang="zh-CN" altLang="en-US" sz="1200">
                <a:solidFill>
                  <a:srgbClr val="000000">
                    <a:lumMod val="50000"/>
                    <a:lumOff val="50000"/>
                  </a:srgbClr>
                </a:solidFill>
                <a:latin typeface="微软雅黑" charset="0"/>
                <a:ea typeface="微软雅黑" charset="0"/>
              </a:rPr>
              <a:t>框架为控制器</a:t>
            </a:r>
            <a:r>
              <a:rPr lang="en-US" altLang="zh-CN" sz="1200">
                <a:solidFill>
                  <a:srgbClr val="000000">
                    <a:lumMod val="50000"/>
                    <a:lumOff val="50000"/>
                  </a:srgbClr>
                </a:solidFill>
                <a:latin typeface="微软雅黑" charset="0"/>
                <a:ea typeface="微软雅黑" charset="0"/>
              </a:rPr>
              <a:t>(Controller)</a:t>
            </a:r>
            <a:r>
              <a:rPr lang="zh-CN" altLang="en-US" sz="1200">
                <a:solidFill>
                  <a:srgbClr val="000000">
                    <a:lumMod val="50000"/>
                    <a:lumOff val="50000"/>
                  </a:srgbClr>
                </a:solidFill>
                <a:latin typeface="微软雅黑" charset="0"/>
                <a:ea typeface="微软雅黑" charset="0"/>
              </a:rPr>
              <a:t>来建立模型与视图的数据交互。采用拦截器的机制来处理用户的请求。</a:t>
            </a:r>
            <a:endParaRPr lang="zh-CN" altLang="en-US" sz="1200" dirty="0">
              <a:solidFill>
                <a:srgbClr val="000000">
                  <a:lumMod val="50000"/>
                  <a:lumOff val="50000"/>
                </a:srgbClr>
              </a:solidFill>
              <a:latin typeface="微软雅黑" charset="0"/>
              <a:ea typeface="微软雅黑" charset="0"/>
            </a:endParaRPr>
          </a:p>
        </p:txBody>
      </p:sp>
      <p:sp>
        <p:nvSpPr>
          <p:cNvPr id="12" name="矩形 11"/>
          <p:cNvSpPr/>
          <p:nvPr/>
        </p:nvSpPr>
        <p:spPr>
          <a:xfrm>
            <a:off x="959621" y="4289114"/>
            <a:ext cx="6550312" cy="308995"/>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将前端网页和后台推荐引擎结合起来，将个性化音乐推荐列表呈现给用户</a:t>
            </a: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832873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CONTENTS</a:t>
            </a:r>
            <a:endParaRPr kumimoji="1" lang="zh-CN" altLang="en-US" dirty="0"/>
          </a:p>
        </p:txBody>
      </p:sp>
      <p:sp>
        <p:nvSpPr>
          <p:cNvPr id="6" name="文本占位符 5"/>
          <p:cNvSpPr>
            <a:spLocks noGrp="1"/>
          </p:cNvSpPr>
          <p:nvPr>
            <p:ph type="body" sz="quarter" idx="14"/>
          </p:nvPr>
        </p:nvSpPr>
        <p:spPr/>
        <p:txBody>
          <a:bodyPr/>
          <a:lstStyle/>
          <a:p>
            <a:r>
              <a:rPr lang="zh-CN" altLang="en-US" dirty="0">
                <a:solidFill>
                  <a:srgbClr val="000000"/>
                </a:solidFill>
                <a:latin typeface="Segoe UI"/>
                <a:ea typeface="微软雅黑" charset="0"/>
              </a:rPr>
              <a:t>选题</a:t>
            </a:r>
            <a:r>
              <a:rPr lang="zh-CN" altLang="en-US" dirty="0" smtClean="0">
                <a:solidFill>
                  <a:srgbClr val="000000"/>
                </a:solidFill>
                <a:latin typeface="Segoe UI"/>
                <a:ea typeface="微软雅黑" charset="0"/>
              </a:rPr>
              <a:t>背景</a:t>
            </a:r>
            <a:endParaRPr lang="zh-CN" altLang="en-US" dirty="0">
              <a:solidFill>
                <a:srgbClr val="000000"/>
              </a:solidFill>
              <a:latin typeface="Segoe UI"/>
              <a:ea typeface="微软雅黑" charset="0"/>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p:txBody>
          <a:bodyPr/>
          <a:lstStyle/>
          <a:p>
            <a:r>
              <a:rPr lang="zh-CN" altLang="en-US" dirty="0" smtClean="0">
                <a:solidFill>
                  <a:srgbClr val="000000"/>
                </a:solidFill>
                <a:latin typeface="Segoe UI"/>
                <a:ea typeface="微软雅黑" charset="0"/>
              </a:rPr>
              <a:t>研究现状</a:t>
            </a:r>
            <a:endParaRPr lang="zh-CN" altLang="en-US" dirty="0">
              <a:solidFill>
                <a:srgbClr val="000000"/>
              </a:solidFill>
              <a:latin typeface="Segoe UI"/>
              <a:ea typeface="微软雅黑" charset="0"/>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p:txBody>
          <a:bodyPr/>
          <a:lstStyle/>
          <a:p>
            <a:r>
              <a:rPr lang="zh-CN" altLang="en-US" dirty="0" smtClean="0">
                <a:solidFill>
                  <a:srgbClr val="000000"/>
                </a:solidFill>
                <a:latin typeface="Segoe UI"/>
                <a:ea typeface="微软雅黑" charset="0"/>
              </a:rPr>
              <a:t>系统设计</a:t>
            </a:r>
            <a:endParaRPr lang="zh-CN" altLang="en-US" dirty="0">
              <a:solidFill>
                <a:srgbClr val="000000"/>
              </a:solidFill>
              <a:latin typeface="Segoe UI"/>
              <a:ea typeface="微软雅黑" charset="0"/>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p:txBody>
          <a:bodyPr/>
          <a:lstStyle/>
          <a:p>
            <a:r>
              <a:rPr lang="zh-CN" altLang="en-US" dirty="0" smtClean="0">
                <a:solidFill>
                  <a:srgbClr val="000000"/>
                </a:solidFill>
                <a:latin typeface="Segoe UI"/>
                <a:ea typeface="微软雅黑" charset="0"/>
              </a:rPr>
              <a:t>总结展望</a:t>
            </a:r>
            <a:endParaRPr kumimoji="1" lang="zh-CN" altLang="en-US" dirty="0">
              <a:solidFill>
                <a:srgbClr val="000000"/>
              </a:solidFill>
              <a:latin typeface="Segoe UI"/>
              <a:ea typeface="微软雅黑" charset="0"/>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p:txBody>
          <a:bodyPr/>
          <a:lstStyle/>
          <a:p>
            <a:r>
              <a:rPr lang="zh-CN" altLang="en-US" dirty="0">
                <a:solidFill>
                  <a:srgbClr val="000000"/>
                </a:solidFill>
                <a:latin typeface="Segoe UI"/>
                <a:ea typeface="微软雅黑" charset="0"/>
              </a:rPr>
              <a:t>致谢</a:t>
            </a:r>
            <a:endParaRPr kumimoji="1" lang="zh-CN" altLang="en-US" dirty="0">
              <a:solidFill>
                <a:srgbClr val="000000"/>
              </a:solidFill>
              <a:latin typeface="Segoe UI"/>
              <a:ea typeface="微软雅黑" charset="0"/>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SIX</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p:txBody>
          <a:bodyPr/>
          <a:lstStyle/>
          <a:p>
            <a:r>
              <a:rPr lang="zh-CN" altLang="en-US" dirty="0" smtClean="0">
                <a:solidFill>
                  <a:srgbClr val="000000"/>
                </a:solidFill>
                <a:latin typeface="Segoe UI"/>
                <a:ea typeface="微软雅黑" charset="0"/>
              </a:rPr>
              <a:t>系统实现</a:t>
            </a:r>
            <a:endParaRPr kumimoji="1" lang="zh-CN" altLang="en-US" dirty="0">
              <a:solidFill>
                <a:srgbClr val="000000"/>
              </a:solidFill>
              <a:latin typeface="Segoe UI"/>
              <a:ea typeface="微软雅黑" charset="0"/>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总结展望</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00727721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a:t>
            </a:r>
            <a:r>
              <a:rPr kumimoji="1" lang="zh-CN" altLang="en-US" dirty="0" smtClean="0"/>
              <a:t>总结展望</a:t>
            </a:r>
            <a:endParaRPr kumimoji="1" lang="zh-CN" altLang="en-US" dirty="0"/>
          </a:p>
        </p:txBody>
      </p:sp>
      <p:grpSp>
        <p:nvGrpSpPr>
          <p:cNvPr id="3" name="组 2"/>
          <p:cNvGrpSpPr/>
          <p:nvPr/>
        </p:nvGrpSpPr>
        <p:grpSpPr>
          <a:xfrm>
            <a:off x="4504894" y="769106"/>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5" name="矩形 4"/>
            <p:cNvSpPr/>
            <p:nvPr/>
          </p:nvSpPr>
          <p:spPr>
            <a:xfrm>
              <a:off x="1041701" y="5042922"/>
              <a:ext cx="1338828" cy="369332"/>
            </a:xfrm>
            <a:prstGeom prst="rect">
              <a:avLst/>
            </a:prstGeom>
          </p:spPr>
          <p:txBody>
            <a:bodyPr wrap="none">
              <a:spAutoFit/>
            </a:bodyPr>
            <a:lstStyle/>
            <a:p>
              <a:r>
                <a:rPr lang="zh-CN" altLang="en-US" dirty="0" smtClean="0">
                  <a:solidFill>
                    <a:srgbClr val="000000"/>
                  </a:solidFill>
                  <a:latin typeface="Segoe UI"/>
                  <a:ea typeface="微软雅黑"/>
                </a:rPr>
                <a:t>用户满意度</a:t>
              </a:r>
              <a:endParaRPr lang="zh-CN" altLang="en-US" dirty="0">
                <a:solidFill>
                  <a:srgbClr val="000000"/>
                </a:solidFill>
                <a:latin typeface="Segoe UI"/>
                <a:ea typeface="微软雅黑"/>
              </a:endParaRPr>
            </a:p>
          </p:txBody>
        </p:sp>
      </p:grpSp>
      <p:graphicFrame>
        <p:nvGraphicFramePr>
          <p:cNvPr id="16" name="图表 15"/>
          <p:cNvGraphicFramePr/>
          <p:nvPr>
            <p:extLst>
              <p:ext uri="{D42A27DB-BD31-4B8C-83A1-F6EECF244321}">
                <p14:modId xmlns:p14="http://schemas.microsoft.com/office/powerpoint/2010/main" val="4181288414"/>
              </p:ext>
            </p:extLst>
          </p:nvPr>
        </p:nvGraphicFramePr>
        <p:xfrm>
          <a:off x="4504894" y="1646829"/>
          <a:ext cx="6980072" cy="4945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3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a:t>
            </a:r>
            <a:r>
              <a:rPr kumimoji="1" lang="zh-CN" altLang="en-US" dirty="0" smtClean="0"/>
              <a:t>总结展望</a:t>
            </a:r>
            <a:endParaRPr kumimoji="1" lang="zh-CN" altLang="en-US" dirty="0"/>
          </a:p>
        </p:txBody>
      </p:sp>
      <p:sp>
        <p:nvSpPr>
          <p:cNvPr id="9" name="矩形 8"/>
          <p:cNvSpPr/>
          <p:nvPr/>
        </p:nvSpPr>
        <p:spPr>
          <a:xfrm>
            <a:off x="950374" y="1420210"/>
            <a:ext cx="902811" cy="523220"/>
          </a:xfrm>
          <a:prstGeom prst="rect">
            <a:avLst/>
          </a:prstGeom>
        </p:spPr>
        <p:txBody>
          <a:bodyPr wrap="none">
            <a:spAutoFit/>
          </a:bodyPr>
          <a:lstStyle/>
          <a:p>
            <a:r>
              <a:rPr lang="zh-CN" altLang="en-US" sz="2800" b="1" dirty="0">
                <a:solidFill>
                  <a:srgbClr val="000000"/>
                </a:solidFill>
                <a:latin typeface="Segoe UI"/>
                <a:ea typeface="微软雅黑"/>
              </a:rPr>
              <a:t>总结</a:t>
            </a:r>
            <a:endParaRPr lang="zh-CN" altLang="en-US" sz="2800" b="1" dirty="0">
              <a:solidFill>
                <a:srgbClr val="000000"/>
              </a:solidFill>
              <a:latin typeface="Segoe UI"/>
              <a:ea typeface="微软雅黑"/>
            </a:endParaRPr>
          </a:p>
        </p:txBody>
      </p:sp>
      <p:sp>
        <p:nvSpPr>
          <p:cNvPr id="10" name="矩形 9"/>
          <p:cNvSpPr/>
          <p:nvPr/>
        </p:nvSpPr>
        <p:spPr>
          <a:xfrm>
            <a:off x="959621" y="2810482"/>
            <a:ext cx="6550312" cy="1772793"/>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实时推荐系统是推荐领域中比较新颖的一种推荐手段，将传统的离线计算转化为实时计算，极大提高了用户的满意度和预测准确度，从根本上改变了传统推荐系统</a:t>
            </a:r>
            <a:r>
              <a:rPr lang="zh-CN" altLang="en-US" sz="1200" dirty="0" smtClean="0">
                <a:solidFill>
                  <a:srgbClr val="000000">
                    <a:lumMod val="50000"/>
                    <a:lumOff val="50000"/>
                  </a:srgbClr>
                </a:solidFill>
                <a:latin typeface="微软雅黑" charset="0"/>
                <a:ea typeface="微软雅黑" charset="0"/>
              </a:rPr>
              <a:t>滞后推荐</a:t>
            </a:r>
            <a:r>
              <a:rPr lang="zh-CN" altLang="en-US" sz="1200" dirty="0">
                <a:solidFill>
                  <a:srgbClr val="000000">
                    <a:lumMod val="50000"/>
                    <a:lumOff val="50000"/>
                  </a:srgbClr>
                </a:solidFill>
                <a:latin typeface="微软雅黑" charset="0"/>
                <a:ea typeface="微软雅黑" charset="0"/>
              </a:rPr>
              <a:t>的状况。但是，实时推荐</a:t>
            </a:r>
            <a:r>
              <a:rPr lang="zh-CN" altLang="en-US" sz="1200" dirty="0" smtClean="0">
                <a:solidFill>
                  <a:srgbClr val="000000">
                    <a:lumMod val="50000"/>
                    <a:lumOff val="50000"/>
                  </a:srgbClr>
                </a:solidFill>
                <a:latin typeface="微软雅黑" charset="0"/>
                <a:ea typeface="微软雅黑" charset="0"/>
              </a:rPr>
              <a:t>系统还</a:t>
            </a:r>
            <a:r>
              <a:rPr lang="zh-CN" altLang="en-US" sz="1200" dirty="0">
                <a:solidFill>
                  <a:srgbClr val="000000">
                    <a:lumMod val="50000"/>
                    <a:lumOff val="50000"/>
                  </a:srgbClr>
                </a:solidFill>
                <a:latin typeface="微软雅黑" charset="0"/>
                <a:ea typeface="微软雅黑" charset="0"/>
              </a:rPr>
              <a:t>处于不断发展的过程，还有诸多可以进一步完善的地方</a:t>
            </a:r>
            <a:r>
              <a:rPr lang="zh-CN" altLang="en-US" sz="1200" dirty="0" smtClean="0">
                <a:solidFill>
                  <a:srgbClr val="000000">
                    <a:lumMod val="50000"/>
                    <a:lumOff val="50000"/>
                  </a:srgbClr>
                </a:solidFill>
                <a:latin typeface="微软雅黑" charset="0"/>
                <a:ea typeface="微软雅黑" charset="0"/>
              </a:rPr>
              <a:t>。本系统在流式处理框架</a:t>
            </a:r>
            <a:r>
              <a:rPr lang="en-US" altLang="zh-CN" sz="1200" dirty="0" smtClean="0">
                <a:solidFill>
                  <a:srgbClr val="000000">
                    <a:lumMod val="50000"/>
                    <a:lumOff val="50000"/>
                  </a:srgbClr>
                </a:solidFill>
                <a:latin typeface="微软雅黑" charset="0"/>
                <a:ea typeface="微软雅黑" charset="0"/>
              </a:rPr>
              <a:t>Storm</a:t>
            </a:r>
            <a:r>
              <a:rPr lang="zh-CN" altLang="en-US" sz="1200" dirty="0" smtClean="0">
                <a:solidFill>
                  <a:srgbClr val="000000">
                    <a:lumMod val="50000"/>
                    <a:lumOff val="50000"/>
                  </a:srgbClr>
                </a:solidFill>
                <a:latin typeface="微软雅黑" charset="0"/>
                <a:ea typeface="微软雅黑" charset="0"/>
              </a:rPr>
              <a:t>的基础上，</a:t>
            </a:r>
            <a:r>
              <a:rPr lang="zh-CN" altLang="en-US" sz="1200" dirty="0">
                <a:solidFill>
                  <a:srgbClr val="000000">
                    <a:lumMod val="50000"/>
                    <a:lumOff val="50000"/>
                  </a:srgbClr>
                </a:solidFill>
                <a:latin typeface="微软雅黑" charset="0"/>
                <a:ea typeface="微软雅黑" charset="0"/>
              </a:rPr>
              <a:t>首先了解了推荐系统及</a:t>
            </a:r>
            <a:r>
              <a:rPr lang="en-US" altLang="zh-CN" sz="1200" dirty="0">
                <a:solidFill>
                  <a:srgbClr val="000000">
                    <a:lumMod val="50000"/>
                    <a:lumOff val="50000"/>
                  </a:srgbClr>
                </a:solidFill>
                <a:latin typeface="微软雅黑" charset="0"/>
                <a:ea typeface="微软雅黑" charset="0"/>
              </a:rPr>
              <a:t>Storm</a:t>
            </a:r>
            <a:r>
              <a:rPr lang="zh-CN" altLang="en-US" sz="1200" dirty="0">
                <a:solidFill>
                  <a:srgbClr val="000000">
                    <a:lumMod val="50000"/>
                    <a:lumOff val="50000"/>
                  </a:srgbClr>
                </a:solidFill>
                <a:latin typeface="微软雅黑" charset="0"/>
                <a:ea typeface="微软雅黑" charset="0"/>
              </a:rPr>
              <a:t>的</a:t>
            </a:r>
            <a:r>
              <a:rPr lang="zh-CN" altLang="en-US" sz="1200" dirty="0" smtClean="0">
                <a:solidFill>
                  <a:srgbClr val="000000">
                    <a:lumMod val="50000"/>
                    <a:lumOff val="50000"/>
                  </a:srgbClr>
                </a:solidFill>
                <a:latin typeface="微软雅黑" charset="0"/>
                <a:ea typeface="微软雅黑" charset="0"/>
              </a:rPr>
              <a:t>概念及工作原理、</a:t>
            </a:r>
            <a:r>
              <a:rPr lang="zh-CN" altLang="en-US" sz="1200" dirty="0">
                <a:solidFill>
                  <a:srgbClr val="000000">
                    <a:lumMod val="50000"/>
                    <a:lumOff val="50000"/>
                  </a:srgbClr>
                </a:solidFill>
                <a:latin typeface="微软雅黑" charset="0"/>
                <a:ea typeface="微软雅黑" charset="0"/>
              </a:rPr>
              <a:t>不同类型的推荐算法以及它的优缺点。然后介绍了本项目所要部署推荐系统的设计目标、设计的功能模块与拓扑结构。接着，开始部署实现推荐系统，具体介绍了部署推荐过程的过程与要注意的细节。最后，对系统功能进行测试。</a:t>
            </a: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3358327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2"/>
          <a:srcRect l="48897"/>
          <a:stretch/>
        </p:blipFill>
        <p:spPr>
          <a:xfrm>
            <a:off x="0" y="356349"/>
            <a:ext cx="3137336" cy="6145301"/>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a:t>
            </a:r>
            <a:r>
              <a:rPr kumimoji="1" lang="zh-CN" altLang="en-US" dirty="0" smtClean="0"/>
              <a:t>总结展望</a:t>
            </a:r>
            <a:endParaRPr kumimoji="1" lang="zh-CN" altLang="en-US" dirty="0"/>
          </a:p>
        </p:txBody>
      </p:sp>
      <p:grpSp>
        <p:nvGrpSpPr>
          <p:cNvPr id="81" name="组合 76"/>
          <p:cNvGrpSpPr/>
          <p:nvPr/>
        </p:nvGrpSpPr>
        <p:grpSpPr>
          <a:xfrm>
            <a:off x="-25400" y="646062"/>
            <a:ext cx="4494766" cy="5509203"/>
            <a:chOff x="-25400" y="646062"/>
            <a:chExt cx="4494766" cy="5509203"/>
          </a:xfrm>
        </p:grpSpPr>
        <p:grpSp>
          <p:nvGrpSpPr>
            <p:cNvPr id="82" name="组合 11"/>
            <p:cNvGrpSpPr/>
            <p:nvPr/>
          </p:nvGrpSpPr>
          <p:grpSpPr>
            <a:xfrm>
              <a:off x="-25400" y="702733"/>
              <a:ext cx="4470400" cy="2751667"/>
              <a:chOff x="-25400" y="702733"/>
              <a:chExt cx="4470400" cy="2751667"/>
            </a:xfrm>
          </p:grpSpPr>
          <p:sp>
            <p:nvSpPr>
              <p:cNvPr id="93"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4"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5"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grpSp>
        <p:grpSp>
          <p:nvGrpSpPr>
            <p:cNvPr id="83" name="组合 12"/>
            <p:cNvGrpSpPr/>
            <p:nvPr/>
          </p:nvGrpSpPr>
          <p:grpSpPr>
            <a:xfrm flipV="1">
              <a:off x="-25400" y="3403598"/>
              <a:ext cx="4470400" cy="2751667"/>
              <a:chOff x="-25400" y="702733"/>
              <a:chExt cx="4470400" cy="2751667"/>
            </a:xfrm>
          </p:grpSpPr>
          <p:sp>
            <p:nvSpPr>
              <p:cNvPr id="90"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1"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sp>
            <p:nvSpPr>
              <p:cNvPr id="92"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smtClean="0">
                  <a:solidFill>
                    <a:prstClr val="white"/>
                  </a:solidFill>
                  <a:latin typeface="Segoe UI"/>
                  <a:ea typeface="微软雅黑"/>
                </a:endParaRPr>
              </a:p>
            </p:txBody>
          </p:sp>
        </p:grpSp>
        <p:sp>
          <p:nvSpPr>
            <p:cNvPr id="84" name="椭圆 83"/>
            <p:cNvSpPr/>
            <p:nvPr/>
          </p:nvSpPr>
          <p:spPr>
            <a:xfrm>
              <a:off x="4361366" y="646062"/>
              <a:ext cx="108000" cy="108000"/>
            </a:xfrm>
            <a:prstGeom prst="ellipse">
              <a:avLst/>
            </a:prstGeom>
            <a:solidFill>
              <a:schemeClr val="accent1"/>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6" name="椭圆 85"/>
            <p:cNvSpPr/>
            <p:nvPr/>
          </p:nvSpPr>
          <p:spPr>
            <a:xfrm>
              <a:off x="4361366" y="2814032"/>
              <a:ext cx="108000" cy="108000"/>
            </a:xfrm>
            <a:prstGeom prst="ellipse">
              <a:avLst/>
            </a:prstGeom>
            <a:solidFill>
              <a:schemeClr val="accent3"/>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88" name="椭圆 87"/>
            <p:cNvSpPr/>
            <p:nvPr/>
          </p:nvSpPr>
          <p:spPr>
            <a:xfrm>
              <a:off x="4361366" y="5017531"/>
              <a:ext cx="108000" cy="108000"/>
            </a:xfrm>
            <a:prstGeom prst="ellipse">
              <a:avLst/>
            </a:prstGeom>
            <a:solidFill>
              <a:schemeClr val="accent5"/>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97" name="矩形 96"/>
          <p:cNvSpPr/>
          <p:nvPr/>
        </p:nvSpPr>
        <p:spPr>
          <a:xfrm>
            <a:off x="6961426" y="432404"/>
            <a:ext cx="4972680" cy="532453"/>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由于实时性的要求，在线部分的计算要求不能过于复杂。不同的更新策略会有不同的推荐成功率，故应该继续优化好的更新策略，使得推荐更加准确。</a:t>
            </a:r>
            <a:endParaRPr lang="zh-CN" altLang="en-US" sz="1100" kern="0" dirty="0" smtClean="0">
              <a:solidFill>
                <a:srgbClr val="000000">
                  <a:lumMod val="50000"/>
                  <a:lumOff val="50000"/>
                </a:srgbClr>
              </a:solidFill>
              <a:latin typeface="微软雅黑" charset="0"/>
              <a:ea typeface="微软雅黑" charset="0"/>
            </a:endParaRPr>
          </a:p>
        </p:txBody>
      </p:sp>
      <p:grpSp>
        <p:nvGrpSpPr>
          <p:cNvPr id="157" name="组 156"/>
          <p:cNvGrpSpPr/>
          <p:nvPr/>
        </p:nvGrpSpPr>
        <p:grpSpPr>
          <a:xfrm>
            <a:off x="4568825" y="438589"/>
            <a:ext cx="2300757" cy="509896"/>
            <a:chOff x="4568825" y="438589"/>
            <a:chExt cx="2300757" cy="509896"/>
          </a:xfrm>
        </p:grpSpPr>
        <p:grpSp>
          <p:nvGrpSpPr>
            <p:cNvPr id="98" name="组合 23"/>
            <p:cNvGrpSpPr/>
            <p:nvPr/>
          </p:nvGrpSpPr>
          <p:grpSpPr>
            <a:xfrm>
              <a:off x="4568825" y="438589"/>
              <a:ext cx="2300757" cy="509896"/>
              <a:chOff x="888096" y="1000203"/>
              <a:chExt cx="4259825" cy="944066"/>
            </a:xfrm>
          </p:grpSpPr>
          <p:sp>
            <p:nvSpPr>
              <p:cNvPr id="100" name="矩形 9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1" name="椭圆 10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2" name="椭圆 10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3" name="椭圆 10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4" name="椭圆 10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99" name="矩形 98"/>
            <p:cNvSpPr/>
            <p:nvPr/>
          </p:nvSpPr>
          <p:spPr>
            <a:xfrm>
              <a:off x="4677733" y="513965"/>
              <a:ext cx="1800493" cy="369332"/>
            </a:xfrm>
            <a:prstGeom prst="rect">
              <a:avLst/>
            </a:prstGeom>
          </p:spPr>
          <p:txBody>
            <a:bodyPr wrap="none">
              <a:spAutoFit/>
            </a:bodyPr>
            <a:lstStyle/>
            <a:p>
              <a:pPr lvl="0" defTabSz="914400">
                <a:defRPr/>
              </a:pPr>
              <a:r>
                <a:rPr lang="zh-CN" altLang="zh-CN" dirty="0"/>
                <a:t>在线算法的</a:t>
              </a:r>
              <a:r>
                <a:rPr lang="zh-CN" altLang="zh-CN" dirty="0" smtClean="0"/>
                <a:t>改进</a:t>
              </a:r>
              <a:endParaRPr lang="zh-CN" altLang="zh-CN" dirty="0"/>
            </a:p>
          </p:txBody>
        </p:sp>
      </p:grpSp>
      <p:sp>
        <p:nvSpPr>
          <p:cNvPr id="115" name="矩形 114"/>
          <p:cNvSpPr/>
          <p:nvPr/>
        </p:nvSpPr>
        <p:spPr>
          <a:xfrm>
            <a:off x="6961426" y="2625613"/>
            <a:ext cx="4972680" cy="752514"/>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系统中选择了基于物品的协同过滤算法，但不同的推荐算法有不同的优势，应该继续试验其他算法在系统中的推荐效率。同时可以考虑结合多种算法的优点，来使得推荐效果</a:t>
            </a:r>
            <a:r>
              <a:rPr lang="zh-CN" altLang="en-US" sz="1100" kern="0" dirty="0" smtClean="0">
                <a:solidFill>
                  <a:srgbClr val="000000">
                    <a:lumMod val="50000"/>
                    <a:lumOff val="50000"/>
                  </a:srgbClr>
                </a:solidFill>
                <a:latin typeface="微软雅黑" charset="0"/>
                <a:ea typeface="微软雅黑" charset="0"/>
              </a:rPr>
              <a:t>更好。</a:t>
            </a:r>
            <a:endParaRPr lang="zh-CN" altLang="en-US" sz="1100" kern="0" dirty="0" smtClean="0">
              <a:solidFill>
                <a:srgbClr val="000000">
                  <a:lumMod val="50000"/>
                  <a:lumOff val="50000"/>
                </a:srgbClr>
              </a:solidFill>
              <a:latin typeface="微软雅黑" charset="0"/>
              <a:ea typeface="微软雅黑" charset="0"/>
            </a:endParaRPr>
          </a:p>
        </p:txBody>
      </p:sp>
      <p:grpSp>
        <p:nvGrpSpPr>
          <p:cNvPr id="159" name="组 158"/>
          <p:cNvGrpSpPr/>
          <p:nvPr/>
        </p:nvGrpSpPr>
        <p:grpSpPr>
          <a:xfrm>
            <a:off x="4568825" y="2631798"/>
            <a:ext cx="2300757" cy="509896"/>
            <a:chOff x="4568825" y="2631798"/>
            <a:chExt cx="2300757" cy="509896"/>
          </a:xfrm>
        </p:grpSpPr>
        <p:grpSp>
          <p:nvGrpSpPr>
            <p:cNvPr id="116" name="组合 89"/>
            <p:cNvGrpSpPr/>
            <p:nvPr/>
          </p:nvGrpSpPr>
          <p:grpSpPr>
            <a:xfrm>
              <a:off x="4568825" y="2631798"/>
              <a:ext cx="2300757" cy="509896"/>
              <a:chOff x="888096" y="1000203"/>
              <a:chExt cx="4259825" cy="944066"/>
            </a:xfrm>
          </p:grpSpPr>
          <p:sp>
            <p:nvSpPr>
              <p:cNvPr id="118" name="矩形 1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9" name="椭圆 1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0" name="椭圆 1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1" name="椭圆 1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2" name="椭圆 1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17" name="矩形 116"/>
            <p:cNvSpPr/>
            <p:nvPr/>
          </p:nvSpPr>
          <p:spPr>
            <a:xfrm>
              <a:off x="4677733" y="2707174"/>
              <a:ext cx="1800493" cy="369332"/>
            </a:xfrm>
            <a:prstGeom prst="rect">
              <a:avLst/>
            </a:prstGeom>
          </p:spPr>
          <p:txBody>
            <a:bodyPr wrap="none">
              <a:spAutoFit/>
            </a:bodyPr>
            <a:lstStyle/>
            <a:p>
              <a:pPr lvl="0" defTabSz="914400">
                <a:defRPr/>
              </a:pPr>
              <a:r>
                <a:rPr lang="zh-CN" altLang="zh-CN" dirty="0"/>
                <a:t>推荐算法的</a:t>
              </a:r>
              <a:r>
                <a:rPr lang="zh-CN" altLang="zh-CN" dirty="0" smtClean="0"/>
                <a:t>选择</a:t>
              </a:r>
              <a:endParaRPr lang="zh-CN" altLang="zh-CN" dirty="0"/>
            </a:p>
          </p:txBody>
        </p:sp>
      </p:grpSp>
      <p:sp>
        <p:nvSpPr>
          <p:cNvPr id="133" name="矩形 132"/>
          <p:cNvSpPr/>
          <p:nvPr/>
        </p:nvSpPr>
        <p:spPr>
          <a:xfrm>
            <a:off x="6961426" y="4809201"/>
            <a:ext cx="4972680" cy="752514"/>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现在系统基本是不可配置的，一个好的推荐系统应该是可以灵活配置的。后面将会增加数据库、相似度算法选择、</a:t>
            </a:r>
            <a:r>
              <a:rPr lang="en-US" altLang="zh-CN" sz="1100" kern="0" dirty="0">
                <a:solidFill>
                  <a:srgbClr val="000000">
                    <a:lumMod val="50000"/>
                    <a:lumOff val="50000"/>
                  </a:srgbClr>
                </a:solidFill>
                <a:latin typeface="微软雅黑" charset="0"/>
                <a:ea typeface="微软雅黑" charset="0"/>
              </a:rPr>
              <a:t>Storm</a:t>
            </a:r>
            <a:r>
              <a:rPr lang="zh-CN" altLang="en-US" sz="1100" kern="0" dirty="0">
                <a:solidFill>
                  <a:srgbClr val="000000">
                    <a:lumMod val="50000"/>
                    <a:lumOff val="50000"/>
                  </a:srgbClr>
                </a:solidFill>
                <a:latin typeface="微软雅黑" charset="0"/>
                <a:ea typeface="微软雅黑" charset="0"/>
              </a:rPr>
              <a:t>运行时的并行度等。使得系统</a:t>
            </a:r>
            <a:r>
              <a:rPr lang="zh-CN" altLang="en-US" sz="1100" kern="0" dirty="0" smtClean="0">
                <a:solidFill>
                  <a:srgbClr val="000000">
                    <a:lumMod val="50000"/>
                    <a:lumOff val="50000"/>
                  </a:srgbClr>
                </a:solidFill>
                <a:latin typeface="微软雅黑" charset="0"/>
                <a:ea typeface="微软雅黑" charset="0"/>
              </a:rPr>
              <a:t>更加完善。</a:t>
            </a:r>
            <a:endParaRPr lang="zh-CN" altLang="en-US" sz="1100" kern="0" dirty="0" smtClean="0">
              <a:solidFill>
                <a:srgbClr val="000000">
                  <a:lumMod val="50000"/>
                  <a:lumOff val="50000"/>
                </a:srgbClr>
              </a:solidFill>
              <a:latin typeface="微软雅黑" charset="0"/>
              <a:ea typeface="微软雅黑" charset="0"/>
            </a:endParaRPr>
          </a:p>
        </p:txBody>
      </p:sp>
      <p:grpSp>
        <p:nvGrpSpPr>
          <p:cNvPr id="161" name="组 160"/>
          <p:cNvGrpSpPr/>
          <p:nvPr/>
        </p:nvGrpSpPr>
        <p:grpSpPr>
          <a:xfrm>
            <a:off x="4568825" y="4815386"/>
            <a:ext cx="2300757" cy="509896"/>
            <a:chOff x="4568825" y="4815386"/>
            <a:chExt cx="2300757" cy="509896"/>
          </a:xfrm>
        </p:grpSpPr>
        <p:grpSp>
          <p:nvGrpSpPr>
            <p:cNvPr id="134" name="组合 107"/>
            <p:cNvGrpSpPr/>
            <p:nvPr/>
          </p:nvGrpSpPr>
          <p:grpSpPr>
            <a:xfrm>
              <a:off x="4568825" y="4815386"/>
              <a:ext cx="2300757" cy="509896"/>
              <a:chOff x="888096" y="1000203"/>
              <a:chExt cx="4259825" cy="944066"/>
            </a:xfrm>
          </p:grpSpPr>
          <p:sp>
            <p:nvSpPr>
              <p:cNvPr id="136" name="矩形 13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37" name="椭圆 13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38" name="椭圆 13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39" name="椭圆 13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40" name="椭圆 13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35" name="矩形 134"/>
            <p:cNvSpPr/>
            <p:nvPr/>
          </p:nvSpPr>
          <p:spPr>
            <a:xfrm>
              <a:off x="4677733" y="4890762"/>
              <a:ext cx="1800493" cy="369332"/>
            </a:xfrm>
            <a:prstGeom prst="rect">
              <a:avLst/>
            </a:prstGeom>
          </p:spPr>
          <p:txBody>
            <a:bodyPr wrap="none">
              <a:spAutoFit/>
            </a:bodyPr>
            <a:lstStyle/>
            <a:p>
              <a:pPr lvl="0" defTabSz="914400">
                <a:defRPr/>
              </a:pPr>
              <a:r>
                <a:rPr lang="zh-CN" altLang="zh-CN" dirty="0"/>
                <a:t>系统的可配置</a:t>
              </a:r>
              <a:r>
                <a:rPr lang="zh-CN" altLang="zh-CN" dirty="0" smtClean="0"/>
                <a:t>性</a:t>
              </a:r>
              <a:endParaRPr lang="zh-CN" altLang="zh-CN" dirty="0"/>
            </a:p>
          </p:txBody>
        </p:sp>
      </p:grpSp>
      <p:sp>
        <p:nvSpPr>
          <p:cNvPr id="150" name="文本框 149"/>
          <p:cNvSpPr txBox="1"/>
          <p:nvPr/>
        </p:nvSpPr>
        <p:spPr>
          <a:xfrm>
            <a:off x="4007126" y="434252"/>
            <a:ext cx="378630" cy="523220"/>
          </a:xfrm>
          <a:prstGeom prst="rect">
            <a:avLst/>
          </a:prstGeom>
          <a:noFill/>
        </p:spPr>
        <p:txBody>
          <a:bodyPr wrap="none" rtlCol="0">
            <a:spAutoFit/>
          </a:bodyPr>
          <a:lstStyle/>
          <a:p>
            <a:r>
              <a:rPr lang="en-US" altLang="zh-CN" sz="2800" dirty="0" smtClean="0">
                <a:solidFill>
                  <a:srgbClr val="000000"/>
                </a:solidFill>
                <a:latin typeface="Segoe UI"/>
                <a:ea typeface="微软雅黑"/>
              </a:rPr>
              <a:t>1</a:t>
            </a:r>
            <a:endParaRPr lang="zh-CN" altLang="en-US" sz="2800" dirty="0">
              <a:solidFill>
                <a:srgbClr val="000000"/>
              </a:solidFill>
              <a:latin typeface="Segoe UI"/>
              <a:ea typeface="微软雅黑"/>
            </a:endParaRPr>
          </a:p>
        </p:txBody>
      </p:sp>
      <p:sp>
        <p:nvSpPr>
          <p:cNvPr id="152" name="文本框 151"/>
          <p:cNvSpPr txBox="1"/>
          <p:nvPr/>
        </p:nvSpPr>
        <p:spPr>
          <a:xfrm>
            <a:off x="4013200" y="26162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2</a:t>
            </a:r>
            <a:endParaRPr lang="zh-CN" altLang="en-US" sz="2800" dirty="0">
              <a:solidFill>
                <a:srgbClr val="000000"/>
              </a:solidFill>
              <a:latin typeface="Segoe UI"/>
              <a:ea typeface="微软雅黑"/>
            </a:endParaRPr>
          </a:p>
        </p:txBody>
      </p:sp>
      <p:sp>
        <p:nvSpPr>
          <p:cNvPr id="154" name="文本框 153"/>
          <p:cNvSpPr txBox="1"/>
          <p:nvPr/>
        </p:nvSpPr>
        <p:spPr>
          <a:xfrm>
            <a:off x="4013200" y="48006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3</a:t>
            </a:r>
            <a:endParaRPr lang="zh-CN" altLang="en-US" sz="2800" dirty="0">
              <a:solidFill>
                <a:srgbClr val="000000"/>
              </a:solidFill>
              <a:latin typeface="Segoe UI"/>
              <a:ea typeface="微软雅黑"/>
            </a:endParaRPr>
          </a:p>
        </p:txBody>
      </p:sp>
      <p:pic>
        <p:nvPicPr>
          <p:cNvPr id="156" name="图片 155"/>
          <p:cNvPicPr>
            <a:picLocks noChangeAspect="1"/>
          </p:cNvPicPr>
          <p:nvPr/>
        </p:nvPicPr>
        <p:blipFill rotWithShape="1">
          <a:blip r:embed="rId3"/>
          <a:srcRect l="49574"/>
          <a:stretch/>
        </p:blipFill>
        <p:spPr>
          <a:xfrm>
            <a:off x="-8468" y="2435266"/>
            <a:ext cx="1002201" cy="1987468"/>
          </a:xfrm>
          <a:prstGeom prst="rect">
            <a:avLst/>
          </a:prstGeom>
        </p:spPr>
      </p:pic>
      <p:sp>
        <p:nvSpPr>
          <p:cNvPr id="3" name="文本框 2"/>
          <p:cNvSpPr txBox="1"/>
          <p:nvPr/>
        </p:nvSpPr>
        <p:spPr>
          <a:xfrm>
            <a:off x="2470245" y="1653130"/>
            <a:ext cx="1999121" cy="369332"/>
          </a:xfrm>
          <a:prstGeom prst="rect">
            <a:avLst/>
          </a:prstGeom>
          <a:solidFill>
            <a:schemeClr val="bg1"/>
          </a:solidFill>
        </p:spPr>
        <p:txBody>
          <a:bodyPr wrap="square" rtlCol="0">
            <a:spAutoFit/>
          </a:bodyPr>
          <a:lstStyle/>
          <a:p>
            <a:endParaRPr lang="zh-CN" altLang="en-US" dirty="0"/>
          </a:p>
        </p:txBody>
      </p:sp>
      <p:sp>
        <p:nvSpPr>
          <p:cNvPr id="105" name="文本框 104"/>
          <p:cNvSpPr txBox="1"/>
          <p:nvPr/>
        </p:nvSpPr>
        <p:spPr>
          <a:xfrm>
            <a:off x="2880774" y="4002732"/>
            <a:ext cx="1999121" cy="369332"/>
          </a:xfrm>
          <a:prstGeom prst="rect">
            <a:avLst/>
          </a:prstGeom>
          <a:solidFill>
            <a:schemeClr val="bg1"/>
          </a:solidFill>
        </p:spPr>
        <p:txBody>
          <a:bodyPr wrap="square" rtlCol="0">
            <a:spAutoFit/>
          </a:bodyPr>
          <a:lstStyle/>
          <a:p>
            <a:endParaRPr lang="zh-CN" altLang="en-US" dirty="0"/>
          </a:p>
        </p:txBody>
      </p:sp>
      <p:sp>
        <p:nvSpPr>
          <p:cNvPr id="114" name="文本框 113"/>
          <p:cNvSpPr txBox="1"/>
          <p:nvPr/>
        </p:nvSpPr>
        <p:spPr>
          <a:xfrm>
            <a:off x="1623609" y="5885078"/>
            <a:ext cx="2768221"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01767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a:t>致谢</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SIX</a:t>
            </a:r>
            <a:endParaRPr kumimoji="1" lang="zh-CN" altLang="en-US" dirty="0"/>
          </a:p>
        </p:txBody>
      </p:sp>
      <p:sp>
        <p:nvSpPr>
          <p:cNvPr id="7" name="矩形 6"/>
          <p:cNvSpPr/>
          <p:nvPr/>
        </p:nvSpPr>
        <p:spPr>
          <a:xfrm>
            <a:off x="4889817" y="4381144"/>
            <a:ext cx="2412366" cy="113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8541463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SIX</a:t>
            </a:r>
            <a:r>
              <a:rPr kumimoji="1" lang="zh-CN" altLang="en-US" dirty="0" smtClean="0"/>
              <a:t> </a:t>
            </a:r>
            <a:r>
              <a:rPr kumimoji="1" lang="zh-CN" altLang="en-US" dirty="0"/>
              <a:t>致谢</a:t>
            </a:r>
            <a:endParaRPr kumimoji="1" lang="zh-CN" altLang="en-US" dirty="0"/>
          </a:p>
        </p:txBody>
      </p:sp>
      <p:sp>
        <p:nvSpPr>
          <p:cNvPr id="4" name="矩形 3"/>
          <p:cNvSpPr/>
          <p:nvPr/>
        </p:nvSpPr>
        <p:spPr>
          <a:xfrm>
            <a:off x="1089025" y="1762245"/>
            <a:ext cx="6454775" cy="2893100"/>
          </a:xfrm>
          <a:prstGeom prst="rect">
            <a:avLst/>
          </a:prstGeom>
        </p:spPr>
        <p:txBody>
          <a:bodyPr wrap="square">
            <a:spAutoFit/>
          </a:bodyPr>
          <a:lstStyle/>
          <a:p>
            <a:pPr>
              <a:lnSpc>
                <a:spcPct val="130000"/>
              </a:lnSpc>
            </a:pPr>
            <a:r>
              <a:rPr lang="zh-CN" altLang="en-US" sz="2000" dirty="0">
                <a:solidFill>
                  <a:srgbClr val="000000">
                    <a:lumMod val="50000"/>
                    <a:lumOff val="50000"/>
                  </a:srgbClr>
                </a:solidFill>
              </a:rPr>
              <a:t>感谢我的指导</a:t>
            </a:r>
            <a:r>
              <a:rPr lang="zh-CN" altLang="en-US" sz="2000" dirty="0" smtClean="0">
                <a:solidFill>
                  <a:srgbClr val="000000">
                    <a:lumMod val="50000"/>
                    <a:lumOff val="50000"/>
                  </a:srgbClr>
                </a:solidFill>
              </a:rPr>
              <a:t>老师</a:t>
            </a:r>
            <a:r>
              <a:rPr lang="zh-CN" altLang="en-US" sz="2000" dirty="0">
                <a:solidFill>
                  <a:srgbClr val="000000">
                    <a:lumMod val="50000"/>
                    <a:lumOff val="50000"/>
                  </a:srgbClr>
                </a:solidFill>
              </a:rPr>
              <a:t>张卫东</a:t>
            </a:r>
            <a:r>
              <a:rPr lang="zh-CN" altLang="en-US" sz="2000" dirty="0" smtClean="0">
                <a:solidFill>
                  <a:srgbClr val="000000">
                    <a:lumMod val="50000"/>
                    <a:lumOff val="50000"/>
                  </a:srgbClr>
                </a:solidFill>
              </a:rPr>
              <a:t>老师</a:t>
            </a:r>
            <a:r>
              <a:rPr lang="zh-CN" altLang="en-US" sz="2000" dirty="0">
                <a:solidFill>
                  <a:srgbClr val="000000">
                    <a:lumMod val="50000"/>
                    <a:lumOff val="50000"/>
                  </a:srgbClr>
                </a:solidFill>
              </a:rPr>
              <a:t>对我的指导</a:t>
            </a:r>
            <a:r>
              <a:rPr lang="zh-CN" altLang="en-US" sz="2000" dirty="0" smtClean="0">
                <a:solidFill>
                  <a:srgbClr val="000000">
                    <a:lumMod val="50000"/>
                    <a:lumOff val="50000"/>
                  </a:srgbClr>
                </a:solidFill>
              </a:rPr>
              <a:t>；</a:t>
            </a:r>
            <a:endParaRPr lang="en-US" altLang="zh-CN" sz="2000" dirty="0" smtClean="0">
              <a:solidFill>
                <a:srgbClr val="000000">
                  <a:lumMod val="50000"/>
                  <a:lumOff val="50000"/>
                </a:srgbClr>
              </a:solidFill>
            </a:endParaRPr>
          </a:p>
          <a:p>
            <a:pPr>
              <a:lnSpc>
                <a:spcPct val="130000"/>
              </a:lnSpc>
            </a:pPr>
            <a:endParaRPr lang="en-US" altLang="zh-CN" sz="2000" dirty="0">
              <a:solidFill>
                <a:srgbClr val="000000">
                  <a:lumMod val="50000"/>
                  <a:lumOff val="50000"/>
                </a:srgbClr>
              </a:solidFill>
            </a:endParaRPr>
          </a:p>
          <a:p>
            <a:pPr>
              <a:lnSpc>
                <a:spcPct val="130000"/>
              </a:lnSpc>
            </a:pPr>
            <a:endParaRPr lang="zh-CN" altLang="en-US" sz="2000" dirty="0">
              <a:solidFill>
                <a:srgbClr val="000000">
                  <a:lumMod val="50000"/>
                  <a:lumOff val="50000"/>
                </a:srgbClr>
              </a:solidFill>
            </a:endParaRPr>
          </a:p>
          <a:p>
            <a:pPr>
              <a:lnSpc>
                <a:spcPct val="130000"/>
              </a:lnSpc>
            </a:pPr>
            <a:r>
              <a:rPr lang="zh-CN" altLang="en-US" sz="2000" dirty="0">
                <a:solidFill>
                  <a:srgbClr val="000000">
                    <a:lumMod val="50000"/>
                    <a:lumOff val="50000"/>
                  </a:srgbClr>
                </a:solidFill>
              </a:rPr>
              <a:t>感谢所有答辩组老师听取我的答辩汇报并提出宝贵意见</a:t>
            </a:r>
            <a:r>
              <a:rPr lang="zh-CN" altLang="en-US" sz="2000" dirty="0" smtClean="0">
                <a:solidFill>
                  <a:srgbClr val="000000">
                    <a:lumMod val="50000"/>
                    <a:lumOff val="50000"/>
                  </a:srgbClr>
                </a:solidFill>
              </a:rPr>
              <a:t>；</a:t>
            </a:r>
            <a:endParaRPr lang="en-US" altLang="zh-CN" sz="2000" dirty="0" smtClean="0">
              <a:solidFill>
                <a:srgbClr val="000000">
                  <a:lumMod val="50000"/>
                  <a:lumOff val="50000"/>
                </a:srgbClr>
              </a:solidFill>
            </a:endParaRPr>
          </a:p>
          <a:p>
            <a:pPr>
              <a:lnSpc>
                <a:spcPct val="130000"/>
              </a:lnSpc>
            </a:pPr>
            <a:endParaRPr lang="en-US" altLang="zh-CN" sz="2000" dirty="0">
              <a:solidFill>
                <a:srgbClr val="000000">
                  <a:lumMod val="50000"/>
                  <a:lumOff val="50000"/>
                </a:srgbClr>
              </a:solidFill>
            </a:endParaRPr>
          </a:p>
          <a:p>
            <a:pPr>
              <a:lnSpc>
                <a:spcPct val="130000"/>
              </a:lnSpc>
            </a:pPr>
            <a:endParaRPr lang="zh-CN" altLang="en-US" sz="2000" dirty="0">
              <a:solidFill>
                <a:srgbClr val="000000">
                  <a:lumMod val="50000"/>
                  <a:lumOff val="50000"/>
                </a:srgbClr>
              </a:solidFill>
            </a:endParaRPr>
          </a:p>
          <a:p>
            <a:pPr>
              <a:lnSpc>
                <a:spcPct val="130000"/>
              </a:lnSpc>
            </a:pPr>
            <a:r>
              <a:rPr lang="zh-CN" altLang="en-US" sz="2000" dirty="0">
                <a:solidFill>
                  <a:srgbClr val="000000">
                    <a:lumMod val="50000"/>
                    <a:lumOff val="50000"/>
                  </a:srgbClr>
                </a:solidFill>
              </a:rPr>
              <a:t>感谢大学中所有的老师同学们。</a:t>
            </a:r>
            <a:endParaRPr lang="en-US" altLang="zh-CN" sz="2000" dirty="0">
              <a:solidFill>
                <a:srgbClr val="000000">
                  <a:lumMod val="50000"/>
                  <a:lumOff val="50000"/>
                </a:srgbClr>
              </a:solidFill>
              <a:latin typeface="微软雅黑"/>
              <a:ea typeface="微软雅黑"/>
            </a:endParaRPr>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Segoe UI"/>
                <a:ea typeface="微软雅黑"/>
              </a:rPr>
              <a:t>请各位老师批评指正</a:t>
            </a:r>
            <a:endParaRPr lang="en-US" altLang="zh-CN" dirty="0">
              <a:latin typeface="Segoe UI"/>
              <a:ea typeface="微软雅黑"/>
            </a:endParaRPr>
          </a:p>
        </p:txBody>
      </p:sp>
      <p:sp>
        <p:nvSpPr>
          <p:cNvPr id="3" name="文本占位符 2"/>
          <p:cNvSpPr>
            <a:spLocks noGrp="1"/>
          </p:cNvSpPr>
          <p:nvPr>
            <p:ph type="body" sz="quarter" idx="11"/>
          </p:nvPr>
        </p:nvSpPr>
        <p:spPr/>
        <p:txBody>
          <a:bodyPr/>
          <a:lstStyle/>
          <a:p>
            <a:pPr lvl="0">
              <a:lnSpc>
                <a:spcPct val="100000"/>
              </a:lnSpc>
              <a:spcBef>
                <a:spcPts val="0"/>
              </a:spcBef>
              <a:defRPr/>
            </a:pPr>
            <a:r>
              <a:rPr lang="zh-CN" altLang="en-US" kern="0" dirty="0">
                <a:latin typeface="Segoe UI"/>
                <a:ea typeface="微软雅黑"/>
                <a:cs typeface=""/>
              </a:rPr>
              <a:t>指导老师</a:t>
            </a:r>
            <a:endParaRPr lang="en-US" altLang="zh-CN" kern="0" dirty="0">
              <a:latin typeface="Segoe UI"/>
              <a:ea typeface="微软雅黑"/>
              <a:cs typeface=""/>
            </a:endParaRPr>
          </a:p>
          <a:p>
            <a:pPr lvl="0">
              <a:lnSpc>
                <a:spcPct val="100000"/>
              </a:lnSpc>
              <a:spcBef>
                <a:spcPts val="0"/>
              </a:spcBef>
              <a:defRPr/>
            </a:pPr>
            <a:r>
              <a:rPr lang="zh-CN" altLang="en-US" kern="0" dirty="0" smtClean="0">
                <a:latin typeface="Segoe UI"/>
                <a:ea typeface="微软雅黑"/>
                <a:cs typeface=""/>
              </a:rPr>
              <a:t>张卫东老师</a:t>
            </a:r>
            <a:endParaRPr lang="en-US" altLang="zh-CN" kern="0" dirty="0">
              <a:latin typeface="Segoe UI"/>
              <a:ea typeface="微软雅黑"/>
              <a:cs typeface=""/>
            </a:endParaRPr>
          </a:p>
        </p:txBody>
      </p:sp>
      <p:sp>
        <p:nvSpPr>
          <p:cNvPr id="4" name="文本占位符 3"/>
          <p:cNvSpPr>
            <a:spLocks noGrp="1"/>
          </p:cNvSpPr>
          <p:nvPr>
            <p:ph type="body" sz="quarter" idx="12"/>
          </p:nvPr>
        </p:nvSpPr>
        <p:spPr/>
        <p:txBody>
          <a:bodyPr/>
          <a:lstStyle/>
          <a:p>
            <a:pPr lvl="0">
              <a:lnSpc>
                <a:spcPct val="100000"/>
              </a:lnSpc>
              <a:spcBef>
                <a:spcPts val="0"/>
              </a:spcBef>
              <a:defRPr/>
            </a:pPr>
            <a:r>
              <a:rPr lang="zh-CN" altLang="en-US" kern="0" dirty="0">
                <a:latin typeface="Segoe UI"/>
                <a:ea typeface="微软雅黑"/>
                <a:cs typeface=""/>
              </a:rPr>
              <a:t>报告人</a:t>
            </a:r>
            <a:endParaRPr lang="en-US" altLang="zh-CN" kern="0" dirty="0">
              <a:latin typeface="Segoe UI"/>
              <a:ea typeface="微软雅黑"/>
              <a:cs typeface=""/>
            </a:endParaRPr>
          </a:p>
          <a:p>
            <a:pPr lvl="0">
              <a:lnSpc>
                <a:spcPct val="100000"/>
              </a:lnSpc>
              <a:spcBef>
                <a:spcPts val="0"/>
              </a:spcBef>
              <a:defRPr/>
            </a:pPr>
            <a:r>
              <a:rPr lang="zh-CN" altLang="en-US" kern="0" dirty="0">
                <a:latin typeface="Segoe UI"/>
                <a:ea typeface="微软雅黑"/>
                <a:cs typeface=""/>
              </a:rPr>
              <a:t>冯小川</a:t>
            </a:r>
            <a:endParaRPr lang="en-US" altLang="zh-CN" kern="0" dirty="0">
              <a:latin typeface="Segoe UI"/>
              <a:ea typeface="微软雅黑"/>
              <a:cs typeface=""/>
            </a:endParaRPr>
          </a:p>
        </p:txBody>
      </p:sp>
      <p:sp>
        <p:nvSpPr>
          <p:cNvPr id="5" name="文本占位符 4"/>
          <p:cNvSpPr>
            <a:spLocks noGrp="1"/>
          </p:cNvSpPr>
          <p:nvPr>
            <p:ph type="body" sz="quarter" idx="13"/>
          </p:nvPr>
        </p:nvSpPr>
        <p:spPr/>
        <p:txBody>
          <a:bodyPr/>
          <a:lstStyle/>
          <a:p>
            <a:r>
              <a:rPr lang="zh-CN" altLang="en-US" dirty="0" smtClean="0">
                <a:latin typeface="Segoe UI"/>
                <a:ea typeface="微软雅黑"/>
              </a:rPr>
              <a:t>通信工程信息安全专业</a:t>
            </a:r>
            <a:endParaRPr lang="en-US" altLang="zh-CN" dirty="0">
              <a:latin typeface="Segoe UI"/>
              <a:ea typeface="微软雅黑"/>
            </a:endParaRPr>
          </a:p>
        </p:txBody>
      </p:sp>
      <p:sp>
        <p:nvSpPr>
          <p:cNvPr id="6" name="文本占位符 5"/>
          <p:cNvSpPr>
            <a:spLocks noGrp="1"/>
          </p:cNvSpPr>
          <p:nvPr>
            <p:ph type="body" sz="quarter" idx="14"/>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选题背景</a:t>
            </a:r>
            <a:endParaRPr kumimoji="1" lang="zh-CN" altLang="en-US" dirty="0"/>
          </a:p>
        </p:txBody>
      </p:sp>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74" name="矩形 73"/>
          <p:cNvSpPr/>
          <p:nvPr/>
        </p:nvSpPr>
        <p:spPr>
          <a:xfrm>
            <a:off x="1092501" y="966222"/>
            <a:ext cx="1107996" cy="369332"/>
          </a:xfrm>
          <a:prstGeom prst="rect">
            <a:avLst/>
          </a:prstGeom>
        </p:spPr>
        <p:txBody>
          <a:bodyPr wrap="none">
            <a:spAutoFit/>
          </a:bodyPr>
          <a:lstStyle/>
          <a:p>
            <a:r>
              <a:rPr lang="zh-CN" altLang="en-US" dirty="0" smtClean="0">
                <a:solidFill>
                  <a:srgbClr val="000000"/>
                </a:solidFill>
                <a:latin typeface="Segoe UI"/>
                <a:ea typeface="微软雅黑"/>
              </a:rPr>
              <a:t>信息过载</a:t>
            </a:r>
            <a:endParaRPr lang="zh-CN" altLang="en-US" dirty="0">
              <a:solidFill>
                <a:srgbClr val="000000"/>
              </a:solidFill>
              <a:latin typeface="Segoe UI"/>
              <a:ea typeface="微软雅黑"/>
            </a:endParaRPr>
          </a:p>
        </p:txBody>
      </p:sp>
      <p:sp>
        <p:nvSpPr>
          <p:cNvPr id="75" name="矩形 74"/>
          <p:cNvSpPr/>
          <p:nvPr/>
        </p:nvSpPr>
        <p:spPr>
          <a:xfrm>
            <a:off x="1010421" y="1442930"/>
            <a:ext cx="6550312" cy="572464"/>
          </a:xfrm>
          <a:prstGeom prst="rect">
            <a:avLst/>
          </a:prstGeom>
        </p:spPr>
        <p:txBody>
          <a:bodyPr wrap="square">
            <a:spAutoFit/>
          </a:bodyPr>
          <a:lstStyle/>
          <a:p>
            <a:pPr>
              <a:lnSpc>
                <a:spcPct val="130000"/>
              </a:lnSpc>
            </a:pPr>
            <a:r>
              <a:rPr lang="en-US" altLang="zh-CN" sz="1200" dirty="0" smtClean="0">
                <a:solidFill>
                  <a:srgbClr val="000000">
                    <a:lumMod val="50000"/>
                    <a:lumOff val="50000"/>
                  </a:srgbClr>
                </a:solidFill>
                <a:latin typeface="微软雅黑" charset="0"/>
                <a:ea typeface="微软雅黑" charset="0"/>
              </a:rPr>
              <a:t>21</a:t>
            </a:r>
            <a:r>
              <a:rPr lang="zh-CN" altLang="en-US" sz="1200" dirty="0" smtClean="0">
                <a:solidFill>
                  <a:srgbClr val="000000">
                    <a:lumMod val="50000"/>
                    <a:lumOff val="50000"/>
                  </a:srgbClr>
                </a:solidFill>
                <a:latin typeface="微软雅黑" charset="0"/>
                <a:ea typeface="微软雅黑" charset="0"/>
              </a:rPr>
              <a:t>世纪是信息时代</a:t>
            </a:r>
            <a:r>
              <a:rPr lang="zh-CN" altLang="en-US" sz="1200" dirty="0" smtClean="0">
                <a:solidFill>
                  <a:srgbClr val="000000">
                    <a:lumMod val="50000"/>
                    <a:lumOff val="50000"/>
                  </a:srgbClr>
                </a:solidFill>
                <a:latin typeface="微软雅黑" charset="0"/>
                <a:ea typeface="微软雅黑" charset="0"/>
              </a:rPr>
              <a:t>，</a:t>
            </a:r>
            <a:r>
              <a:rPr lang="zh-CN" altLang="en-US" sz="1200" dirty="0">
                <a:solidFill>
                  <a:srgbClr val="000000">
                    <a:lumMod val="50000"/>
                    <a:lumOff val="50000"/>
                  </a:srgbClr>
                </a:solidFill>
                <a:latin typeface="微软雅黑" charset="0"/>
                <a:ea typeface="微软雅黑" charset="0"/>
              </a:rPr>
              <a:t>互联网的迅速发展带来信息过载、数据量巨大问题。我们每天不得不接受大量的信息，而从中找出我们需要的、对自己有价值的数据却是不容易的</a:t>
            </a:r>
            <a:endParaRPr lang="zh-CN" altLang="en-US" sz="1200" dirty="0">
              <a:solidFill>
                <a:srgbClr val="000000">
                  <a:lumMod val="50000"/>
                  <a:lumOff val="50000"/>
                </a:srgbClr>
              </a:solidFill>
              <a:latin typeface="微软雅黑" charset="0"/>
              <a:ea typeface="微软雅黑" charset="0"/>
            </a:endParaRPr>
          </a:p>
        </p:txBody>
      </p:sp>
      <p:grpSp>
        <p:nvGrpSpPr>
          <p:cNvPr id="103" name="组 102"/>
          <p:cNvGrpSpPr/>
          <p:nvPr/>
        </p:nvGrpSpPr>
        <p:grpSpPr>
          <a:xfrm>
            <a:off x="961594" y="217588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04" name="矩形 103"/>
          <p:cNvSpPr/>
          <p:nvPr/>
        </p:nvSpPr>
        <p:spPr>
          <a:xfrm>
            <a:off x="1092501" y="2251263"/>
            <a:ext cx="1107996" cy="369332"/>
          </a:xfrm>
          <a:prstGeom prst="rect">
            <a:avLst/>
          </a:prstGeom>
        </p:spPr>
        <p:txBody>
          <a:bodyPr wrap="none">
            <a:spAutoFit/>
          </a:bodyPr>
          <a:lstStyle/>
          <a:p>
            <a:r>
              <a:rPr lang="zh-CN" altLang="en-US" dirty="0" smtClean="0">
                <a:solidFill>
                  <a:srgbClr val="000000"/>
                </a:solidFill>
                <a:latin typeface="Segoe UI"/>
                <a:ea typeface="微软雅黑"/>
              </a:rPr>
              <a:t>搜索引擎</a:t>
            </a:r>
            <a:endParaRPr lang="zh-CN" altLang="en-US" dirty="0">
              <a:solidFill>
                <a:srgbClr val="000000"/>
              </a:solidFill>
              <a:latin typeface="Segoe UI"/>
              <a:ea typeface="微软雅黑"/>
            </a:endParaRPr>
          </a:p>
        </p:txBody>
      </p:sp>
      <p:sp>
        <p:nvSpPr>
          <p:cNvPr id="105" name="矩形 104"/>
          <p:cNvSpPr/>
          <p:nvPr/>
        </p:nvSpPr>
        <p:spPr>
          <a:xfrm>
            <a:off x="1010421" y="2727971"/>
            <a:ext cx="6550312" cy="812530"/>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搜索引擎</a:t>
            </a:r>
            <a:r>
              <a:rPr lang="zh-CN" altLang="en-US" sz="1200" dirty="0">
                <a:solidFill>
                  <a:srgbClr val="000000">
                    <a:lumMod val="50000"/>
                    <a:lumOff val="50000"/>
                  </a:srgbClr>
                </a:solidFill>
                <a:latin typeface="微软雅黑" charset="0"/>
                <a:ea typeface="微软雅黑" charset="0"/>
              </a:rPr>
              <a:t>需要用户主动提供关键词来对海量信息进行筛选。当用户无法准确描述自己的需求时，搜索引擎的筛选效果将大打折扣，而用户将自己的需求和意图转化成关键词的过程本身就是一个并不轻松的过程</a:t>
            </a:r>
            <a:endParaRPr lang="zh-CN" altLang="en-US" sz="1200" dirty="0">
              <a:solidFill>
                <a:srgbClr val="000000">
                  <a:lumMod val="50000"/>
                  <a:lumOff val="50000"/>
                </a:srgbClr>
              </a:solidFill>
              <a:latin typeface="微软雅黑" charset="0"/>
              <a:ea typeface="微软雅黑" charset="0"/>
            </a:endParaRPr>
          </a:p>
        </p:txBody>
      </p:sp>
      <p:grpSp>
        <p:nvGrpSpPr>
          <p:cNvPr id="112" name="组 111"/>
          <p:cNvGrpSpPr/>
          <p:nvPr/>
        </p:nvGrpSpPr>
        <p:grpSpPr>
          <a:xfrm>
            <a:off x="961594" y="3460928"/>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13" name="矩形 112"/>
          <p:cNvSpPr/>
          <p:nvPr/>
        </p:nvSpPr>
        <p:spPr>
          <a:xfrm>
            <a:off x="1092501" y="3536304"/>
            <a:ext cx="1338828" cy="369332"/>
          </a:xfrm>
          <a:prstGeom prst="rect">
            <a:avLst/>
          </a:prstGeom>
        </p:spPr>
        <p:txBody>
          <a:bodyPr wrap="none">
            <a:spAutoFit/>
          </a:bodyPr>
          <a:lstStyle/>
          <a:p>
            <a:r>
              <a:rPr lang="zh-CN" altLang="en-US" dirty="0" smtClean="0">
                <a:solidFill>
                  <a:srgbClr val="000000"/>
                </a:solidFill>
                <a:latin typeface="Segoe UI"/>
                <a:ea typeface="微软雅黑"/>
              </a:rPr>
              <a:t>数据使用率</a:t>
            </a:r>
            <a:endParaRPr lang="zh-CN" altLang="en-US" dirty="0">
              <a:solidFill>
                <a:srgbClr val="000000"/>
              </a:solidFill>
              <a:latin typeface="Segoe UI"/>
              <a:ea typeface="微软雅黑"/>
            </a:endParaRPr>
          </a:p>
        </p:txBody>
      </p:sp>
      <p:sp>
        <p:nvSpPr>
          <p:cNvPr id="114" name="矩形 113"/>
          <p:cNvSpPr/>
          <p:nvPr/>
        </p:nvSpPr>
        <p:spPr>
          <a:xfrm>
            <a:off x="1010421" y="4013012"/>
            <a:ext cx="6550312" cy="572464"/>
          </a:xfrm>
          <a:prstGeom prst="rect">
            <a:avLst/>
          </a:prstGeom>
        </p:spPr>
        <p:txBody>
          <a:bodyPr wrap="square">
            <a:spAutoFit/>
          </a:bodyPr>
          <a:lstStyle/>
          <a:p>
            <a:pPr>
              <a:lnSpc>
                <a:spcPct val="130000"/>
              </a:lnSpc>
            </a:pPr>
            <a:r>
              <a:rPr lang="zh-CN" altLang="en-US" sz="1200" dirty="0" smtClean="0">
                <a:solidFill>
                  <a:srgbClr val="000000">
                    <a:lumMod val="50000"/>
                    <a:lumOff val="50000"/>
                  </a:srgbClr>
                </a:solidFill>
                <a:latin typeface="微软雅黑" charset="0"/>
                <a:ea typeface="微软雅黑" charset="0"/>
              </a:rPr>
              <a:t>数据</a:t>
            </a:r>
            <a:r>
              <a:rPr lang="zh-CN" altLang="en-US" sz="1200" dirty="0">
                <a:solidFill>
                  <a:srgbClr val="000000">
                    <a:lumMod val="50000"/>
                    <a:lumOff val="50000"/>
                  </a:srgbClr>
                </a:solidFill>
                <a:latin typeface="微软雅黑" charset="0"/>
                <a:ea typeface="微软雅黑" charset="0"/>
              </a:rPr>
              <a:t>作为一种基础资源，可以产生巨大价值。实时推荐系统可以提高信息的使用率，让</a:t>
            </a:r>
            <a:r>
              <a:rPr lang="zh-CN" altLang="en-US" sz="1200" dirty="0" smtClean="0">
                <a:solidFill>
                  <a:srgbClr val="000000">
                    <a:lumMod val="50000"/>
                    <a:lumOff val="50000"/>
                  </a:srgbClr>
                </a:solidFill>
                <a:latin typeface="微软雅黑" charset="0"/>
                <a:ea typeface="微软雅黑" charset="0"/>
              </a:rPr>
              <a:t>数据发挥</a:t>
            </a:r>
            <a:r>
              <a:rPr lang="zh-CN" altLang="en-US" sz="1200" dirty="0">
                <a:solidFill>
                  <a:srgbClr val="000000">
                    <a:lumMod val="50000"/>
                    <a:lumOff val="50000"/>
                  </a:srgbClr>
                </a:solidFill>
                <a:latin typeface="微软雅黑" charset="0"/>
                <a:ea typeface="微软雅黑" charset="0"/>
              </a:rPr>
              <a:t>价值</a:t>
            </a:r>
            <a:endParaRPr lang="zh-CN" altLang="en-US" sz="1200" dirty="0">
              <a:solidFill>
                <a:srgbClr val="000000">
                  <a:lumMod val="50000"/>
                  <a:lumOff val="50000"/>
                </a:srgbClr>
              </a:solidFill>
              <a:latin typeface="微软雅黑" charset="0"/>
              <a:ea typeface="微软雅黑" charset="0"/>
            </a:endParaRPr>
          </a:p>
        </p:txBody>
      </p:sp>
      <p:grpSp>
        <p:nvGrpSpPr>
          <p:cNvPr id="121" name="组 120"/>
          <p:cNvGrpSpPr/>
          <p:nvPr/>
        </p:nvGrpSpPr>
        <p:grpSpPr>
          <a:xfrm>
            <a:off x="961594" y="4745970"/>
            <a:ext cx="2300757" cy="509896"/>
            <a:chOff x="910794" y="928946"/>
            <a:chExt cx="2300757" cy="509896"/>
          </a:xfrm>
        </p:grpSpPr>
        <p:sp>
          <p:nvSpPr>
            <p:cNvPr id="124" name="矩形 123"/>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5" name="椭圆 124"/>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6" name="椭圆 125"/>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7" name="椭圆 126"/>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8" name="椭圆 127"/>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22" name="矩形 121"/>
          <p:cNvSpPr/>
          <p:nvPr/>
        </p:nvSpPr>
        <p:spPr>
          <a:xfrm>
            <a:off x="1092501" y="4821346"/>
            <a:ext cx="1107996" cy="369332"/>
          </a:xfrm>
          <a:prstGeom prst="rect">
            <a:avLst/>
          </a:prstGeom>
        </p:spPr>
        <p:txBody>
          <a:bodyPr wrap="none">
            <a:spAutoFit/>
          </a:bodyPr>
          <a:lstStyle/>
          <a:p>
            <a:r>
              <a:rPr lang="zh-CN" altLang="en-US" dirty="0" smtClean="0">
                <a:solidFill>
                  <a:srgbClr val="000000"/>
                </a:solidFill>
                <a:latin typeface="Segoe UI"/>
                <a:ea typeface="微软雅黑"/>
              </a:rPr>
              <a:t>商业价值</a:t>
            </a:r>
            <a:endParaRPr lang="zh-CN" altLang="en-US" dirty="0">
              <a:solidFill>
                <a:srgbClr val="000000"/>
              </a:solidFill>
              <a:latin typeface="Segoe UI"/>
              <a:ea typeface="微软雅黑"/>
            </a:endParaRPr>
          </a:p>
        </p:txBody>
      </p:sp>
      <p:sp>
        <p:nvSpPr>
          <p:cNvPr id="123" name="矩形 122"/>
          <p:cNvSpPr/>
          <p:nvPr/>
        </p:nvSpPr>
        <p:spPr>
          <a:xfrm>
            <a:off x="1010421" y="5298054"/>
            <a:ext cx="6550312" cy="572464"/>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据亚马逊的前科学在</a:t>
            </a:r>
            <a:r>
              <a:rPr lang="en-US" altLang="zh-CN" sz="1200" dirty="0">
                <a:solidFill>
                  <a:srgbClr val="000000">
                    <a:lumMod val="50000"/>
                    <a:lumOff val="50000"/>
                  </a:srgbClr>
                </a:solidFill>
                <a:latin typeface="微软雅黑" charset="0"/>
                <a:ea typeface="微软雅黑" charset="0"/>
              </a:rPr>
              <a:t>Greg Linden</a:t>
            </a:r>
            <a:r>
              <a:rPr lang="zh-CN" altLang="en-US" sz="1200" dirty="0">
                <a:solidFill>
                  <a:srgbClr val="000000">
                    <a:lumMod val="50000"/>
                    <a:lumOff val="50000"/>
                  </a:srgbClr>
                </a:solidFill>
                <a:latin typeface="微软雅黑" charset="0"/>
                <a:ea typeface="微软雅黑" charset="0"/>
              </a:rPr>
              <a:t>在他的博客里曾经说，亚马逊至少有</a:t>
            </a:r>
            <a:r>
              <a:rPr lang="en-US" altLang="zh-CN" sz="1200" dirty="0">
                <a:solidFill>
                  <a:srgbClr val="000000">
                    <a:lumMod val="50000"/>
                    <a:lumOff val="50000"/>
                  </a:srgbClr>
                </a:solidFill>
                <a:latin typeface="微软雅黑" charset="0"/>
                <a:ea typeface="微软雅黑" charset="0"/>
              </a:rPr>
              <a:t>20%</a:t>
            </a:r>
            <a:r>
              <a:rPr lang="zh-CN" altLang="en-US" sz="1200" dirty="0">
                <a:solidFill>
                  <a:srgbClr val="000000">
                    <a:lumMod val="50000"/>
                    <a:lumOff val="50000"/>
                  </a:srgbClr>
                </a:solidFill>
                <a:latin typeface="微软雅黑" charset="0"/>
                <a:ea typeface="微软雅黑" charset="0"/>
              </a:rPr>
              <a:t>（之后的一篇博文则变更为</a:t>
            </a:r>
            <a:r>
              <a:rPr lang="en-US" altLang="zh-CN" sz="1200" dirty="0">
                <a:solidFill>
                  <a:srgbClr val="000000">
                    <a:lumMod val="50000"/>
                    <a:lumOff val="50000"/>
                  </a:srgbClr>
                </a:solidFill>
                <a:latin typeface="微软雅黑" charset="0"/>
                <a:ea typeface="微软雅黑" charset="0"/>
              </a:rPr>
              <a:t>35%</a:t>
            </a:r>
            <a:r>
              <a:rPr lang="zh-CN" altLang="en-US" sz="1200" dirty="0">
                <a:solidFill>
                  <a:srgbClr val="000000">
                    <a:lumMod val="50000"/>
                    <a:lumOff val="50000"/>
                  </a:srgbClr>
                </a:solidFill>
                <a:latin typeface="微软雅黑" charset="0"/>
                <a:ea typeface="微软雅黑" charset="0"/>
              </a:rPr>
              <a:t>）的销售来自于推荐</a:t>
            </a:r>
            <a:r>
              <a:rPr lang="zh-CN" altLang="en-US" sz="1200" dirty="0" smtClean="0">
                <a:solidFill>
                  <a:srgbClr val="000000">
                    <a:lumMod val="50000"/>
                    <a:lumOff val="50000"/>
                  </a:srgbClr>
                </a:solidFill>
                <a:latin typeface="微软雅黑" charset="0"/>
                <a:ea typeface="微软雅黑" charset="0"/>
              </a:rPr>
              <a:t>算法。</a:t>
            </a: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研究现状</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a:t>
            </a:r>
            <a:r>
              <a:rPr kumimoji="1" lang="zh-CN" altLang="en-US" dirty="0" smtClean="0"/>
              <a:t>研究现状</a:t>
            </a:r>
            <a:endParaRPr kumimoji="1" lang="zh-CN" altLang="en-US" dirty="0"/>
          </a:p>
        </p:txBody>
      </p:sp>
      <p:sp>
        <p:nvSpPr>
          <p:cNvPr id="8" name="矩形 7"/>
          <p:cNvSpPr/>
          <p:nvPr/>
        </p:nvSpPr>
        <p:spPr>
          <a:xfrm>
            <a:off x="950374" y="1908844"/>
            <a:ext cx="3377335" cy="523220"/>
          </a:xfrm>
          <a:prstGeom prst="rect">
            <a:avLst/>
          </a:prstGeom>
        </p:spPr>
        <p:txBody>
          <a:bodyPr wrap="none">
            <a:spAutoFit/>
          </a:bodyPr>
          <a:lstStyle/>
          <a:p>
            <a:r>
              <a:rPr lang="en-US" altLang="zh-CN" sz="2800" b="1" dirty="0" smtClean="0">
                <a:solidFill>
                  <a:srgbClr val="000000"/>
                </a:solidFill>
                <a:latin typeface="Segoe UI"/>
              </a:rPr>
              <a:t>RESEARCH STATUS</a:t>
            </a:r>
            <a:endParaRPr lang="en-US" altLang="zh-CN" sz="2800" b="1" dirty="0">
              <a:solidFill>
                <a:srgbClr val="000000"/>
              </a:solidFill>
              <a:latin typeface="Segoe UI"/>
              <a:ea typeface="微软雅黑"/>
            </a:endParaRPr>
          </a:p>
        </p:txBody>
      </p:sp>
      <p:sp>
        <p:nvSpPr>
          <p:cNvPr id="9" name="矩形 8"/>
          <p:cNvSpPr/>
          <p:nvPr/>
        </p:nvSpPr>
        <p:spPr>
          <a:xfrm>
            <a:off x="950374" y="1420210"/>
            <a:ext cx="3057247" cy="523220"/>
          </a:xfrm>
          <a:prstGeom prst="rect">
            <a:avLst/>
          </a:prstGeom>
        </p:spPr>
        <p:txBody>
          <a:bodyPr wrap="none">
            <a:spAutoFit/>
          </a:bodyPr>
          <a:lstStyle/>
          <a:p>
            <a:r>
              <a:rPr lang="zh-CN" altLang="en-US" sz="2800" b="1" dirty="0" smtClean="0">
                <a:solidFill>
                  <a:srgbClr val="000000"/>
                </a:solidFill>
                <a:latin typeface="Segoe UI"/>
                <a:ea typeface="微软雅黑"/>
              </a:rPr>
              <a:t>推荐系统研究现状</a:t>
            </a:r>
            <a:endParaRPr lang="zh-CN" altLang="en-US" sz="2800" b="1" dirty="0">
              <a:solidFill>
                <a:srgbClr val="000000"/>
              </a:solidFill>
              <a:latin typeface="Segoe UI"/>
              <a:ea typeface="微软雅黑"/>
            </a:endParaRPr>
          </a:p>
        </p:txBody>
      </p:sp>
      <p:sp>
        <p:nvSpPr>
          <p:cNvPr id="10" name="矩形 9"/>
          <p:cNvSpPr/>
          <p:nvPr/>
        </p:nvSpPr>
        <p:spPr>
          <a:xfrm>
            <a:off x="959621" y="2810482"/>
            <a:ext cx="6550312" cy="308995"/>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在 </a:t>
            </a:r>
            <a:r>
              <a:rPr lang="en-US" altLang="zh-CN" sz="1200" dirty="0">
                <a:solidFill>
                  <a:srgbClr val="000000">
                    <a:lumMod val="50000"/>
                    <a:lumOff val="50000"/>
                  </a:srgbClr>
                </a:solidFill>
                <a:latin typeface="微软雅黑" charset="0"/>
                <a:ea typeface="微软雅黑" charset="0"/>
              </a:rPr>
              <a:t>1992 </a:t>
            </a:r>
            <a:r>
              <a:rPr lang="zh-CN" altLang="en-US" sz="1200" dirty="0">
                <a:solidFill>
                  <a:srgbClr val="000000">
                    <a:lumMod val="50000"/>
                    <a:lumOff val="50000"/>
                  </a:srgbClr>
                </a:solidFill>
                <a:latin typeface="微软雅黑" charset="0"/>
                <a:ea typeface="微软雅黑" charset="0"/>
              </a:rPr>
              <a:t>年，施乐的科学家为了解决信息负载的问题，第一次提出协同过滤算法</a:t>
            </a:r>
            <a:endParaRPr lang="zh-CN" altLang="en-US" sz="1200" dirty="0">
              <a:solidFill>
                <a:srgbClr val="000000">
                  <a:lumMod val="50000"/>
                  <a:lumOff val="50000"/>
                </a:srgbClr>
              </a:solidFill>
              <a:latin typeface="微软雅黑" charset="0"/>
              <a:ea typeface="微软雅黑" charset="0"/>
            </a:endParaRPr>
          </a:p>
        </p:txBody>
      </p:sp>
      <p:sp>
        <p:nvSpPr>
          <p:cNvPr id="11" name="矩形 10"/>
          <p:cNvSpPr/>
          <p:nvPr/>
        </p:nvSpPr>
        <p:spPr>
          <a:xfrm>
            <a:off x="959621" y="3549798"/>
            <a:ext cx="6550312" cy="1052596"/>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国内的研究主要研究推荐系统的理论和技术，主要是对一些推荐算法的研究，以及克服现在推荐系统存在的问题，比如过于专门化、新用户、稀疏、冷启动等问题</a:t>
            </a:r>
            <a:r>
              <a:rPr lang="zh-CN" altLang="en-US" sz="1200" dirty="0" smtClean="0">
                <a:solidFill>
                  <a:srgbClr val="000000">
                    <a:lumMod val="50000"/>
                    <a:lumOff val="50000"/>
                  </a:srgbClr>
                </a:solidFill>
                <a:latin typeface="微软雅黑" charset="0"/>
                <a:ea typeface="微软雅黑" charset="0"/>
              </a:rPr>
              <a:t>。现在的推荐系统也加入数据挖掘的相关</a:t>
            </a:r>
            <a:r>
              <a:rPr lang="zh-CN" altLang="en-US" sz="1200" dirty="0">
                <a:solidFill>
                  <a:srgbClr val="000000">
                    <a:lumMod val="50000"/>
                    <a:lumOff val="50000"/>
                  </a:srgbClr>
                </a:solidFill>
                <a:latin typeface="微软雅黑" charset="0"/>
                <a:ea typeface="微软雅黑" charset="0"/>
              </a:rPr>
              <a:t>技术，比如利用神经网络和遗传</a:t>
            </a:r>
            <a:r>
              <a:rPr lang="en-US" altLang="zh-CN" sz="1200" dirty="0">
                <a:solidFill>
                  <a:srgbClr val="000000">
                    <a:lumMod val="50000"/>
                    <a:lumOff val="50000"/>
                  </a:srgbClr>
                </a:solidFill>
                <a:latin typeface="微软雅黑" charset="0"/>
                <a:ea typeface="微软雅黑" charset="0"/>
              </a:rPr>
              <a:t>K-means</a:t>
            </a:r>
            <a:r>
              <a:rPr lang="zh-CN" altLang="en-US" sz="1200" dirty="0">
                <a:solidFill>
                  <a:srgbClr val="000000">
                    <a:lumMod val="50000"/>
                    <a:lumOff val="50000"/>
                  </a:srgbClr>
                </a:solidFill>
                <a:latin typeface="微软雅黑" charset="0"/>
                <a:ea typeface="微软雅黑" charset="0"/>
              </a:rPr>
              <a:t>算法通过分析用户在电商网站的浏览路径来获取用户的偏好</a:t>
            </a:r>
            <a:endParaRPr lang="zh-CN" altLang="en-US" sz="1200" dirty="0">
              <a:solidFill>
                <a:srgbClr val="000000">
                  <a:lumMod val="50000"/>
                  <a:lumOff val="50000"/>
                </a:srgbClr>
              </a:solidFill>
              <a:latin typeface="微软雅黑" charset="0"/>
              <a:ea typeface="微软雅黑" charset="0"/>
            </a:endParaRPr>
          </a:p>
        </p:txBody>
      </p:sp>
      <p:sp>
        <p:nvSpPr>
          <p:cNvPr id="12" name="矩形 11"/>
          <p:cNvSpPr/>
          <p:nvPr/>
        </p:nvSpPr>
        <p:spPr>
          <a:xfrm>
            <a:off x="959621" y="4746483"/>
            <a:ext cx="6550312" cy="789127"/>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国内的一些应用推荐系统的网站，电商方面主要有淘宝、京东、苏宁易购等。在音乐推荐上主要有豆瓣</a:t>
            </a:r>
            <a:r>
              <a:rPr lang="en-US" altLang="zh-CN" sz="1200" dirty="0">
                <a:solidFill>
                  <a:srgbClr val="000000">
                    <a:lumMod val="50000"/>
                    <a:lumOff val="50000"/>
                  </a:srgbClr>
                </a:solidFill>
                <a:latin typeface="微软雅黑" charset="0"/>
                <a:ea typeface="微软雅黑" charset="0"/>
              </a:rPr>
              <a:t>FM</a:t>
            </a:r>
            <a:r>
              <a:rPr lang="zh-CN" altLang="en-US" sz="1200" dirty="0">
                <a:solidFill>
                  <a:srgbClr val="000000">
                    <a:lumMod val="50000"/>
                    <a:lumOff val="50000"/>
                  </a:srgbClr>
                </a:solidFill>
                <a:latin typeface="微软雅黑" charset="0"/>
                <a:ea typeface="微软雅黑" charset="0"/>
              </a:rPr>
              <a:t>、网易云音乐等，在电影推荐方面是要是一些视频网站，比如爱奇艺、优酷等。还有一些其他的个性化阅读方面的，比如今日头条。</a:t>
            </a: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2922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smtClean="0"/>
              <a:t> 研究现状</a:t>
            </a:r>
            <a:endParaRPr kumimoji="1" lang="zh-CN" altLang="en-US" dirty="0"/>
          </a:p>
        </p:txBody>
      </p:sp>
      <p:sp>
        <p:nvSpPr>
          <p:cNvPr id="25" name="矩形 24"/>
          <p:cNvSpPr/>
          <p:nvPr/>
        </p:nvSpPr>
        <p:spPr>
          <a:xfrm>
            <a:off x="4069024" y="869168"/>
            <a:ext cx="2698175" cy="523220"/>
          </a:xfrm>
          <a:prstGeom prst="rect">
            <a:avLst/>
          </a:prstGeom>
        </p:spPr>
        <p:txBody>
          <a:bodyPr wrap="none">
            <a:spAutoFit/>
          </a:bodyPr>
          <a:lstStyle/>
          <a:p>
            <a:r>
              <a:rPr lang="zh-CN" altLang="en-US" sz="2800" b="1" dirty="0" smtClean="0">
                <a:solidFill>
                  <a:srgbClr val="000000"/>
                </a:solidFill>
                <a:latin typeface="Segoe UI"/>
                <a:ea typeface="微软雅黑"/>
              </a:rPr>
              <a:t>数据流处理框架</a:t>
            </a:r>
            <a:endParaRPr lang="zh-CN" altLang="en-US" sz="2800" b="1" dirty="0">
              <a:solidFill>
                <a:srgbClr val="000000"/>
              </a:solidFill>
              <a:latin typeface="Segoe UI"/>
              <a:ea typeface="微软雅黑"/>
            </a:endParaRPr>
          </a:p>
        </p:txBody>
      </p:sp>
      <p:grpSp>
        <p:nvGrpSpPr>
          <p:cNvPr id="47" name="组 46"/>
          <p:cNvGrpSpPr/>
          <p:nvPr/>
        </p:nvGrpSpPr>
        <p:grpSpPr>
          <a:xfrm>
            <a:off x="5188751" y="2168217"/>
            <a:ext cx="515028" cy="515938"/>
            <a:chOff x="5188751" y="2168217"/>
            <a:chExt cx="515028" cy="515938"/>
          </a:xfrm>
        </p:grpSpPr>
        <p:sp>
          <p:nvSpPr>
            <p:cNvPr id="28" name="Oval 5"/>
            <p:cNvSpPr>
              <a:spLocks noChangeArrowheads="1"/>
            </p:cNvSpPr>
            <p:nvPr/>
          </p:nvSpPr>
          <p:spPr bwMode="auto">
            <a:xfrm>
              <a:off x="5188751" y="2168217"/>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29" name="Freeform 6"/>
            <p:cNvSpPr>
              <a:spLocks noEditPoints="1"/>
            </p:cNvSpPr>
            <p:nvPr/>
          </p:nvSpPr>
          <p:spPr bwMode="auto">
            <a:xfrm>
              <a:off x="5307044" y="2297429"/>
              <a:ext cx="278443" cy="279353"/>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30" name="Group 9"/>
          <p:cNvGrpSpPr>
            <a:grpSpLocks noChangeAspect="1"/>
          </p:cNvGrpSpPr>
          <p:nvPr/>
        </p:nvGrpSpPr>
        <p:grpSpPr bwMode="auto">
          <a:xfrm>
            <a:off x="8876704" y="2179136"/>
            <a:ext cx="515028" cy="515938"/>
            <a:chOff x="1587" y="1151"/>
            <a:chExt cx="566" cy="567"/>
          </a:xfrm>
        </p:grpSpPr>
        <p:sp>
          <p:nvSpPr>
            <p:cNvPr id="31" name="Oval 10"/>
            <p:cNvSpPr>
              <a:spLocks noChangeArrowheads="1"/>
            </p:cNvSpPr>
            <p:nvPr/>
          </p:nvSpPr>
          <p:spPr bwMode="auto">
            <a:xfrm>
              <a:off x="1587"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2"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48" name="组 47"/>
          <p:cNvGrpSpPr/>
          <p:nvPr/>
        </p:nvGrpSpPr>
        <p:grpSpPr>
          <a:xfrm>
            <a:off x="5188751" y="4333602"/>
            <a:ext cx="515028" cy="515938"/>
            <a:chOff x="5188751" y="4333602"/>
            <a:chExt cx="515028" cy="515938"/>
          </a:xfrm>
        </p:grpSpPr>
        <p:sp>
          <p:nvSpPr>
            <p:cNvPr id="34" name="Oval 25"/>
            <p:cNvSpPr>
              <a:spLocks noChangeArrowheads="1"/>
            </p:cNvSpPr>
            <p:nvPr/>
          </p:nvSpPr>
          <p:spPr bwMode="auto">
            <a:xfrm>
              <a:off x="5188751" y="4333602"/>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5" name="Freeform 26"/>
            <p:cNvSpPr>
              <a:spLocks noEditPoints="1"/>
            </p:cNvSpPr>
            <p:nvPr/>
          </p:nvSpPr>
          <p:spPr bwMode="auto">
            <a:xfrm>
              <a:off x="5287935" y="4432786"/>
              <a:ext cx="317570" cy="317570"/>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grpSp>
        <p:nvGrpSpPr>
          <p:cNvPr id="36" name="Group 34"/>
          <p:cNvGrpSpPr>
            <a:grpSpLocks noChangeAspect="1"/>
          </p:cNvGrpSpPr>
          <p:nvPr/>
        </p:nvGrpSpPr>
        <p:grpSpPr bwMode="auto">
          <a:xfrm>
            <a:off x="8872154" y="4333602"/>
            <a:ext cx="515028" cy="515938"/>
            <a:chOff x="6469" y="1151"/>
            <a:chExt cx="566" cy="567"/>
          </a:xfrm>
        </p:grpSpPr>
        <p:sp>
          <p:nvSpPr>
            <p:cNvPr id="37" name="Oval 35"/>
            <p:cNvSpPr>
              <a:spLocks noChangeArrowheads="1"/>
            </p:cNvSpPr>
            <p:nvPr/>
          </p:nvSpPr>
          <p:spPr bwMode="auto">
            <a:xfrm>
              <a:off x="6469" y="1151"/>
              <a:ext cx="566" cy="56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8"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grpSp>
      <p:sp>
        <p:nvSpPr>
          <p:cNvPr id="39" name="矩形 38"/>
          <p:cNvSpPr/>
          <p:nvPr/>
        </p:nvSpPr>
        <p:spPr>
          <a:xfrm>
            <a:off x="5217257" y="2805318"/>
            <a:ext cx="827471" cy="307777"/>
          </a:xfrm>
          <a:prstGeom prst="rect">
            <a:avLst/>
          </a:prstGeom>
        </p:spPr>
        <p:txBody>
          <a:bodyPr wrap="none">
            <a:spAutoFit/>
          </a:bodyPr>
          <a:lstStyle/>
          <a:p>
            <a:r>
              <a:rPr lang="en-US" altLang="zh-CN" sz="1400" b="1" dirty="0" err="1">
                <a:solidFill>
                  <a:srgbClr val="000000"/>
                </a:solidFill>
                <a:latin typeface="Segoe UI"/>
                <a:ea typeface="微软雅黑"/>
              </a:rPr>
              <a:t>hadoop</a:t>
            </a:r>
            <a:endParaRPr lang="zh-CN" altLang="en-US" sz="1400" b="1" dirty="0">
              <a:solidFill>
                <a:srgbClr val="000000"/>
              </a:solidFill>
              <a:latin typeface="Segoe UI"/>
              <a:ea typeface="微软雅黑"/>
            </a:endParaRPr>
          </a:p>
        </p:txBody>
      </p:sp>
      <p:sp>
        <p:nvSpPr>
          <p:cNvPr id="40" name="矩形 39"/>
          <p:cNvSpPr/>
          <p:nvPr/>
        </p:nvSpPr>
        <p:spPr>
          <a:xfrm>
            <a:off x="4149061" y="3066437"/>
            <a:ext cx="2594406" cy="1192634"/>
          </a:xfrm>
          <a:prstGeom prst="rect">
            <a:avLst/>
          </a:prstGeom>
        </p:spPr>
        <p:txBody>
          <a:bodyPr wrap="square">
            <a:spAutoFit/>
          </a:bodyPr>
          <a:lstStyle/>
          <a:p>
            <a:pPr algn="just">
              <a:lnSpc>
                <a:spcPct val="130000"/>
              </a:lnSpc>
            </a:pPr>
            <a:r>
              <a:rPr lang="en-US" altLang="zh-CN" sz="1100" dirty="0" err="1">
                <a:solidFill>
                  <a:srgbClr val="FFFFFF">
                    <a:lumMod val="50000"/>
                  </a:srgbClr>
                </a:solidFill>
                <a:latin typeface="微软雅黑" charset="0"/>
                <a:ea typeface="微软雅黑" charset="0"/>
              </a:rPr>
              <a:t>Hadoop</a:t>
            </a:r>
            <a:r>
              <a:rPr lang="zh-CN" altLang="en-US" sz="1100" dirty="0">
                <a:solidFill>
                  <a:srgbClr val="FFFFFF">
                    <a:lumMod val="50000"/>
                  </a:srgbClr>
                </a:solidFill>
                <a:latin typeface="微软雅黑" charset="0"/>
                <a:ea typeface="微软雅黑" charset="0"/>
              </a:rPr>
              <a:t>是一个由</a:t>
            </a:r>
            <a:r>
              <a:rPr lang="en-US" altLang="zh-CN" sz="1100" dirty="0">
                <a:solidFill>
                  <a:srgbClr val="FFFFFF">
                    <a:lumMod val="50000"/>
                  </a:srgbClr>
                </a:solidFill>
                <a:latin typeface="微软雅黑" charset="0"/>
                <a:ea typeface="微软雅黑" charset="0"/>
              </a:rPr>
              <a:t>Apache</a:t>
            </a:r>
            <a:r>
              <a:rPr lang="zh-CN" altLang="en-US" sz="1100" dirty="0">
                <a:solidFill>
                  <a:srgbClr val="FFFFFF">
                    <a:lumMod val="50000"/>
                  </a:srgbClr>
                </a:solidFill>
                <a:latin typeface="微软雅黑" charset="0"/>
                <a:ea typeface="微软雅黑" charset="0"/>
              </a:rPr>
              <a:t>基金会所开发的分布式系统基础架构。</a:t>
            </a:r>
          </a:p>
          <a:p>
            <a:pPr algn="just">
              <a:lnSpc>
                <a:spcPct val="130000"/>
              </a:lnSpc>
            </a:pPr>
            <a:r>
              <a:rPr lang="zh-CN" altLang="en-US" sz="1100" dirty="0">
                <a:solidFill>
                  <a:srgbClr val="FFFFFF">
                    <a:lumMod val="50000"/>
                  </a:srgbClr>
                </a:solidFill>
                <a:latin typeface="微软雅黑" charset="0"/>
                <a:ea typeface="微软雅黑" charset="0"/>
              </a:rPr>
              <a:t>用户可以在不了解分布式底层细节的情况下，开发分布式程序。充分利用集群的威力进行高速运算和存储。</a:t>
            </a:r>
            <a:endParaRPr lang="zh-CN" altLang="en-US" sz="1100" dirty="0">
              <a:solidFill>
                <a:srgbClr val="FFFFFF">
                  <a:lumMod val="50000"/>
                </a:srgbClr>
              </a:solidFill>
              <a:latin typeface="微软雅黑" charset="0"/>
              <a:ea typeface="微软雅黑" charset="0"/>
            </a:endParaRPr>
          </a:p>
        </p:txBody>
      </p:sp>
      <p:sp>
        <p:nvSpPr>
          <p:cNvPr id="41" name="矩形 40"/>
          <p:cNvSpPr/>
          <p:nvPr/>
        </p:nvSpPr>
        <p:spPr>
          <a:xfrm>
            <a:off x="8876704" y="2821913"/>
            <a:ext cx="388248" cy="307777"/>
          </a:xfrm>
          <a:prstGeom prst="rect">
            <a:avLst/>
          </a:prstGeom>
        </p:spPr>
        <p:txBody>
          <a:bodyPr wrap="none">
            <a:spAutoFit/>
          </a:bodyPr>
          <a:lstStyle/>
          <a:p>
            <a:r>
              <a:rPr lang="en-US" altLang="zh-CN" sz="1400" b="1" dirty="0" smtClean="0">
                <a:solidFill>
                  <a:srgbClr val="000000"/>
                </a:solidFill>
                <a:latin typeface="Segoe UI"/>
                <a:ea typeface="微软雅黑"/>
              </a:rPr>
              <a:t>S4</a:t>
            </a:r>
            <a:endParaRPr lang="zh-CN" altLang="en-US" sz="1400" b="1" dirty="0">
              <a:solidFill>
                <a:srgbClr val="000000"/>
              </a:solidFill>
              <a:latin typeface="Segoe UI"/>
              <a:ea typeface="微软雅黑"/>
            </a:endParaRPr>
          </a:p>
        </p:txBody>
      </p:sp>
      <p:sp>
        <p:nvSpPr>
          <p:cNvPr id="42" name="矩形 41"/>
          <p:cNvSpPr/>
          <p:nvPr/>
        </p:nvSpPr>
        <p:spPr>
          <a:xfrm>
            <a:off x="7841247" y="3066437"/>
            <a:ext cx="2594406" cy="1171218"/>
          </a:xfrm>
          <a:prstGeom prst="rect">
            <a:avLst/>
          </a:prstGeom>
        </p:spPr>
        <p:txBody>
          <a:bodyPr wrap="square">
            <a:spAutoFit/>
          </a:bodyPr>
          <a:lstStyle/>
          <a:p>
            <a:pPr algn="just">
              <a:lnSpc>
                <a:spcPct val="130000"/>
              </a:lnSpc>
            </a:pPr>
            <a:r>
              <a:rPr lang="en-US" altLang="zh-CN" sz="1100" dirty="0">
                <a:solidFill>
                  <a:srgbClr val="FFFFFF">
                    <a:lumMod val="50000"/>
                  </a:srgbClr>
                </a:solidFill>
                <a:latin typeface="微软雅黑" charset="0"/>
                <a:ea typeface="微软雅黑" charset="0"/>
              </a:rPr>
              <a:t>S4 (Simple Scalable Streaming System)</a:t>
            </a:r>
            <a:r>
              <a:rPr lang="zh-CN" altLang="en-US" sz="1100" dirty="0">
                <a:solidFill>
                  <a:srgbClr val="FFFFFF">
                    <a:lumMod val="50000"/>
                  </a:srgbClr>
                </a:solidFill>
                <a:latin typeface="微软雅黑" charset="0"/>
                <a:ea typeface="微软雅黑" charset="0"/>
              </a:rPr>
              <a:t>是一个分布式流处理引擎，是由 </a:t>
            </a:r>
            <a:r>
              <a:rPr lang="en-US" altLang="zh-CN" sz="1100" dirty="0">
                <a:solidFill>
                  <a:srgbClr val="FFFFFF">
                    <a:lumMod val="50000"/>
                  </a:srgbClr>
                </a:solidFill>
                <a:latin typeface="微软雅黑" charset="0"/>
                <a:ea typeface="微软雅黑" charset="0"/>
              </a:rPr>
              <a:t>Yahoo </a:t>
            </a:r>
            <a:r>
              <a:rPr lang="zh-CN" altLang="en-US" sz="1100" dirty="0">
                <a:solidFill>
                  <a:srgbClr val="FFFFFF">
                    <a:lumMod val="50000"/>
                  </a:srgbClr>
                </a:solidFill>
                <a:latin typeface="微软雅黑" charset="0"/>
                <a:ea typeface="微软雅黑" charset="0"/>
              </a:rPr>
              <a:t>开发并于 </a:t>
            </a:r>
            <a:r>
              <a:rPr lang="en-US" altLang="zh-CN" sz="1100" dirty="0">
                <a:solidFill>
                  <a:srgbClr val="FFFFFF">
                    <a:lumMod val="50000"/>
                  </a:srgbClr>
                </a:solidFill>
                <a:latin typeface="微软雅黑" charset="0"/>
                <a:ea typeface="微软雅黑" charset="0"/>
              </a:rPr>
              <a:t>2010 </a:t>
            </a:r>
            <a:r>
              <a:rPr lang="zh-CN" altLang="en-US" sz="1100" dirty="0">
                <a:solidFill>
                  <a:srgbClr val="FFFFFF">
                    <a:lumMod val="50000"/>
                  </a:srgbClr>
                </a:solidFill>
                <a:latin typeface="微软雅黑" charset="0"/>
                <a:ea typeface="微软雅黑" charset="0"/>
              </a:rPr>
              <a:t>年 </a:t>
            </a:r>
            <a:r>
              <a:rPr lang="en-US" altLang="zh-CN" sz="1100" dirty="0">
                <a:solidFill>
                  <a:srgbClr val="FFFFFF">
                    <a:lumMod val="50000"/>
                  </a:srgbClr>
                </a:solidFill>
                <a:latin typeface="微软雅黑" charset="0"/>
                <a:ea typeface="微软雅黑" charset="0"/>
              </a:rPr>
              <a:t>10 </a:t>
            </a:r>
            <a:r>
              <a:rPr lang="zh-CN" altLang="en-US" sz="1100" dirty="0">
                <a:solidFill>
                  <a:srgbClr val="FFFFFF">
                    <a:lumMod val="50000"/>
                  </a:srgbClr>
                </a:solidFill>
                <a:latin typeface="微软雅黑" charset="0"/>
                <a:ea typeface="微软雅黑" charset="0"/>
              </a:rPr>
              <a:t>月开源。 是一个通用的、分布式的、可扩展的、分区容错的、可插拔的流式系统</a:t>
            </a:r>
            <a:endParaRPr lang="zh-CN" altLang="en-US" sz="1100" dirty="0">
              <a:solidFill>
                <a:srgbClr val="FFFFFF">
                  <a:lumMod val="50000"/>
                </a:srgbClr>
              </a:solidFill>
              <a:latin typeface="微软雅黑" charset="0"/>
              <a:ea typeface="微软雅黑" charset="0"/>
            </a:endParaRPr>
          </a:p>
        </p:txBody>
      </p:sp>
      <p:sp>
        <p:nvSpPr>
          <p:cNvPr id="43" name="矩形 42"/>
          <p:cNvSpPr/>
          <p:nvPr/>
        </p:nvSpPr>
        <p:spPr>
          <a:xfrm>
            <a:off x="5121991" y="4990242"/>
            <a:ext cx="641394" cy="307777"/>
          </a:xfrm>
          <a:prstGeom prst="rect">
            <a:avLst/>
          </a:prstGeom>
        </p:spPr>
        <p:txBody>
          <a:bodyPr wrap="none">
            <a:spAutoFit/>
          </a:bodyPr>
          <a:lstStyle/>
          <a:p>
            <a:r>
              <a:rPr lang="en-US" altLang="zh-CN" sz="1400" b="1" dirty="0" smtClean="0">
                <a:solidFill>
                  <a:srgbClr val="000000"/>
                </a:solidFill>
                <a:latin typeface="Segoe UI"/>
                <a:ea typeface="微软雅黑"/>
              </a:rPr>
              <a:t>spark</a:t>
            </a:r>
            <a:endParaRPr lang="zh-CN" altLang="en-US" sz="1400" b="1" dirty="0">
              <a:solidFill>
                <a:srgbClr val="000000"/>
              </a:solidFill>
              <a:latin typeface="Segoe UI"/>
              <a:ea typeface="微软雅黑"/>
            </a:endParaRPr>
          </a:p>
        </p:txBody>
      </p:sp>
      <p:sp>
        <p:nvSpPr>
          <p:cNvPr id="44" name="矩形 43"/>
          <p:cNvSpPr/>
          <p:nvPr/>
        </p:nvSpPr>
        <p:spPr>
          <a:xfrm>
            <a:off x="4149061" y="5234766"/>
            <a:ext cx="2594406" cy="951158"/>
          </a:xfrm>
          <a:prstGeom prst="rect">
            <a:avLst/>
          </a:prstGeom>
        </p:spPr>
        <p:txBody>
          <a:bodyPr wrap="square">
            <a:spAutoFit/>
          </a:bodyPr>
          <a:lstStyle/>
          <a:p>
            <a:pPr algn="just">
              <a:lnSpc>
                <a:spcPct val="130000"/>
              </a:lnSpc>
            </a:pPr>
            <a:r>
              <a:rPr lang="en-US" altLang="zh-CN" sz="1100" dirty="0">
                <a:solidFill>
                  <a:srgbClr val="FFFFFF">
                    <a:lumMod val="50000"/>
                  </a:srgbClr>
                </a:solidFill>
                <a:latin typeface="微软雅黑" charset="0"/>
                <a:ea typeface="微软雅黑" charset="0"/>
              </a:rPr>
              <a:t>Spark</a:t>
            </a:r>
            <a:r>
              <a:rPr lang="zh-CN" altLang="en-US" sz="1100" dirty="0">
                <a:solidFill>
                  <a:srgbClr val="FFFFFF">
                    <a:lumMod val="50000"/>
                  </a:srgbClr>
                </a:solidFill>
                <a:latin typeface="微软雅黑" charset="0"/>
                <a:ea typeface="微软雅黑" charset="0"/>
              </a:rPr>
              <a:t>是一个围绕速度、易用性和复杂分析构建的大数据处理框架，可以将</a:t>
            </a:r>
            <a:r>
              <a:rPr lang="en-US" altLang="zh-CN" sz="1100" dirty="0" err="1">
                <a:solidFill>
                  <a:srgbClr val="FFFFFF">
                    <a:lumMod val="50000"/>
                  </a:srgbClr>
                </a:solidFill>
                <a:latin typeface="微软雅黑" charset="0"/>
                <a:ea typeface="微软雅黑" charset="0"/>
              </a:rPr>
              <a:t>Hadoop</a:t>
            </a:r>
            <a:r>
              <a:rPr lang="zh-CN" altLang="en-US" sz="1100" dirty="0">
                <a:solidFill>
                  <a:srgbClr val="FFFFFF">
                    <a:lumMod val="50000"/>
                  </a:srgbClr>
                </a:solidFill>
                <a:latin typeface="微软雅黑" charset="0"/>
                <a:ea typeface="微软雅黑" charset="0"/>
              </a:rPr>
              <a:t>集群中的应用在内存中的运行速度提升</a:t>
            </a:r>
            <a:r>
              <a:rPr lang="en-US" altLang="zh-CN" sz="1100" dirty="0">
                <a:solidFill>
                  <a:srgbClr val="FFFFFF">
                    <a:lumMod val="50000"/>
                  </a:srgbClr>
                </a:solidFill>
                <a:latin typeface="微软雅黑" charset="0"/>
                <a:ea typeface="微软雅黑" charset="0"/>
              </a:rPr>
              <a:t>100</a:t>
            </a:r>
            <a:r>
              <a:rPr lang="zh-CN" altLang="en-US" sz="1100" dirty="0">
                <a:solidFill>
                  <a:srgbClr val="FFFFFF">
                    <a:lumMod val="50000"/>
                  </a:srgbClr>
                </a:solidFill>
                <a:latin typeface="微软雅黑" charset="0"/>
                <a:ea typeface="微软雅黑" charset="0"/>
              </a:rPr>
              <a:t>倍</a:t>
            </a:r>
            <a:endParaRPr lang="zh-CN" altLang="en-US" sz="1100" dirty="0">
              <a:solidFill>
                <a:srgbClr val="FFFFFF">
                  <a:lumMod val="50000"/>
                </a:srgbClr>
              </a:solidFill>
              <a:latin typeface="微软雅黑" charset="0"/>
              <a:ea typeface="微软雅黑" charset="0"/>
            </a:endParaRPr>
          </a:p>
        </p:txBody>
      </p:sp>
      <p:sp>
        <p:nvSpPr>
          <p:cNvPr id="45" name="矩形 44"/>
          <p:cNvSpPr/>
          <p:nvPr/>
        </p:nvSpPr>
        <p:spPr>
          <a:xfrm>
            <a:off x="8780790" y="4990242"/>
            <a:ext cx="697755" cy="307777"/>
          </a:xfrm>
          <a:prstGeom prst="rect">
            <a:avLst/>
          </a:prstGeom>
        </p:spPr>
        <p:txBody>
          <a:bodyPr wrap="none">
            <a:spAutoFit/>
          </a:bodyPr>
          <a:lstStyle/>
          <a:p>
            <a:r>
              <a:rPr lang="en-US" altLang="zh-CN" sz="1400" b="1" dirty="0">
                <a:solidFill>
                  <a:srgbClr val="000000"/>
                </a:solidFill>
                <a:latin typeface="Segoe UI"/>
                <a:ea typeface="微软雅黑"/>
              </a:rPr>
              <a:t>Storm</a:t>
            </a:r>
            <a:endParaRPr lang="zh-CN" altLang="en-US" sz="1400" b="1" dirty="0">
              <a:solidFill>
                <a:srgbClr val="000000"/>
              </a:solidFill>
              <a:latin typeface="Segoe UI"/>
              <a:ea typeface="微软雅黑"/>
            </a:endParaRPr>
          </a:p>
        </p:txBody>
      </p:sp>
      <p:sp>
        <p:nvSpPr>
          <p:cNvPr id="46" name="矩形 45"/>
          <p:cNvSpPr/>
          <p:nvPr/>
        </p:nvSpPr>
        <p:spPr>
          <a:xfrm>
            <a:off x="7841247" y="5234766"/>
            <a:ext cx="2594406" cy="1171218"/>
          </a:xfrm>
          <a:prstGeom prst="rect">
            <a:avLst/>
          </a:prstGeom>
        </p:spPr>
        <p:txBody>
          <a:bodyPr wrap="square">
            <a:spAutoFit/>
          </a:bodyPr>
          <a:lstStyle/>
          <a:p>
            <a:pPr algn="just">
              <a:lnSpc>
                <a:spcPct val="130000"/>
              </a:lnSpc>
            </a:pPr>
            <a:r>
              <a:rPr lang="en-US" altLang="zh-CN" sz="1100" dirty="0">
                <a:solidFill>
                  <a:srgbClr val="FFFFFF">
                    <a:lumMod val="50000"/>
                  </a:srgbClr>
                </a:solidFill>
                <a:latin typeface="微软雅黑" charset="0"/>
                <a:ea typeface="微软雅黑" charset="0"/>
              </a:rPr>
              <a:t>Storm </a:t>
            </a:r>
            <a:r>
              <a:rPr lang="zh-CN" altLang="en-US" sz="1100" dirty="0">
                <a:solidFill>
                  <a:srgbClr val="FFFFFF">
                    <a:lumMod val="50000"/>
                  </a:srgbClr>
                </a:solidFill>
                <a:latin typeface="微软雅黑" charset="0"/>
                <a:ea typeface="微软雅黑" charset="0"/>
              </a:rPr>
              <a:t>是由 </a:t>
            </a:r>
            <a:r>
              <a:rPr lang="en-US" altLang="zh-CN" sz="1100" dirty="0" err="1">
                <a:solidFill>
                  <a:srgbClr val="FFFFFF">
                    <a:lumMod val="50000"/>
                  </a:srgbClr>
                </a:solidFill>
                <a:latin typeface="微软雅黑" charset="0"/>
                <a:ea typeface="微软雅黑" charset="0"/>
              </a:rPr>
              <a:t>BackType</a:t>
            </a:r>
            <a:r>
              <a:rPr lang="en-US" altLang="zh-CN" sz="1100" dirty="0">
                <a:solidFill>
                  <a:srgbClr val="FFFFFF">
                    <a:lumMod val="50000"/>
                  </a:srgbClr>
                </a:solidFill>
                <a:latin typeface="微软雅黑" charset="0"/>
                <a:ea typeface="微软雅黑" charset="0"/>
              </a:rPr>
              <a:t> </a:t>
            </a:r>
            <a:r>
              <a:rPr lang="zh-CN" altLang="en-US" sz="1100" dirty="0">
                <a:solidFill>
                  <a:srgbClr val="FFFFFF">
                    <a:lumMod val="50000"/>
                  </a:srgbClr>
                </a:solidFill>
                <a:latin typeface="微软雅黑" charset="0"/>
                <a:ea typeface="微软雅黑" charset="0"/>
              </a:rPr>
              <a:t>开发并被 </a:t>
            </a:r>
            <a:r>
              <a:rPr lang="en-US" altLang="zh-CN" sz="1100" dirty="0">
                <a:solidFill>
                  <a:srgbClr val="FFFFFF">
                    <a:lumMod val="50000"/>
                  </a:srgbClr>
                </a:solidFill>
                <a:latin typeface="微软雅黑" charset="0"/>
                <a:ea typeface="微软雅黑" charset="0"/>
              </a:rPr>
              <a:t>Twitter </a:t>
            </a:r>
            <a:r>
              <a:rPr lang="zh-CN" altLang="en-US" sz="1100" dirty="0">
                <a:solidFill>
                  <a:srgbClr val="FFFFFF">
                    <a:lumMod val="50000"/>
                  </a:srgbClr>
                </a:solidFill>
                <a:latin typeface="微软雅黑" charset="0"/>
                <a:ea typeface="微软雅黑" charset="0"/>
              </a:rPr>
              <a:t>与 </a:t>
            </a:r>
            <a:r>
              <a:rPr lang="en-US" altLang="zh-CN" sz="1100" dirty="0">
                <a:solidFill>
                  <a:srgbClr val="FFFFFF">
                    <a:lumMod val="50000"/>
                  </a:srgbClr>
                </a:solidFill>
                <a:latin typeface="微软雅黑" charset="0"/>
                <a:ea typeface="微软雅黑" charset="0"/>
              </a:rPr>
              <a:t>2011 </a:t>
            </a:r>
            <a:r>
              <a:rPr lang="zh-CN" altLang="en-US" sz="1100" dirty="0">
                <a:solidFill>
                  <a:srgbClr val="FFFFFF">
                    <a:lumMod val="50000"/>
                  </a:srgbClr>
                </a:solidFill>
                <a:latin typeface="微软雅黑" charset="0"/>
                <a:ea typeface="微软雅黑" charset="0"/>
              </a:rPr>
              <a:t>开源的分布式实时计算系统。 </a:t>
            </a:r>
            <a:r>
              <a:rPr lang="en-US" altLang="zh-CN" sz="1100" dirty="0">
                <a:solidFill>
                  <a:srgbClr val="FFFFFF">
                    <a:lumMod val="50000"/>
                  </a:srgbClr>
                </a:solidFill>
                <a:latin typeface="微软雅黑" charset="0"/>
                <a:ea typeface="微软雅黑" charset="0"/>
              </a:rPr>
              <a:t>Storm </a:t>
            </a:r>
            <a:r>
              <a:rPr lang="zh-CN" altLang="en-US" sz="1100" dirty="0">
                <a:solidFill>
                  <a:srgbClr val="FFFFFF">
                    <a:lumMod val="50000"/>
                  </a:srgbClr>
                </a:solidFill>
                <a:latin typeface="微软雅黑" charset="0"/>
                <a:ea typeface="微软雅黑" charset="0"/>
              </a:rPr>
              <a:t>为了弥补</a:t>
            </a:r>
            <a:r>
              <a:rPr lang="en-US" altLang="zh-CN" sz="1100" dirty="0" err="1">
                <a:solidFill>
                  <a:srgbClr val="FFFFFF">
                    <a:lumMod val="50000"/>
                  </a:srgbClr>
                </a:solidFill>
                <a:latin typeface="微软雅黑" charset="0"/>
                <a:ea typeface="微软雅黑" charset="0"/>
              </a:rPr>
              <a:t>hadoop</a:t>
            </a:r>
            <a:r>
              <a:rPr lang="zh-CN" altLang="en-US" sz="1100" dirty="0">
                <a:solidFill>
                  <a:srgbClr val="FFFFFF">
                    <a:lumMod val="50000"/>
                  </a:srgbClr>
                </a:solidFill>
                <a:latin typeface="微软雅黑" charset="0"/>
                <a:ea typeface="微软雅黑" charset="0"/>
              </a:rPr>
              <a:t>不能实时计算的缺陷，设计出方便计算持续不断的实时流数据的系统</a:t>
            </a:r>
            <a:endParaRPr lang="zh-CN" altLang="en-US" sz="1100" dirty="0">
              <a:solidFill>
                <a:srgbClr val="FFFFFF">
                  <a:lumMod val="50000"/>
                </a:srgbClr>
              </a:solidFill>
              <a:latin typeface="微软雅黑" charset="0"/>
              <a:ea typeface="微软雅黑"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513" y="2166781"/>
            <a:ext cx="522179" cy="57894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2044874"/>
            <a:ext cx="522179" cy="6502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7257" y="4333602"/>
            <a:ext cx="522180" cy="656640"/>
          </a:xfrm>
          <a:prstGeom prst="rect">
            <a:avLst/>
          </a:prstGeom>
        </p:spPr>
      </p:pic>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solidFill>
                  <a:srgbClr val="000000"/>
                </a:solidFill>
                <a:latin typeface="Segoe UI"/>
                <a:ea typeface="微软雅黑"/>
              </a:rPr>
              <a:t>西安电子科技大学</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smtClean="0"/>
              <a:t>系统设计</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9274004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smtClean="0"/>
              <a:t> 系统设计</a:t>
            </a:r>
            <a:endParaRPr kumimoji="1" lang="zh-CN" altLang="en-US" dirty="0"/>
          </a:p>
        </p:txBody>
      </p:sp>
      <p:grpSp>
        <p:nvGrpSpPr>
          <p:cNvPr id="3" name="组 2"/>
          <p:cNvGrpSpPr/>
          <p:nvPr/>
        </p:nvGrpSpPr>
        <p:grpSpPr>
          <a:xfrm>
            <a:off x="-211666" y="2908300"/>
            <a:ext cx="12778491" cy="1030394"/>
            <a:chOff x="-211666" y="2908300"/>
            <a:chExt cx="12778491" cy="1030394"/>
          </a:xfrm>
        </p:grpSpPr>
        <p:grpSp>
          <p:nvGrpSpPr>
            <p:cNvPr id="4" name="组合 21"/>
            <p:cNvGrpSpPr/>
            <p:nvPr/>
          </p:nvGrpSpPr>
          <p:grpSpPr>
            <a:xfrm>
              <a:off x="-211666" y="2970613"/>
              <a:ext cx="12778491" cy="912541"/>
              <a:chOff x="0" y="2158337"/>
              <a:chExt cx="12778491" cy="912541"/>
            </a:xfrm>
          </p:grpSpPr>
          <p:sp>
            <p:nvSpPr>
              <p:cNvPr id="28" name="矩形 27"/>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endParaRPr>
              </a:p>
            </p:txBody>
          </p:sp>
          <p:sp>
            <p:nvSpPr>
              <p:cNvPr id="29"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0"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1"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2"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3"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4"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5"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6"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7"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8"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9"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0"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cxnSp>
            <p:nvCxnSpPr>
              <p:cNvPr id="41"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椭圆 6"/>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椭圆 7"/>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椭圆 21"/>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椭圆 25"/>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椭圆 26"/>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48" name="组 47"/>
          <p:cNvGrpSpPr/>
          <p:nvPr/>
        </p:nvGrpSpPr>
        <p:grpSpPr>
          <a:xfrm>
            <a:off x="801735" y="965562"/>
            <a:ext cx="2895600" cy="1562100"/>
            <a:chOff x="558800" y="977900"/>
            <a:chExt cx="2895600" cy="1562100"/>
          </a:xfrm>
        </p:grpSpPr>
        <p:sp>
          <p:nvSpPr>
            <p:cNvPr id="42" name="矩形 41"/>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47" name="组 46"/>
            <p:cNvGrpSpPr/>
            <p:nvPr/>
          </p:nvGrpSpPr>
          <p:grpSpPr>
            <a:xfrm>
              <a:off x="749830" y="1184250"/>
              <a:ext cx="2667248" cy="776977"/>
              <a:chOff x="5638552" y="977900"/>
              <a:chExt cx="2188812" cy="776977"/>
            </a:xfrm>
          </p:grpSpPr>
          <p:sp>
            <p:nvSpPr>
              <p:cNvPr id="45" name="矩形 44"/>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项目设计</a:t>
                </a:r>
                <a:endParaRPr lang="zh-CN" altLang="en-US" sz="1400" b="1" dirty="0">
                  <a:solidFill>
                    <a:srgbClr val="000000">
                      <a:lumMod val="85000"/>
                      <a:lumOff val="15000"/>
                    </a:srgbClr>
                  </a:solidFill>
                  <a:latin typeface="Segoe UI"/>
                  <a:ea typeface="微软雅黑"/>
                </a:endParaRPr>
              </a:p>
            </p:txBody>
          </p:sp>
          <p:sp>
            <p:nvSpPr>
              <p:cNvPr id="46" name="矩形 45"/>
              <p:cNvSpPr/>
              <p:nvPr/>
            </p:nvSpPr>
            <p:spPr>
              <a:xfrm>
                <a:off x="5638552" y="1222424"/>
                <a:ext cx="2188812" cy="532453"/>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采用</a:t>
                </a:r>
                <a:r>
                  <a:rPr lang="en-US" altLang="zh-CN" sz="1100" dirty="0" err="1" smtClean="0">
                    <a:solidFill>
                      <a:srgbClr val="FFFFFF">
                        <a:lumMod val="50000"/>
                      </a:srgbClr>
                    </a:solidFill>
                    <a:latin typeface="微软雅黑" charset="0"/>
                    <a:ea typeface="微软雅黑" charset="0"/>
                  </a:rPr>
                  <a:t>IntelliJ</a:t>
                </a:r>
                <a:r>
                  <a:rPr lang="en-US" altLang="zh-CN" sz="1100" dirty="0" smtClean="0">
                    <a:solidFill>
                      <a:srgbClr val="FFFFFF">
                        <a:lumMod val="50000"/>
                      </a:srgbClr>
                    </a:solidFill>
                    <a:latin typeface="微软雅黑" charset="0"/>
                    <a:ea typeface="微软雅黑" charset="0"/>
                  </a:rPr>
                  <a:t> IDEA + </a:t>
                </a:r>
                <a:r>
                  <a:rPr lang="en-US" altLang="zh-CN" sz="1100" dirty="0" err="1" smtClean="0">
                    <a:solidFill>
                      <a:srgbClr val="FFFFFF">
                        <a:lumMod val="50000"/>
                      </a:srgbClr>
                    </a:solidFill>
                    <a:latin typeface="微软雅黑" charset="0"/>
                    <a:ea typeface="微软雅黑" charset="0"/>
                  </a:rPr>
                  <a:t>Git</a:t>
                </a:r>
                <a:r>
                  <a:rPr lang="en-US" altLang="zh-CN" sz="1100" dirty="0" smtClean="0">
                    <a:solidFill>
                      <a:srgbClr val="FFFFFF">
                        <a:lumMod val="50000"/>
                      </a:srgbClr>
                    </a:solidFill>
                    <a:latin typeface="微软雅黑" charset="0"/>
                    <a:ea typeface="微软雅黑" charset="0"/>
                  </a:rPr>
                  <a:t> + Maven</a:t>
                </a:r>
                <a:r>
                  <a:rPr lang="zh-CN" altLang="en-US" sz="1100" dirty="0" smtClean="0">
                    <a:solidFill>
                      <a:srgbClr val="FFFFFF">
                        <a:lumMod val="50000"/>
                      </a:srgbClr>
                    </a:solidFill>
                    <a:latin typeface="微软雅黑" charset="0"/>
                    <a:ea typeface="微软雅黑" charset="0"/>
                  </a:rPr>
                  <a:t>的方式进行项目管理。</a:t>
                </a:r>
                <a:endParaRPr lang="zh-CN" altLang="en-US" sz="1100" dirty="0">
                  <a:solidFill>
                    <a:srgbClr val="FFFFFF">
                      <a:lumMod val="50000"/>
                    </a:srgbClr>
                  </a:solidFill>
                  <a:latin typeface="微软雅黑" charset="0"/>
                  <a:ea typeface="微软雅黑" charset="0"/>
                </a:endParaRPr>
              </a:p>
            </p:txBody>
          </p:sp>
        </p:grpSp>
      </p:grpSp>
      <p:grpSp>
        <p:nvGrpSpPr>
          <p:cNvPr id="49" name="组 48"/>
          <p:cNvGrpSpPr/>
          <p:nvPr/>
        </p:nvGrpSpPr>
        <p:grpSpPr>
          <a:xfrm>
            <a:off x="4607271" y="965562"/>
            <a:ext cx="2895600" cy="1562100"/>
            <a:chOff x="558800" y="977900"/>
            <a:chExt cx="2895600" cy="1562100"/>
          </a:xfrm>
        </p:grpSpPr>
        <p:sp>
          <p:nvSpPr>
            <p:cNvPr id="50" name="矩形 4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1" name="组 50"/>
            <p:cNvGrpSpPr/>
            <p:nvPr/>
          </p:nvGrpSpPr>
          <p:grpSpPr>
            <a:xfrm>
              <a:off x="749830" y="1184250"/>
              <a:ext cx="2667248" cy="1217098"/>
              <a:chOff x="5638552" y="977900"/>
              <a:chExt cx="2188812" cy="1217098"/>
            </a:xfrm>
          </p:grpSpPr>
          <p:sp>
            <p:nvSpPr>
              <p:cNvPr id="52" name="矩形 51"/>
              <p:cNvSpPr/>
              <p:nvPr/>
            </p:nvSpPr>
            <p:spPr>
              <a:xfrm>
                <a:off x="5638552" y="977900"/>
                <a:ext cx="888202"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数据库设计</a:t>
                </a:r>
                <a:endParaRPr lang="zh-CN" altLang="en-US" sz="1400" b="1" dirty="0">
                  <a:solidFill>
                    <a:srgbClr val="000000">
                      <a:lumMod val="85000"/>
                      <a:lumOff val="15000"/>
                    </a:srgbClr>
                  </a:solidFill>
                  <a:latin typeface="Segoe UI"/>
                  <a:ea typeface="微软雅黑"/>
                </a:endParaRPr>
              </a:p>
            </p:txBody>
          </p:sp>
          <p:sp>
            <p:nvSpPr>
              <p:cNvPr id="53" name="矩形 52"/>
              <p:cNvSpPr/>
              <p:nvPr/>
            </p:nvSpPr>
            <p:spPr>
              <a:xfrm>
                <a:off x="5638552" y="1222424"/>
                <a:ext cx="2188812" cy="972574"/>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设计用户在</a:t>
                </a:r>
                <a:r>
                  <a:rPr lang="en-US" altLang="zh-CN" sz="1100" dirty="0" smtClean="0">
                    <a:solidFill>
                      <a:srgbClr val="FFFFFF">
                        <a:lumMod val="50000"/>
                      </a:srgbClr>
                    </a:solidFill>
                    <a:latin typeface="微软雅黑" charset="0"/>
                    <a:ea typeface="微软雅黑" charset="0"/>
                  </a:rPr>
                  <a:t>MySQL</a:t>
                </a:r>
                <a:r>
                  <a:rPr lang="zh-CN" altLang="en-US" sz="1100" dirty="0" smtClean="0">
                    <a:solidFill>
                      <a:srgbClr val="FFFFFF">
                        <a:lumMod val="50000"/>
                      </a:srgbClr>
                    </a:solidFill>
                    <a:latin typeface="微软雅黑" charset="0"/>
                    <a:ea typeface="微软雅黑" charset="0"/>
                  </a:rPr>
                  <a:t>的用户信息表，音乐歌曲的信息表。用户在</a:t>
                </a:r>
                <a:r>
                  <a:rPr lang="en-US" altLang="zh-CN" sz="1100" dirty="0" err="1" smtClean="0">
                    <a:solidFill>
                      <a:srgbClr val="FFFFFF">
                        <a:lumMod val="50000"/>
                      </a:srgbClr>
                    </a:solidFill>
                    <a:latin typeface="微软雅黑" charset="0"/>
                    <a:ea typeface="微软雅黑" charset="0"/>
                  </a:rPr>
                  <a:t>Hbase</a:t>
                </a:r>
                <a:r>
                  <a:rPr lang="zh-CN" altLang="en-US" sz="1100" dirty="0" smtClean="0">
                    <a:solidFill>
                      <a:srgbClr val="FFFFFF">
                        <a:lumMod val="50000"/>
                      </a:srgbClr>
                    </a:solidFill>
                    <a:latin typeface="微软雅黑" charset="0"/>
                    <a:ea typeface="微软雅黑" charset="0"/>
                  </a:rPr>
                  <a:t>里面的浏览行为表，</a:t>
                </a:r>
                <a:r>
                  <a:rPr lang="en-US" altLang="zh-CN" sz="1100" dirty="0" err="1" smtClean="0">
                    <a:solidFill>
                      <a:srgbClr val="FFFFFF">
                        <a:lumMod val="50000"/>
                      </a:srgbClr>
                    </a:solidFill>
                    <a:latin typeface="微软雅黑" charset="0"/>
                    <a:ea typeface="微软雅黑" charset="0"/>
                  </a:rPr>
                  <a:t>Redis</a:t>
                </a:r>
                <a:r>
                  <a:rPr lang="zh-CN" altLang="en-US" sz="1100" dirty="0" smtClean="0">
                    <a:solidFill>
                      <a:srgbClr val="FFFFFF">
                        <a:lumMod val="50000"/>
                      </a:srgbClr>
                    </a:solidFill>
                    <a:latin typeface="微软雅黑" charset="0"/>
                    <a:ea typeface="微软雅黑" charset="0"/>
                  </a:rPr>
                  <a:t>中的缓存队列，个性化推荐列表。</a:t>
                </a:r>
                <a:endParaRPr lang="zh-CN" altLang="en-US" sz="1100" dirty="0">
                  <a:solidFill>
                    <a:srgbClr val="FFFFFF">
                      <a:lumMod val="50000"/>
                    </a:srgbClr>
                  </a:solidFill>
                  <a:latin typeface="微软雅黑" charset="0"/>
                  <a:ea typeface="微软雅黑" charset="0"/>
                </a:endParaRPr>
              </a:p>
            </p:txBody>
          </p:sp>
        </p:grpSp>
      </p:grpSp>
      <p:grpSp>
        <p:nvGrpSpPr>
          <p:cNvPr id="54" name="组 53"/>
          <p:cNvGrpSpPr/>
          <p:nvPr/>
        </p:nvGrpSpPr>
        <p:grpSpPr>
          <a:xfrm>
            <a:off x="8412808" y="965562"/>
            <a:ext cx="2895600" cy="1562100"/>
            <a:chOff x="558800" y="977900"/>
            <a:chExt cx="2895600" cy="1562100"/>
          </a:xfrm>
        </p:grpSpPr>
        <p:sp>
          <p:nvSpPr>
            <p:cNvPr id="55" name="矩形 5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6" name="组 55"/>
            <p:cNvGrpSpPr/>
            <p:nvPr/>
          </p:nvGrpSpPr>
          <p:grpSpPr>
            <a:xfrm>
              <a:off x="749830" y="1184250"/>
              <a:ext cx="2667248" cy="1217098"/>
              <a:chOff x="5638552" y="977900"/>
              <a:chExt cx="2188812" cy="1217098"/>
            </a:xfrm>
          </p:grpSpPr>
          <p:sp>
            <p:nvSpPr>
              <p:cNvPr id="57" name="矩形 56"/>
              <p:cNvSpPr/>
              <p:nvPr/>
            </p:nvSpPr>
            <p:spPr>
              <a:xfrm>
                <a:off x="5638552" y="977900"/>
                <a:ext cx="1035534"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前端页面设计</a:t>
                </a:r>
                <a:endParaRPr lang="zh-CN" altLang="en-US" sz="1400" b="1" dirty="0">
                  <a:solidFill>
                    <a:srgbClr val="000000">
                      <a:lumMod val="85000"/>
                      <a:lumOff val="15000"/>
                    </a:srgbClr>
                  </a:solidFill>
                  <a:latin typeface="Segoe UI"/>
                  <a:ea typeface="微软雅黑"/>
                </a:endParaRPr>
              </a:p>
            </p:txBody>
          </p:sp>
          <p:sp>
            <p:nvSpPr>
              <p:cNvPr id="58" name="矩形 57"/>
              <p:cNvSpPr/>
              <p:nvPr/>
            </p:nvSpPr>
            <p:spPr>
              <a:xfrm>
                <a:off x="5638552" y="1222424"/>
                <a:ext cx="2188812" cy="972574"/>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设计前端与用户交互的界面，采用</a:t>
                </a:r>
                <a:r>
                  <a:rPr lang="en-US" altLang="zh-CN" sz="1100" dirty="0" smtClean="0">
                    <a:solidFill>
                      <a:srgbClr val="FFFFFF">
                        <a:lumMod val="50000"/>
                      </a:srgbClr>
                    </a:solidFill>
                    <a:latin typeface="微软雅黑" charset="0"/>
                    <a:ea typeface="微软雅黑" charset="0"/>
                  </a:rPr>
                  <a:t>Bootstrap</a:t>
                </a:r>
                <a:r>
                  <a:rPr lang="zh-CN" altLang="en-US" sz="1100" dirty="0" smtClean="0">
                    <a:solidFill>
                      <a:srgbClr val="FFFFFF">
                        <a:lumMod val="50000"/>
                      </a:srgbClr>
                    </a:solidFill>
                    <a:latin typeface="微软雅黑" charset="0"/>
                    <a:ea typeface="微软雅黑" charset="0"/>
                  </a:rPr>
                  <a:t>框架进行编写，主要是用户注册界面，用户登录界面，音乐播放主界面以及兼容性问题解决。</a:t>
                </a:r>
                <a:endParaRPr lang="zh-CN" altLang="en-US" sz="1100" dirty="0">
                  <a:solidFill>
                    <a:srgbClr val="FFFFFF">
                      <a:lumMod val="50000"/>
                    </a:srgbClr>
                  </a:solidFill>
                  <a:latin typeface="微软雅黑" charset="0"/>
                  <a:ea typeface="微软雅黑" charset="0"/>
                </a:endParaRPr>
              </a:p>
            </p:txBody>
          </p:sp>
        </p:grpSp>
      </p:grpSp>
      <p:grpSp>
        <p:nvGrpSpPr>
          <p:cNvPr id="59" name="组 58"/>
          <p:cNvGrpSpPr/>
          <p:nvPr/>
        </p:nvGrpSpPr>
        <p:grpSpPr>
          <a:xfrm>
            <a:off x="2717148" y="4450798"/>
            <a:ext cx="2895600" cy="1562100"/>
            <a:chOff x="558800" y="977900"/>
            <a:chExt cx="2895600" cy="1562100"/>
          </a:xfrm>
        </p:grpSpPr>
        <p:sp>
          <p:nvSpPr>
            <p:cNvPr id="60" name="矩形 5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1" name="组 60"/>
            <p:cNvGrpSpPr/>
            <p:nvPr/>
          </p:nvGrpSpPr>
          <p:grpSpPr>
            <a:xfrm>
              <a:off x="749830" y="1184250"/>
              <a:ext cx="2667248" cy="997038"/>
              <a:chOff x="5638552" y="977900"/>
              <a:chExt cx="2188812" cy="997038"/>
            </a:xfrm>
          </p:grpSpPr>
          <p:sp>
            <p:nvSpPr>
              <p:cNvPr id="62" name="矩形 61"/>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算法设计</a:t>
                </a:r>
                <a:endParaRPr lang="zh-CN" altLang="en-US" sz="1400" b="1" dirty="0">
                  <a:solidFill>
                    <a:srgbClr val="000000">
                      <a:lumMod val="85000"/>
                      <a:lumOff val="15000"/>
                    </a:srgbClr>
                  </a:solidFill>
                  <a:latin typeface="Segoe UI"/>
                  <a:ea typeface="微软雅黑"/>
                </a:endParaRPr>
              </a:p>
            </p:txBody>
          </p:sp>
          <p:sp>
            <p:nvSpPr>
              <p:cNvPr id="63" name="矩形 62"/>
              <p:cNvSpPr/>
              <p:nvPr/>
            </p:nvSpPr>
            <p:spPr>
              <a:xfrm>
                <a:off x="5638552" y="1222424"/>
                <a:ext cx="2188812" cy="752514"/>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音乐推荐算法设计，包括对用户进行建模，对音乐进行建模，以及实时更新相似度矩阵等</a:t>
                </a:r>
                <a:endParaRPr lang="zh-CN" altLang="en-US" sz="1100" dirty="0">
                  <a:solidFill>
                    <a:srgbClr val="FFFFFF">
                      <a:lumMod val="50000"/>
                    </a:srgbClr>
                  </a:solidFill>
                  <a:latin typeface="微软雅黑" charset="0"/>
                  <a:ea typeface="微软雅黑" charset="0"/>
                </a:endParaRPr>
              </a:p>
            </p:txBody>
          </p:sp>
        </p:grpSp>
      </p:grpSp>
      <p:grpSp>
        <p:nvGrpSpPr>
          <p:cNvPr id="64" name="组 63"/>
          <p:cNvGrpSpPr/>
          <p:nvPr/>
        </p:nvGrpSpPr>
        <p:grpSpPr>
          <a:xfrm>
            <a:off x="6522685" y="4450798"/>
            <a:ext cx="2895600" cy="1562100"/>
            <a:chOff x="558800" y="977900"/>
            <a:chExt cx="2895600" cy="1562100"/>
          </a:xfrm>
        </p:grpSpPr>
        <p:sp>
          <p:nvSpPr>
            <p:cNvPr id="65" name="矩形 6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6" name="组 65"/>
            <p:cNvGrpSpPr/>
            <p:nvPr/>
          </p:nvGrpSpPr>
          <p:grpSpPr>
            <a:xfrm>
              <a:off x="749830" y="1184250"/>
              <a:ext cx="2667248" cy="997038"/>
              <a:chOff x="5638552" y="977900"/>
              <a:chExt cx="2188812" cy="997038"/>
            </a:xfrm>
          </p:grpSpPr>
          <p:sp>
            <p:nvSpPr>
              <p:cNvPr id="67" name="矩形 66"/>
              <p:cNvSpPr/>
              <p:nvPr/>
            </p:nvSpPr>
            <p:spPr>
              <a:xfrm>
                <a:off x="5638552" y="977900"/>
                <a:ext cx="740870" cy="307777"/>
              </a:xfrm>
              <a:prstGeom prst="rect">
                <a:avLst/>
              </a:prstGeom>
            </p:spPr>
            <p:txBody>
              <a:bodyPr wrap="none">
                <a:spAutoFit/>
              </a:bodyPr>
              <a:lstStyle/>
              <a:p>
                <a:r>
                  <a:rPr lang="zh-CN" altLang="en-US" sz="1400" b="1" dirty="0" smtClean="0">
                    <a:solidFill>
                      <a:srgbClr val="000000">
                        <a:lumMod val="85000"/>
                        <a:lumOff val="15000"/>
                      </a:srgbClr>
                    </a:solidFill>
                    <a:latin typeface="Segoe UI"/>
                    <a:ea typeface="微软雅黑"/>
                  </a:rPr>
                  <a:t>拓扑设计</a:t>
                </a:r>
                <a:endParaRPr lang="zh-CN" altLang="en-US" sz="1400" b="1" dirty="0">
                  <a:solidFill>
                    <a:srgbClr val="000000">
                      <a:lumMod val="85000"/>
                      <a:lumOff val="15000"/>
                    </a:srgbClr>
                  </a:solidFill>
                  <a:latin typeface="Segoe UI"/>
                  <a:ea typeface="微软雅黑"/>
                </a:endParaRPr>
              </a:p>
            </p:txBody>
          </p:sp>
          <p:sp>
            <p:nvSpPr>
              <p:cNvPr id="68" name="矩形 67"/>
              <p:cNvSpPr/>
              <p:nvPr/>
            </p:nvSpPr>
            <p:spPr>
              <a:xfrm>
                <a:off x="5638552" y="1222424"/>
                <a:ext cx="2188812" cy="752514"/>
              </a:xfrm>
              <a:prstGeom prst="rect">
                <a:avLst/>
              </a:prstGeom>
            </p:spPr>
            <p:txBody>
              <a:bodyPr wrap="square">
                <a:spAutoFit/>
              </a:bodyPr>
              <a:lstStyle/>
              <a:p>
                <a:pPr>
                  <a:lnSpc>
                    <a:spcPct val="130000"/>
                  </a:lnSpc>
                </a:pPr>
                <a:r>
                  <a:rPr lang="zh-CN" altLang="en-US" sz="1100" dirty="0" smtClean="0">
                    <a:solidFill>
                      <a:srgbClr val="FFFFFF">
                        <a:lumMod val="50000"/>
                      </a:srgbClr>
                    </a:solidFill>
                    <a:latin typeface="微软雅黑" charset="0"/>
                    <a:ea typeface="微软雅黑" charset="0"/>
                  </a:rPr>
                  <a:t>在</a:t>
                </a:r>
                <a:r>
                  <a:rPr lang="en-US" altLang="zh-CN" sz="1100" dirty="0" smtClean="0">
                    <a:solidFill>
                      <a:srgbClr val="FFFFFF">
                        <a:lumMod val="50000"/>
                      </a:srgbClr>
                    </a:solidFill>
                    <a:latin typeface="微软雅黑" charset="0"/>
                    <a:ea typeface="微软雅黑" charset="0"/>
                  </a:rPr>
                  <a:t>Storm</a:t>
                </a:r>
                <a:r>
                  <a:rPr lang="zh-CN" altLang="en-US" sz="1100" dirty="0" smtClean="0">
                    <a:solidFill>
                      <a:srgbClr val="FFFFFF">
                        <a:lumMod val="50000"/>
                      </a:srgbClr>
                    </a:solidFill>
                    <a:latin typeface="微软雅黑" charset="0"/>
                    <a:ea typeface="微软雅黑" charset="0"/>
                  </a:rPr>
                  <a:t>上运行的程序叫拓扑，设计消息源，设计</a:t>
                </a:r>
                <a:r>
                  <a:rPr lang="en-US" altLang="zh-CN" sz="1100" dirty="0" smtClean="0">
                    <a:solidFill>
                      <a:srgbClr val="FFFFFF">
                        <a:lumMod val="50000"/>
                      </a:srgbClr>
                    </a:solidFill>
                    <a:latin typeface="微软雅黑" charset="0"/>
                    <a:ea typeface="微软雅黑" charset="0"/>
                  </a:rPr>
                  <a:t>Spout</a:t>
                </a:r>
                <a:r>
                  <a:rPr lang="zh-CN" altLang="en-US" sz="1100" dirty="0" smtClean="0">
                    <a:solidFill>
                      <a:srgbClr val="FFFFFF">
                        <a:lumMod val="50000"/>
                      </a:srgbClr>
                    </a:solidFill>
                    <a:latin typeface="微软雅黑" charset="0"/>
                    <a:ea typeface="微软雅黑" charset="0"/>
                  </a:rPr>
                  <a:t>和</a:t>
                </a:r>
                <a:r>
                  <a:rPr lang="en-US" altLang="zh-CN" sz="1100" dirty="0" smtClean="0">
                    <a:solidFill>
                      <a:srgbClr val="FFFFFF">
                        <a:lumMod val="50000"/>
                      </a:srgbClr>
                    </a:solidFill>
                    <a:latin typeface="微软雅黑" charset="0"/>
                    <a:ea typeface="微软雅黑" charset="0"/>
                  </a:rPr>
                  <a:t>Bolt</a:t>
                </a:r>
                <a:r>
                  <a:rPr lang="zh-CN" altLang="en-US" sz="1100" dirty="0" smtClean="0">
                    <a:solidFill>
                      <a:srgbClr val="FFFFFF">
                        <a:lumMod val="50000"/>
                      </a:srgbClr>
                    </a:solidFill>
                    <a:latin typeface="微软雅黑" charset="0"/>
                    <a:ea typeface="微软雅黑" charset="0"/>
                  </a:rPr>
                  <a:t>，以及在其中的消息流的方式。</a:t>
                </a:r>
                <a:endParaRPr lang="zh-CN" altLang="en-US" sz="1100" dirty="0">
                  <a:solidFill>
                    <a:srgbClr val="FFFFFF">
                      <a:lumMod val="50000"/>
                    </a:srgbClr>
                  </a:solidFill>
                  <a:latin typeface="微软雅黑" charset="0"/>
                  <a:ea typeface="微软雅黑" charset="0"/>
                </a:endParaRPr>
              </a:p>
            </p:txBody>
          </p:sp>
        </p:gr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TotalTime>
  <Words>1438</Words>
  <Application>Microsoft Office PowerPoint</Application>
  <PresentationFormat>宽屏</PresentationFormat>
  <Paragraphs>146</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宋体</vt:lpstr>
      <vt:lpstr>Microsoft YaHei</vt:lpstr>
      <vt:lpstr>Microsoft YaHei</vt:lpstr>
      <vt:lpstr>Arial</vt:lpstr>
      <vt:lpstr>Century Gothic</vt:lpstr>
      <vt:lpstr>Segoe UI</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cutoutsy</cp:lastModifiedBy>
  <cp:revision>84</cp:revision>
  <dcterms:created xsi:type="dcterms:W3CDTF">2015-08-18T02:51:41Z</dcterms:created>
  <dcterms:modified xsi:type="dcterms:W3CDTF">2016-05-29T15:46:43Z</dcterms:modified>
  <cp:category/>
</cp:coreProperties>
</file>