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sldIdLst>
    <p:sldId id="280" r:id="rId3"/>
    <p:sldId id="293" r:id="rId4"/>
    <p:sldId id="282" r:id="rId5"/>
    <p:sldId id="260" r:id="rId6"/>
    <p:sldId id="284" r:id="rId7"/>
    <p:sldId id="261" r:id="rId8"/>
    <p:sldId id="262" r:id="rId9"/>
    <p:sldId id="285" r:id="rId10"/>
    <p:sldId id="264" r:id="rId11"/>
    <p:sldId id="270" r:id="rId12"/>
    <p:sldId id="286" r:id="rId13"/>
    <p:sldId id="268" r:id="rId14"/>
    <p:sldId id="266" r:id="rId15"/>
    <p:sldId id="294" r:id="rId16"/>
    <p:sldId id="295" r:id="rId17"/>
    <p:sldId id="297" r:id="rId18"/>
    <p:sldId id="276" r:id="rId19"/>
    <p:sldId id="296" r:id="rId20"/>
    <p:sldId id="298" r:id="rId21"/>
    <p:sldId id="287" r:id="rId22"/>
    <p:sldId id="269" r:id="rId23"/>
    <p:sldId id="299" r:id="rId24"/>
    <p:sldId id="275" r:id="rId25"/>
    <p:sldId id="288" r:id="rId26"/>
    <p:sldId id="278" r:id="rId27"/>
    <p:sldId id="292" r:id="rId28"/>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43"/>
    <p:restoredTop sz="93689"/>
  </p:normalViewPr>
  <p:slideViewPr>
    <p:cSldViewPr snapToGrid="0" snapToObjects="1">
      <p:cViewPr varScale="1">
        <p:scale>
          <a:sx n="70" d="100"/>
          <a:sy n="70" d="100"/>
        </p:scale>
        <p:origin x="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满意度</c:v>
                </c:pt>
              </c:strCache>
            </c:strRef>
          </c:tx>
          <c:spPr>
            <a:effectLst/>
          </c:spPr>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Sheet1!$A$2:$A$5</c:f>
              <c:strCache>
                <c:ptCount val="4"/>
                <c:pt idx="0">
                  <c:v>很满意</c:v>
                </c:pt>
                <c:pt idx="1">
                  <c:v>满意</c:v>
                </c:pt>
                <c:pt idx="2">
                  <c:v>还行</c:v>
                </c:pt>
                <c:pt idx="3">
                  <c:v>不满意</c:v>
                </c:pt>
              </c:strCache>
            </c:strRef>
          </c:cat>
          <c:val>
            <c:numRef>
              <c:f>Sheet1!$B$2:$B$5</c:f>
              <c:numCache>
                <c:formatCode>General</c:formatCode>
                <c:ptCount val="4"/>
                <c:pt idx="0">
                  <c:v>8.1999999999999993</c:v>
                </c:pt>
                <c:pt idx="1">
                  <c:v>3.2</c:v>
                </c:pt>
                <c:pt idx="2">
                  <c:v>1.4</c:v>
                </c:pt>
                <c:pt idx="3">
                  <c:v>1.2</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t"/>
      <c:layout/>
      <c:overlay val="0"/>
    </c:legend>
    <c:plotVisOnly val="1"/>
    <c:dispBlanksAs val="gap"/>
    <c:showDLblsOverMax val="0"/>
  </c:chart>
  <c:spPr>
    <a:solidFill>
      <a:schemeClr val="bg1"/>
    </a:solidFill>
    <a:ln w="9525" cap="flat" cmpd="sng" algn="ctr">
      <a:solidFill>
        <a:schemeClr val="bg1"/>
      </a:solidFill>
      <a:round/>
    </a:ln>
    <a:effectLst/>
  </c:spPr>
  <c:txPr>
    <a:bodyPr rot="0" spcFirstLastPara="0" vertOverflow="ellipsis" horzOverflow="overflow" vert="horz" wrap="square" anchor="ctr" anchorCtr="1"/>
    <a:lstStyle/>
    <a:p>
      <a:pPr>
        <a:defRPr lang="zh-CN" sz="900" kern="1200">
          <a:solidFill>
            <a:schemeClr val="tx1"/>
          </a:solidFill>
          <a:latin typeface="+mn-lt"/>
          <a:ea typeface="+mn-ea"/>
          <a:cs typeface="+mn-cs"/>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1164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11178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05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68208527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211842199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857962504"/>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1061320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125320767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414647625"/>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046741222"/>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896306640"/>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99" r:id="rId2"/>
    <p:sldLayoutId id="2147483700" r:id="rId3"/>
    <p:sldLayoutId id="2147483701" r:id="rId4"/>
    <p:sldLayoutId id="2147483702" r:id="rId5"/>
    <p:sldLayoutId id="2147483689" r:id="rId6"/>
    <p:sldLayoutId id="2147483690" r:id="rId7"/>
    <p:sldLayoutId id="2147483691" r:id="rId8"/>
    <p:sldLayoutId id="2147483692" r:id="rId9"/>
    <p:sldLayoutId id="2147483693"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Segoe UI"/>
                <a:ea typeface="微软雅黑"/>
              </a:rPr>
              <a:t>基于</a:t>
            </a:r>
            <a:r>
              <a:rPr lang="en-US" altLang="zh-CN" dirty="0" smtClean="0">
                <a:latin typeface="Segoe UI"/>
                <a:ea typeface="微软雅黑"/>
              </a:rPr>
              <a:t>Storm</a:t>
            </a:r>
            <a:r>
              <a:rPr lang="zh-CN" altLang="en-US" dirty="0" smtClean="0">
                <a:latin typeface="Segoe UI"/>
                <a:ea typeface="微软雅黑"/>
              </a:rPr>
              <a:t>的推荐系统</a:t>
            </a:r>
            <a:endParaRPr lang="en-US" altLang="zh-CN" dirty="0">
              <a:latin typeface="Segoe UI"/>
              <a:ea typeface="微软雅黑"/>
            </a:endParaRPr>
          </a:p>
        </p:txBody>
      </p:sp>
      <p:sp>
        <p:nvSpPr>
          <p:cNvPr id="3" name="文本占位符 2"/>
          <p:cNvSpPr>
            <a:spLocks noGrp="1"/>
          </p:cNvSpPr>
          <p:nvPr>
            <p:ph type="body" sz="quarter" idx="11"/>
          </p:nvPr>
        </p:nvSpPr>
        <p:spPr/>
        <p:txBody>
          <a:bodyPr/>
          <a:lstStyle/>
          <a:p>
            <a:pPr lvl="0">
              <a:lnSpc>
                <a:spcPct val="100000"/>
              </a:lnSpc>
              <a:spcBef>
                <a:spcPts val="0"/>
              </a:spcBef>
              <a:defRPr/>
            </a:pPr>
            <a:r>
              <a:rPr lang="zh-CN" altLang="en-US" kern="0" dirty="0">
                <a:latin typeface="Segoe UI"/>
                <a:ea typeface="微软雅黑"/>
                <a:cs typeface=""/>
              </a:rPr>
              <a:t>指导</a:t>
            </a:r>
            <a:r>
              <a:rPr lang="zh-CN" altLang="en-US" kern="0" dirty="0" smtClean="0">
                <a:latin typeface="Segoe UI"/>
                <a:ea typeface="微软雅黑"/>
                <a:cs typeface=""/>
              </a:rPr>
              <a:t>老师</a:t>
            </a:r>
          </a:p>
          <a:p>
            <a:pPr lvl="0">
              <a:lnSpc>
                <a:spcPct val="100000"/>
              </a:lnSpc>
              <a:spcBef>
                <a:spcPts val="0"/>
              </a:spcBef>
              <a:defRPr/>
            </a:pPr>
            <a:r>
              <a:rPr lang="zh-CN" altLang="en-US" kern="0" dirty="0" smtClean="0">
                <a:latin typeface="Segoe UI"/>
                <a:ea typeface="微软雅黑"/>
                <a:cs typeface=""/>
              </a:rPr>
              <a:t>张卫东老师</a:t>
            </a:r>
            <a:endParaRPr lang="en-US" altLang="zh-CN" kern="0" dirty="0">
              <a:latin typeface="Segoe UI"/>
              <a:ea typeface="微软雅黑"/>
              <a:cs typeface=""/>
            </a:endParaRPr>
          </a:p>
        </p:txBody>
      </p:sp>
      <p:sp>
        <p:nvSpPr>
          <p:cNvPr id="4" name="文本占位符 3"/>
          <p:cNvSpPr>
            <a:spLocks noGrp="1"/>
          </p:cNvSpPr>
          <p:nvPr>
            <p:ph type="body" sz="quarter" idx="12"/>
          </p:nvPr>
        </p:nvSpPr>
        <p:spPr/>
        <p:txBody>
          <a:bodyPr/>
          <a:lstStyle/>
          <a:p>
            <a:pPr lvl="0">
              <a:lnSpc>
                <a:spcPct val="100000"/>
              </a:lnSpc>
              <a:spcBef>
                <a:spcPts val="0"/>
              </a:spcBef>
              <a:defRPr/>
            </a:pPr>
            <a:r>
              <a:rPr lang="zh-CN" altLang="en-US" kern="0" dirty="0">
                <a:latin typeface="Segoe UI"/>
                <a:ea typeface="微软雅黑"/>
                <a:cs typeface=""/>
              </a:rPr>
              <a:t>报告人</a:t>
            </a:r>
            <a:endParaRPr lang="en-US" altLang="zh-CN" kern="0" dirty="0">
              <a:latin typeface="Segoe UI"/>
              <a:ea typeface="微软雅黑"/>
              <a:cs typeface=""/>
            </a:endParaRPr>
          </a:p>
          <a:p>
            <a:pPr lvl="0">
              <a:lnSpc>
                <a:spcPct val="100000"/>
              </a:lnSpc>
              <a:spcBef>
                <a:spcPts val="0"/>
              </a:spcBef>
              <a:defRPr/>
            </a:pPr>
            <a:r>
              <a:rPr lang="zh-CN" altLang="en-US" kern="0" dirty="0">
                <a:latin typeface="Segoe UI"/>
                <a:ea typeface="微软雅黑"/>
                <a:cs typeface=""/>
              </a:rPr>
              <a:t>冯小川</a:t>
            </a:r>
            <a:endParaRPr lang="en-US" altLang="zh-CN" kern="0" dirty="0">
              <a:latin typeface="Segoe UI"/>
              <a:ea typeface="微软雅黑"/>
              <a:cs typeface=""/>
            </a:endParaRPr>
          </a:p>
        </p:txBody>
      </p:sp>
      <p:sp>
        <p:nvSpPr>
          <p:cNvPr id="5" name="文本占位符 4"/>
          <p:cNvSpPr>
            <a:spLocks noGrp="1"/>
          </p:cNvSpPr>
          <p:nvPr>
            <p:ph type="body" sz="quarter" idx="13"/>
          </p:nvPr>
        </p:nvSpPr>
        <p:spPr/>
        <p:txBody>
          <a:bodyPr/>
          <a:lstStyle/>
          <a:p>
            <a:r>
              <a:rPr lang="zh-CN" altLang="en-US" dirty="0" smtClean="0">
                <a:latin typeface="Segoe UI"/>
                <a:ea typeface="微软雅黑"/>
              </a:rPr>
              <a:t>通信工程学院信息安全专业</a:t>
            </a:r>
            <a:endParaRPr lang="en-US" altLang="zh-CN" dirty="0">
              <a:latin typeface="Segoe UI"/>
              <a:ea typeface="微软雅黑"/>
            </a:endParaRPr>
          </a:p>
        </p:txBody>
      </p:sp>
      <p:sp>
        <p:nvSpPr>
          <p:cNvPr id="6" name="文本占位符 5"/>
          <p:cNvSpPr>
            <a:spLocks noGrp="1"/>
          </p:cNvSpPr>
          <p:nvPr>
            <p:ph type="body" sz="quarter" idx="14"/>
          </p:nvPr>
        </p:nvSpPr>
        <p:spPr/>
        <p:txBody>
          <a:bodyPr/>
          <a:lstStyle/>
          <a:p>
            <a:r>
              <a:rPr lang="zh-CN" altLang="en-US" dirty="0" smtClean="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THREE</a:t>
            </a:r>
            <a:r>
              <a:rPr kumimoji="1" lang="zh-CN" altLang="en-US" dirty="0" smtClean="0"/>
              <a:t> 系统设计</a:t>
            </a:r>
            <a:endParaRPr kumimoji="1" lang="zh-CN" altLang="en-US" dirty="0"/>
          </a:p>
        </p:txBody>
      </p:sp>
      <p:grpSp>
        <p:nvGrpSpPr>
          <p:cNvPr id="3" name="组 2"/>
          <p:cNvGrpSpPr/>
          <p:nvPr/>
        </p:nvGrpSpPr>
        <p:grpSpPr>
          <a:xfrm>
            <a:off x="974294" y="934206"/>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5" name="矩形 4"/>
            <p:cNvSpPr/>
            <p:nvPr/>
          </p:nvSpPr>
          <p:spPr>
            <a:xfrm>
              <a:off x="1041701" y="5042922"/>
              <a:ext cx="1338828" cy="369332"/>
            </a:xfrm>
            <a:prstGeom prst="rect">
              <a:avLst/>
            </a:prstGeom>
          </p:spPr>
          <p:txBody>
            <a:bodyPr wrap="none">
              <a:spAutoFit/>
            </a:bodyPr>
            <a:lstStyle/>
            <a:p>
              <a:r>
                <a:rPr lang="zh-CN" altLang="en-US" dirty="0">
                  <a:solidFill>
                    <a:srgbClr val="000000"/>
                  </a:solidFill>
                  <a:latin typeface="Segoe UI"/>
                  <a:ea typeface="微软雅黑"/>
                </a:rPr>
                <a:t>系统</a:t>
              </a:r>
              <a:r>
                <a:rPr lang="zh-CN" altLang="en-US" dirty="0" smtClean="0">
                  <a:solidFill>
                    <a:srgbClr val="000000"/>
                  </a:solidFill>
                  <a:latin typeface="Segoe UI"/>
                  <a:ea typeface="微软雅黑"/>
                </a:rPr>
                <a:t>流程图</a:t>
              </a:r>
              <a:endParaRPr lang="zh-CN" altLang="en-US" dirty="0">
                <a:solidFill>
                  <a:srgbClr val="000000"/>
                </a:solidFill>
                <a:latin typeface="Segoe UI"/>
                <a:ea typeface="微软雅黑"/>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395" y="1429752"/>
            <a:ext cx="4581525" cy="5305425"/>
          </a:xfrm>
          <a:prstGeom prst="rect">
            <a:avLst/>
          </a:prstGeom>
        </p:spPr>
      </p:pic>
    </p:spTree>
    <p:extLst>
      <p:ext uri="{BB962C8B-B14F-4D97-AF65-F5344CB8AC3E}">
        <p14:creationId xmlns:p14="http://schemas.microsoft.com/office/powerpoint/2010/main" val="10557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a:ea typeface="微软雅黑"/>
              </a:rPr>
              <a:t>西安电子科技大学</a:t>
            </a:r>
          </a:p>
        </p:txBody>
      </p:sp>
      <p:sp>
        <p:nvSpPr>
          <p:cNvPr id="3" name="文本占位符 2"/>
          <p:cNvSpPr>
            <a:spLocks noGrp="1"/>
          </p:cNvSpPr>
          <p:nvPr>
            <p:ph type="body" sz="quarter" idx="11"/>
          </p:nvPr>
        </p:nvSpPr>
        <p:spPr/>
        <p:txBody>
          <a:bodyPr/>
          <a:lstStyle/>
          <a:p>
            <a:r>
              <a:rPr kumimoji="1" lang="zh-CN" altLang="en-US" dirty="0" smtClean="0"/>
              <a:t>系统实现</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FOUR</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72513837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FOUR</a:t>
            </a:r>
            <a:r>
              <a:rPr kumimoji="1" lang="zh-CN" altLang="en-US" dirty="0" smtClean="0"/>
              <a:t> 系统实现</a:t>
            </a:r>
            <a:endParaRPr kumimoji="1" lang="zh-CN" altLang="en-US" dirty="0"/>
          </a:p>
        </p:txBody>
      </p:sp>
      <p:graphicFrame>
        <p:nvGraphicFramePr>
          <p:cNvPr id="44" name="表格 43"/>
          <p:cNvGraphicFramePr>
            <a:graphicFrameLocks noGrp="1"/>
          </p:cNvGraphicFramePr>
          <p:nvPr>
            <p:extLst>
              <p:ext uri="{D42A27DB-BD31-4B8C-83A1-F6EECF244321}">
                <p14:modId xmlns:p14="http://schemas.microsoft.com/office/powerpoint/2010/main" val="4214996193"/>
              </p:ext>
            </p:extLst>
          </p:nvPr>
        </p:nvGraphicFramePr>
        <p:xfrm>
          <a:off x="911225" y="846666"/>
          <a:ext cx="6924675" cy="4404394"/>
        </p:xfrm>
        <a:graphic>
          <a:graphicData uri="http://schemas.openxmlformats.org/drawingml/2006/table">
            <a:tbl>
              <a:tblPr firstRow="1" bandRow="1"/>
              <a:tblGrid>
                <a:gridCol w="1384935">
                  <a:extLst>
                    <a:ext uri="{9D8B030D-6E8A-4147-A177-3AD203B41FA5}">
                      <a16:colId xmlns="" xmlns:a16="http://schemas.microsoft.com/office/drawing/2014/main" val="14830518"/>
                    </a:ext>
                  </a:extLst>
                </a:gridCol>
                <a:gridCol w="1384935">
                  <a:extLst>
                    <a:ext uri="{9D8B030D-6E8A-4147-A177-3AD203B41FA5}">
                      <a16:colId xmlns="" xmlns:a16="http://schemas.microsoft.com/office/drawing/2014/main" val="1306310516"/>
                    </a:ext>
                  </a:extLst>
                </a:gridCol>
                <a:gridCol w="1384935">
                  <a:extLst>
                    <a:ext uri="{9D8B030D-6E8A-4147-A177-3AD203B41FA5}">
                      <a16:colId xmlns="" xmlns:a16="http://schemas.microsoft.com/office/drawing/2014/main" val="764643663"/>
                    </a:ext>
                  </a:extLst>
                </a:gridCol>
                <a:gridCol w="1384935">
                  <a:extLst>
                    <a:ext uri="{9D8B030D-6E8A-4147-A177-3AD203B41FA5}">
                      <a16:colId xmlns="" xmlns:a16="http://schemas.microsoft.com/office/drawing/2014/main" val="395337221"/>
                    </a:ext>
                  </a:extLst>
                </a:gridCol>
                <a:gridCol w="1384935">
                  <a:extLst>
                    <a:ext uri="{9D8B030D-6E8A-4147-A177-3AD203B41FA5}">
                      <a16:colId xmlns="" xmlns:a16="http://schemas.microsoft.com/office/drawing/2014/main" val="3835576740"/>
                    </a:ext>
                  </a:extLst>
                </a:gridCol>
              </a:tblGrid>
              <a:tr h="1356784">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ct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dirty="0"/>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28566470"/>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l"/>
                      <a:r>
                        <a:rPr lang="zh-CN" altLang="en-US" sz="1400" b="0" dirty="0" smtClean="0">
                          <a:solidFill>
                            <a:schemeClr val="tx1">
                              <a:lumMod val="85000"/>
                              <a:lumOff val="15000"/>
                            </a:schemeClr>
                          </a:solidFill>
                          <a:latin typeface="+mn-lt"/>
                        </a:rPr>
                        <a:t>操作系统</a:t>
                      </a:r>
                      <a:endParaRPr lang="en-US" altLang="zh-CN" sz="1400" b="0" dirty="0" smtClean="0">
                        <a:solidFill>
                          <a:schemeClr val="tx1">
                            <a:lumMod val="85000"/>
                            <a:lumOff val="15000"/>
                          </a:schemeClr>
                        </a:solidFill>
                        <a:latin typeface="+mn-lt"/>
                      </a:endParaRP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gridSpan="4">
                  <a:txBody>
                    <a:bodyPr/>
                    <a:lstStyle/>
                    <a:p>
                      <a:r>
                        <a:rPr lang="en-US" altLang="zh-CN" dirty="0" smtClean="0"/>
                        <a:t>Fedora </a:t>
                      </a:r>
                      <a:r>
                        <a:rPr lang="en-US" altLang="zh-CN" dirty="0" smtClean="0"/>
                        <a:t>20</a:t>
                      </a:r>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927475679"/>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tx1">
                              <a:lumMod val="85000"/>
                              <a:lumOff val="15000"/>
                            </a:schemeClr>
                          </a:solidFill>
                          <a:latin typeface="+mn-lt"/>
                          <a:cs typeface="Segoe UI Light" pitchFamily="34" charset="0"/>
                        </a:rPr>
                        <a:t>IDE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r>
                        <a:rPr lang="en-US" altLang="zh-CN" dirty="0" err="1" smtClean="0"/>
                        <a:t>IntelliJ</a:t>
                      </a:r>
                      <a:r>
                        <a:rPr lang="en-US" altLang="zh-CN" dirty="0" smtClean="0"/>
                        <a:t> IDEA 14.1.4</a:t>
                      </a:r>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020837829"/>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tx1">
                              <a:lumMod val="85000"/>
                              <a:lumOff val="15000"/>
                            </a:schemeClr>
                          </a:solidFill>
                          <a:latin typeface="+mn-lt"/>
                          <a:cs typeface="Segoe UI Light" pitchFamily="34" charset="0"/>
                        </a:rPr>
                        <a:t>Maven</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r>
                        <a:rPr lang="en-US" altLang="zh-CN" dirty="0" smtClean="0"/>
                        <a:t>Apache Maven 3.3.3</a:t>
                      </a:r>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91716858"/>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tx1">
                              <a:lumMod val="85000"/>
                              <a:lumOff val="15000"/>
                            </a:schemeClr>
                          </a:solidFill>
                          <a:latin typeface="+mn-lt"/>
                          <a:cs typeface="Segoe UI Light" pitchFamily="34" charset="0"/>
                        </a:rPr>
                        <a:t>Storm</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r>
                        <a:rPr lang="en-US" altLang="zh-CN" dirty="0" smtClean="0"/>
                        <a:t>Storm 0.9.2</a:t>
                      </a: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209081677"/>
                  </a:ext>
                </a:extLst>
              </a:tr>
              <a:tr h="609522">
                <a:tc>
                  <a:txBody>
                    <a:body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tx1">
                              <a:lumMod val="85000"/>
                              <a:lumOff val="15000"/>
                            </a:schemeClr>
                          </a:solidFill>
                          <a:latin typeface="+mn-lt"/>
                          <a:cs typeface="Segoe UI Light" pitchFamily="34" charset="0"/>
                        </a:rPr>
                        <a:t>Tomcat</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r>
                        <a:rPr lang="en-US" altLang="zh-CN" dirty="0" smtClean="0"/>
                        <a:t>Tomcat7.0.6</a:t>
                      </a: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pSp>
        <p:nvGrpSpPr>
          <p:cNvPr id="3" name="组 2"/>
          <p:cNvGrpSpPr/>
          <p:nvPr/>
        </p:nvGrpSpPr>
        <p:grpSpPr>
          <a:xfrm>
            <a:off x="949682" y="1187116"/>
            <a:ext cx="2300757" cy="509896"/>
            <a:chOff x="910794" y="4967546"/>
            <a:chExt cx="2300757" cy="509896"/>
          </a:xfrm>
        </p:grpSpPr>
        <p:grpSp>
          <p:nvGrpSpPr>
            <p:cNvPr id="45" name="组合 10"/>
            <p:cNvGrpSpPr/>
            <p:nvPr/>
          </p:nvGrpSpPr>
          <p:grpSpPr>
            <a:xfrm>
              <a:off x="910794" y="4967546"/>
              <a:ext cx="2300757" cy="509896"/>
              <a:chOff x="888096" y="1000203"/>
              <a:chExt cx="4259825" cy="944066"/>
            </a:xfrm>
          </p:grpSpPr>
          <p:sp>
            <p:nvSpPr>
              <p:cNvPr id="46" name="矩形 4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47" name="椭圆 4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48" name="椭圆 4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49" name="椭圆 4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50" name="椭圆 4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51" name="矩形 50"/>
            <p:cNvSpPr/>
            <p:nvPr/>
          </p:nvSpPr>
          <p:spPr>
            <a:xfrm>
              <a:off x="1041701" y="5042922"/>
              <a:ext cx="1800493" cy="369332"/>
            </a:xfrm>
            <a:prstGeom prst="rect">
              <a:avLst/>
            </a:prstGeom>
          </p:spPr>
          <p:txBody>
            <a:bodyPr wrap="none">
              <a:spAutoFit/>
            </a:bodyPr>
            <a:lstStyle/>
            <a:p>
              <a:r>
                <a:rPr lang="zh-CN" altLang="en-US" dirty="0" smtClean="0">
                  <a:solidFill>
                    <a:srgbClr val="000000"/>
                  </a:solidFill>
                  <a:latin typeface="Segoe UI"/>
                  <a:ea typeface="微软雅黑"/>
                </a:rPr>
                <a:t>主要使用的软件</a:t>
              </a:r>
              <a:endParaRPr lang="zh-CN" altLang="en-US" dirty="0">
                <a:solidFill>
                  <a:srgbClr val="000000"/>
                </a:solidFill>
                <a:latin typeface="Segoe UI"/>
                <a:ea typeface="微软雅黑"/>
              </a:endParaRPr>
            </a:p>
          </p:txBody>
        </p:sp>
      </p:grpSp>
    </p:spTree>
    <p:extLst>
      <p:ext uri="{BB962C8B-B14F-4D97-AF65-F5344CB8AC3E}">
        <p14:creationId xmlns:p14="http://schemas.microsoft.com/office/powerpoint/2010/main" val="185872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r>
              <a:rPr kumimoji="1" lang="zh-CN" altLang="en-US" dirty="0" smtClean="0"/>
              <a:t> 系统实现</a:t>
            </a:r>
            <a:endParaRPr kumimoji="1" lang="zh-CN" altLang="en-US" dirty="0"/>
          </a:p>
        </p:txBody>
      </p:sp>
      <p:sp>
        <p:nvSpPr>
          <p:cNvPr id="4" name="矩形 3"/>
          <p:cNvSpPr/>
          <p:nvPr/>
        </p:nvSpPr>
        <p:spPr>
          <a:xfrm>
            <a:off x="4049174" y="772510"/>
            <a:ext cx="1680588" cy="523220"/>
          </a:xfrm>
          <a:prstGeom prst="rect">
            <a:avLst/>
          </a:prstGeom>
        </p:spPr>
        <p:txBody>
          <a:bodyPr wrap="none">
            <a:spAutoFit/>
          </a:bodyPr>
          <a:lstStyle/>
          <a:p>
            <a:r>
              <a:rPr lang="en-US" altLang="zh-CN" sz="2800" b="1" dirty="0" smtClean="0">
                <a:solidFill>
                  <a:srgbClr val="000000"/>
                </a:solidFill>
                <a:latin typeface="Segoe UI"/>
                <a:ea typeface="微软雅黑"/>
              </a:rPr>
              <a:t>Storm UI</a:t>
            </a:r>
            <a:endParaRPr lang="zh-CN" altLang="en-US" sz="2800" b="1" dirty="0">
              <a:solidFill>
                <a:srgbClr val="000000"/>
              </a:solidFill>
              <a:latin typeface="Segoe UI"/>
              <a:ea typeface="微软雅黑"/>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280" y="1295730"/>
            <a:ext cx="9025719" cy="5562270"/>
          </a:xfrm>
          <a:prstGeom prst="rect">
            <a:avLst/>
          </a:prstGeom>
        </p:spPr>
      </p:pic>
    </p:spTree>
    <p:extLst>
      <p:ext uri="{BB962C8B-B14F-4D97-AF65-F5344CB8AC3E}">
        <p14:creationId xmlns:p14="http://schemas.microsoft.com/office/powerpoint/2010/main" val="63066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FOUR</a:t>
            </a:r>
            <a:r>
              <a:rPr kumimoji="1" lang="zh-CN" altLang="en-US" dirty="0" smtClean="0"/>
              <a:t> 系统实现</a:t>
            </a:r>
            <a:endParaRPr kumimoji="1" lang="zh-CN" altLang="en-US" dirty="0"/>
          </a:p>
        </p:txBody>
      </p:sp>
      <p:grpSp>
        <p:nvGrpSpPr>
          <p:cNvPr id="3" name="组 2"/>
          <p:cNvGrpSpPr/>
          <p:nvPr/>
        </p:nvGrpSpPr>
        <p:grpSpPr>
          <a:xfrm>
            <a:off x="974294" y="934206"/>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ndParaRPr>
              </a:p>
            </p:txBody>
          </p:sp>
        </p:grpSp>
        <p:sp>
          <p:nvSpPr>
            <p:cNvPr id="5" name="矩形 4"/>
            <p:cNvSpPr/>
            <p:nvPr/>
          </p:nvSpPr>
          <p:spPr>
            <a:xfrm>
              <a:off x="1041701" y="5042922"/>
              <a:ext cx="1107996" cy="369332"/>
            </a:xfrm>
            <a:prstGeom prst="rect">
              <a:avLst/>
            </a:prstGeom>
          </p:spPr>
          <p:txBody>
            <a:bodyPr wrap="none">
              <a:spAutoFit/>
            </a:bodyPr>
            <a:lstStyle/>
            <a:p>
              <a:r>
                <a:rPr lang="zh-CN" altLang="en-US" dirty="0" smtClean="0">
                  <a:solidFill>
                    <a:srgbClr val="000000"/>
                  </a:solidFill>
                  <a:latin typeface="Segoe UI"/>
                </a:rPr>
                <a:t>登录界面</a:t>
              </a:r>
              <a:endParaRPr lang="zh-CN" altLang="en-US" dirty="0">
                <a:solidFill>
                  <a:srgbClr val="000000"/>
                </a:solidFill>
                <a:latin typeface="Segoe UI"/>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07" y="1634468"/>
            <a:ext cx="7619598" cy="5025639"/>
          </a:xfrm>
          <a:prstGeom prst="rect">
            <a:avLst/>
          </a:prstGeom>
        </p:spPr>
      </p:pic>
    </p:spTree>
    <p:extLst>
      <p:ext uri="{BB962C8B-B14F-4D97-AF65-F5344CB8AC3E}">
        <p14:creationId xmlns:p14="http://schemas.microsoft.com/office/powerpoint/2010/main" val="402022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r>
              <a:rPr kumimoji="1" lang="zh-CN" altLang="en-US" dirty="0" smtClean="0"/>
              <a:t> 系统实现</a:t>
            </a:r>
            <a:endParaRPr kumimoji="1" lang="zh-CN" altLang="en-US" dirty="0"/>
          </a:p>
        </p:txBody>
      </p:sp>
      <p:sp>
        <p:nvSpPr>
          <p:cNvPr id="4" name="矩形 3"/>
          <p:cNvSpPr/>
          <p:nvPr/>
        </p:nvSpPr>
        <p:spPr>
          <a:xfrm>
            <a:off x="4049174" y="772510"/>
            <a:ext cx="1620957" cy="523220"/>
          </a:xfrm>
          <a:prstGeom prst="rect">
            <a:avLst/>
          </a:prstGeom>
        </p:spPr>
        <p:txBody>
          <a:bodyPr wrap="none">
            <a:spAutoFit/>
          </a:bodyPr>
          <a:lstStyle/>
          <a:p>
            <a:r>
              <a:rPr lang="zh-CN" altLang="en-US" sz="2800" b="1" dirty="0" smtClean="0">
                <a:solidFill>
                  <a:srgbClr val="000000"/>
                </a:solidFill>
                <a:latin typeface="Segoe UI"/>
                <a:ea typeface="微软雅黑"/>
              </a:rPr>
              <a:t>播放页面</a:t>
            </a:r>
            <a:endParaRPr lang="zh-CN" altLang="en-US" sz="2800" b="1" dirty="0">
              <a:solidFill>
                <a:srgbClr val="000000"/>
              </a:solidFill>
              <a:latin typeface="Segoe UI"/>
              <a:ea typeface="微软雅黑"/>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386715"/>
            <a:ext cx="10058400" cy="5471285"/>
          </a:xfrm>
          <a:prstGeom prst="rect">
            <a:avLst/>
          </a:prstGeom>
        </p:spPr>
      </p:pic>
    </p:spTree>
    <p:extLst>
      <p:ext uri="{BB962C8B-B14F-4D97-AF65-F5344CB8AC3E}">
        <p14:creationId xmlns:p14="http://schemas.microsoft.com/office/powerpoint/2010/main" val="380981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r>
              <a:rPr kumimoji="1" lang="zh-CN" altLang="en-US" dirty="0" smtClean="0"/>
              <a:t> 系统实现</a:t>
            </a:r>
            <a:endParaRPr kumimoji="1" lang="zh-CN" altLang="en-US" dirty="0"/>
          </a:p>
        </p:txBody>
      </p:sp>
      <p:grpSp>
        <p:nvGrpSpPr>
          <p:cNvPr id="3" name="组 2"/>
          <p:cNvGrpSpPr/>
          <p:nvPr/>
        </p:nvGrpSpPr>
        <p:grpSpPr>
          <a:xfrm>
            <a:off x="3888454" y="317270"/>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5"/>
                <a:ext cx="4199466"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5" name="矩形 4"/>
            <p:cNvSpPr/>
            <p:nvPr/>
          </p:nvSpPr>
          <p:spPr>
            <a:xfrm>
              <a:off x="1041701" y="5042922"/>
              <a:ext cx="1107996" cy="369332"/>
            </a:xfrm>
            <a:prstGeom prst="rect">
              <a:avLst/>
            </a:prstGeom>
          </p:spPr>
          <p:txBody>
            <a:bodyPr wrap="none">
              <a:spAutoFit/>
            </a:bodyPr>
            <a:lstStyle/>
            <a:p>
              <a:r>
                <a:rPr lang="zh-CN" altLang="en-US" dirty="0" smtClean="0">
                  <a:solidFill>
                    <a:srgbClr val="000000"/>
                  </a:solidFill>
                  <a:latin typeface="Segoe UI"/>
                  <a:ea typeface="微软雅黑"/>
                </a:rPr>
                <a:t>音乐歌曲</a:t>
              </a:r>
              <a:endParaRPr lang="zh-CN" altLang="en-US" dirty="0">
                <a:solidFill>
                  <a:srgbClr val="000000"/>
                </a:solidFill>
                <a:latin typeface="Segoe UI"/>
                <a:ea typeface="微软雅黑"/>
              </a:endParaRPr>
            </a:p>
          </p:txBody>
        </p:sp>
      </p:gr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12" y="879988"/>
            <a:ext cx="10058400" cy="5862006"/>
          </a:xfrm>
          <a:prstGeom prst="rect">
            <a:avLst/>
          </a:prstGeom>
        </p:spPr>
      </p:pic>
    </p:spTree>
    <p:extLst>
      <p:ext uri="{BB962C8B-B14F-4D97-AF65-F5344CB8AC3E}">
        <p14:creationId xmlns:p14="http://schemas.microsoft.com/office/powerpoint/2010/main" val="262526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FOUR</a:t>
            </a:r>
            <a:r>
              <a:rPr kumimoji="1" lang="zh-CN" altLang="en-US" dirty="0" smtClean="0"/>
              <a:t> 系统实现</a:t>
            </a:r>
            <a:endParaRPr kumimoji="1" lang="zh-CN" altLang="en-US" dirty="0"/>
          </a:p>
        </p:txBody>
      </p:sp>
      <p:pic>
        <p:nvPicPr>
          <p:cNvPr id="156" name="图片 155"/>
          <p:cNvPicPr>
            <a:picLocks noChangeAspect="1"/>
          </p:cNvPicPr>
          <p:nvPr/>
        </p:nvPicPr>
        <p:blipFill rotWithShape="1">
          <a:blip r:embed="rId2"/>
          <a:srcRect l="49574"/>
          <a:stretch/>
        </p:blipFill>
        <p:spPr>
          <a:xfrm>
            <a:off x="-8468" y="2435266"/>
            <a:ext cx="1002201" cy="1987468"/>
          </a:xfrm>
          <a:prstGeom prst="rect">
            <a:avLst/>
          </a:prstGeom>
        </p:spPr>
      </p:pic>
      <p:pic>
        <p:nvPicPr>
          <p:cNvPr id="191" name="图片 190"/>
          <p:cNvPicPr>
            <a:picLocks noChangeAspect="1"/>
          </p:cNvPicPr>
          <p:nvPr/>
        </p:nvPicPr>
        <p:blipFill rotWithShape="1">
          <a:blip r:embed="rId3"/>
          <a:srcRect l="54115" t="14479" r="4250" b="12370"/>
          <a:stretch/>
        </p:blipFill>
        <p:spPr>
          <a:xfrm>
            <a:off x="3848772" y="1363132"/>
            <a:ext cx="4587588" cy="4262632"/>
          </a:xfrm>
          <a:prstGeom prst="rect">
            <a:avLst/>
          </a:prstGeom>
        </p:spPr>
      </p:pic>
      <p:sp>
        <p:nvSpPr>
          <p:cNvPr id="192" name="菱形 191"/>
          <p:cNvSpPr/>
          <p:nvPr/>
        </p:nvSpPr>
        <p:spPr>
          <a:xfrm>
            <a:off x="4083050" y="1416050"/>
            <a:ext cx="4025900" cy="4025900"/>
          </a:xfrm>
          <a:prstGeom prst="diamond">
            <a:avLst/>
          </a:prstGeom>
          <a:gradFill flip="none" rotWithShape="1">
            <a:gsLst>
              <a:gs pos="0">
                <a:srgbClr val="A5A5A5">
                  <a:lumMod val="5000"/>
                  <a:lumOff val="95000"/>
                  <a:alpha val="3000"/>
                </a:srgbClr>
              </a:gs>
              <a:gs pos="83000">
                <a:srgbClr val="A5A5A5">
                  <a:lumMod val="45000"/>
                  <a:lumOff val="55000"/>
                  <a:alpha val="57000"/>
                </a:srgbClr>
              </a:gs>
              <a:gs pos="100000">
                <a:srgbClr val="A5A5A5">
                  <a:lumMod val="30000"/>
                  <a:lumOff val="70000"/>
                  <a:alpha val="0"/>
                </a:srgbClr>
              </a:gs>
            </a:gsLst>
            <a:path path="circle">
              <a:fillToRect l="50000" t="50000" r="50000" b="50000"/>
            </a:path>
            <a:tileRect/>
          </a:gradFill>
          <a:ln w="12700" cap="flat" cmpd="sng" algn="ctr">
            <a:noFill/>
            <a:prstDash val="solid"/>
            <a:miter lim="800000"/>
          </a:ln>
          <a:effectLst/>
        </p:spPr>
        <p:txBody>
          <a:bodyPr rtlCol="0" anchor="ctr"/>
          <a:lstStyle/>
          <a:p>
            <a:pPr algn="ctr" defTabSz="914400">
              <a:defRPr/>
            </a:pPr>
            <a:r>
              <a:rPr lang="zh-CN" altLang="en-US" sz="6600" b="1" kern="0" dirty="0">
                <a:gradFill flip="none" rotWithShape="1">
                  <a:gsLst>
                    <a:gs pos="0">
                      <a:srgbClr val="515151">
                        <a:lumMod val="89000"/>
                      </a:srgbClr>
                    </a:gs>
                    <a:gs pos="23000">
                      <a:srgbClr val="515151">
                        <a:lumMod val="89000"/>
                      </a:srgbClr>
                    </a:gs>
                    <a:gs pos="69000">
                      <a:srgbClr val="515151">
                        <a:lumMod val="75000"/>
                      </a:srgbClr>
                    </a:gs>
                    <a:gs pos="97000">
                      <a:srgbClr val="515151">
                        <a:lumMod val="70000"/>
                      </a:srgbClr>
                    </a:gs>
                  </a:gsLst>
                  <a:path path="circle">
                    <a:fillToRect l="50000" t="50000" r="50000" b="50000"/>
                  </a:path>
                  <a:tileRect/>
                </a:gradFill>
                <a:latin typeface="Segoe UI"/>
                <a:ea typeface="微软雅黑"/>
              </a:rPr>
              <a:t>算法</a:t>
            </a:r>
            <a:endParaRPr lang="zh-CN" altLang="en-US" sz="6600" b="1" kern="0" dirty="0" smtClean="0">
              <a:gradFill flip="none" rotWithShape="1">
                <a:gsLst>
                  <a:gs pos="0">
                    <a:srgbClr val="515151">
                      <a:lumMod val="89000"/>
                    </a:srgbClr>
                  </a:gs>
                  <a:gs pos="23000">
                    <a:srgbClr val="515151">
                      <a:lumMod val="89000"/>
                    </a:srgbClr>
                  </a:gs>
                  <a:gs pos="69000">
                    <a:srgbClr val="515151">
                      <a:lumMod val="75000"/>
                    </a:srgbClr>
                  </a:gs>
                  <a:gs pos="97000">
                    <a:srgbClr val="515151">
                      <a:lumMod val="70000"/>
                    </a:srgbClr>
                  </a:gs>
                </a:gsLst>
                <a:path path="circle">
                  <a:fillToRect l="50000" t="50000" r="50000" b="50000"/>
                </a:path>
                <a:tileRect/>
              </a:gradFill>
              <a:latin typeface="Segoe UI"/>
              <a:ea typeface="微软雅黑"/>
            </a:endParaRPr>
          </a:p>
        </p:txBody>
      </p:sp>
      <p:grpSp>
        <p:nvGrpSpPr>
          <p:cNvPr id="193" name="组合 6"/>
          <p:cNvGrpSpPr/>
          <p:nvPr/>
        </p:nvGrpSpPr>
        <p:grpSpPr>
          <a:xfrm>
            <a:off x="1088594" y="1487746"/>
            <a:ext cx="2300757" cy="509896"/>
            <a:chOff x="888096" y="1000203"/>
            <a:chExt cx="4259825" cy="944066"/>
          </a:xfrm>
        </p:grpSpPr>
        <p:sp>
          <p:nvSpPr>
            <p:cNvPr id="194" name="矩形 193"/>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5" name="椭圆 194"/>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6" name="椭圆 195"/>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7" name="椭圆 196"/>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8" name="椭圆 197"/>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99" name="矩形 198"/>
          <p:cNvSpPr/>
          <p:nvPr/>
        </p:nvSpPr>
        <p:spPr>
          <a:xfrm>
            <a:off x="1219501" y="1563122"/>
            <a:ext cx="1800493" cy="369332"/>
          </a:xfrm>
          <a:prstGeom prst="rect">
            <a:avLst/>
          </a:prstGeom>
        </p:spPr>
        <p:txBody>
          <a:bodyPr wrap="none">
            <a:spAutoFit/>
          </a:bodyPr>
          <a:lstStyle/>
          <a:p>
            <a:r>
              <a:rPr lang="zh-CN" altLang="en-US" dirty="0" smtClean="0">
                <a:solidFill>
                  <a:srgbClr val="000000"/>
                </a:solidFill>
                <a:latin typeface="Segoe UI"/>
                <a:ea typeface="微软雅黑"/>
              </a:rPr>
              <a:t>对用户进行建模</a:t>
            </a:r>
            <a:endParaRPr lang="zh-CN" altLang="en-US" dirty="0">
              <a:solidFill>
                <a:srgbClr val="000000"/>
              </a:solidFill>
              <a:latin typeface="Segoe UI"/>
              <a:ea typeface="微软雅黑"/>
            </a:endParaRPr>
          </a:p>
        </p:txBody>
      </p:sp>
      <p:sp>
        <p:nvSpPr>
          <p:cNvPr id="200" name="矩形 199"/>
          <p:cNvSpPr/>
          <p:nvPr/>
        </p:nvSpPr>
        <p:spPr>
          <a:xfrm>
            <a:off x="1137421" y="2039830"/>
            <a:ext cx="2945629" cy="1492716"/>
          </a:xfrm>
          <a:prstGeom prst="rect">
            <a:avLst/>
          </a:prstGeom>
        </p:spPr>
        <p:txBody>
          <a:bodyPr wrap="square">
            <a:spAutoFit/>
          </a:bodyPr>
          <a:lstStyle/>
          <a:p>
            <a:pPr>
              <a:lnSpc>
                <a:spcPct val="130000"/>
              </a:lnSpc>
            </a:pPr>
            <a:r>
              <a:rPr lang="zh-CN" altLang="en-US" sz="1400" dirty="0">
                <a:solidFill>
                  <a:srgbClr val="FFFFFF">
                    <a:lumMod val="50000"/>
                  </a:srgbClr>
                </a:solidFill>
                <a:latin typeface="微软雅黑" charset="0"/>
                <a:ea typeface="微软雅黑" charset="0"/>
              </a:rPr>
              <a:t>用户建模解决的是不同用户的特征差异。使用基本信息对用户的音乐品味进。行划分。一个成功的音乐推荐系统需要对不同的用户提供满足其不同相应需求的音乐</a:t>
            </a:r>
          </a:p>
        </p:txBody>
      </p:sp>
      <p:grpSp>
        <p:nvGrpSpPr>
          <p:cNvPr id="201" name="组合 14"/>
          <p:cNvGrpSpPr/>
          <p:nvPr/>
        </p:nvGrpSpPr>
        <p:grpSpPr>
          <a:xfrm>
            <a:off x="1088594" y="3837270"/>
            <a:ext cx="2300757" cy="509896"/>
            <a:chOff x="888096" y="1000203"/>
            <a:chExt cx="4259825" cy="944066"/>
          </a:xfrm>
        </p:grpSpPr>
        <p:sp>
          <p:nvSpPr>
            <p:cNvPr id="202" name="矩形 201"/>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3" name="椭圆 202"/>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4" name="椭圆 203"/>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5" name="椭圆 204"/>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6" name="椭圆 205"/>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207" name="矩形 206"/>
          <p:cNvSpPr/>
          <p:nvPr/>
        </p:nvSpPr>
        <p:spPr>
          <a:xfrm>
            <a:off x="1219501" y="3912646"/>
            <a:ext cx="1800493" cy="369332"/>
          </a:xfrm>
          <a:prstGeom prst="rect">
            <a:avLst/>
          </a:prstGeom>
        </p:spPr>
        <p:txBody>
          <a:bodyPr wrap="none">
            <a:spAutoFit/>
          </a:bodyPr>
          <a:lstStyle/>
          <a:p>
            <a:r>
              <a:rPr lang="zh-CN" altLang="en-US" dirty="0" smtClean="0">
                <a:solidFill>
                  <a:srgbClr val="000000"/>
                </a:solidFill>
                <a:latin typeface="Segoe UI"/>
                <a:ea typeface="微软雅黑"/>
              </a:rPr>
              <a:t>对音乐进行建模</a:t>
            </a:r>
            <a:endParaRPr lang="zh-CN" altLang="en-US" dirty="0">
              <a:solidFill>
                <a:srgbClr val="000000"/>
              </a:solidFill>
              <a:latin typeface="Segoe UI"/>
              <a:ea typeface="微软雅黑"/>
            </a:endParaRPr>
          </a:p>
        </p:txBody>
      </p:sp>
      <p:sp>
        <p:nvSpPr>
          <p:cNvPr id="208" name="矩形 207"/>
          <p:cNvSpPr/>
          <p:nvPr/>
        </p:nvSpPr>
        <p:spPr>
          <a:xfrm>
            <a:off x="1137421" y="4389354"/>
            <a:ext cx="2945629" cy="1772793"/>
          </a:xfrm>
          <a:prstGeom prst="rect">
            <a:avLst/>
          </a:prstGeom>
        </p:spPr>
        <p:txBody>
          <a:bodyPr wrap="square">
            <a:spAutoFit/>
          </a:bodyPr>
          <a:lstStyle/>
          <a:p>
            <a:pPr>
              <a:lnSpc>
                <a:spcPct val="130000"/>
              </a:lnSpc>
            </a:pPr>
            <a:r>
              <a:rPr lang="zh-CN" altLang="en-US" sz="1400" dirty="0">
                <a:solidFill>
                  <a:srgbClr val="FFFFFF">
                    <a:lumMod val="50000"/>
                  </a:srgbClr>
                </a:solidFill>
                <a:latin typeface="微软雅黑" charset="0"/>
                <a:ea typeface="微软雅黑" charset="0"/>
              </a:rPr>
              <a:t>研究音乐本身的属性。首先音乐的分布者会给音乐一些标签，包括专辑名称、作曲家、标题、流派等等。还有就是对音乐的音频信号进行分析，包括节拍，节奏，高音，乐器，心情等。</a:t>
            </a:r>
          </a:p>
        </p:txBody>
      </p:sp>
      <p:grpSp>
        <p:nvGrpSpPr>
          <p:cNvPr id="209" name="组合 22"/>
          <p:cNvGrpSpPr/>
          <p:nvPr/>
        </p:nvGrpSpPr>
        <p:grpSpPr>
          <a:xfrm>
            <a:off x="9036927" y="1487746"/>
            <a:ext cx="2300757" cy="509896"/>
            <a:chOff x="888096" y="1000203"/>
            <a:chExt cx="4259825" cy="944066"/>
          </a:xfrm>
        </p:grpSpPr>
        <p:sp>
          <p:nvSpPr>
            <p:cNvPr id="210" name="矩形 20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1" name="椭圆 21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2" name="椭圆 21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3" name="椭圆 21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4" name="椭圆 21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215" name="矩形 214"/>
          <p:cNvSpPr/>
          <p:nvPr/>
        </p:nvSpPr>
        <p:spPr>
          <a:xfrm>
            <a:off x="9167834" y="1563122"/>
            <a:ext cx="1569660" cy="369332"/>
          </a:xfrm>
          <a:prstGeom prst="rect">
            <a:avLst/>
          </a:prstGeom>
        </p:spPr>
        <p:txBody>
          <a:bodyPr wrap="none">
            <a:spAutoFit/>
          </a:bodyPr>
          <a:lstStyle/>
          <a:p>
            <a:r>
              <a:rPr lang="zh-CN" altLang="en-US" dirty="0" smtClean="0">
                <a:solidFill>
                  <a:srgbClr val="000000"/>
                </a:solidFill>
                <a:latin typeface="Segoe UI"/>
                <a:ea typeface="微软雅黑"/>
              </a:rPr>
              <a:t>音乐匹配算法</a:t>
            </a:r>
            <a:endParaRPr lang="zh-CN" altLang="en-US" dirty="0">
              <a:solidFill>
                <a:srgbClr val="000000"/>
              </a:solidFill>
              <a:latin typeface="Segoe UI"/>
              <a:ea typeface="微软雅黑"/>
            </a:endParaRPr>
          </a:p>
        </p:txBody>
      </p:sp>
      <p:sp>
        <p:nvSpPr>
          <p:cNvPr id="216" name="矩形 215"/>
          <p:cNvSpPr/>
          <p:nvPr/>
        </p:nvSpPr>
        <p:spPr>
          <a:xfrm>
            <a:off x="8392055" y="2039830"/>
            <a:ext cx="2945629" cy="1492716"/>
          </a:xfrm>
          <a:prstGeom prst="rect">
            <a:avLst/>
          </a:prstGeom>
        </p:spPr>
        <p:txBody>
          <a:bodyPr wrap="square">
            <a:spAutoFit/>
          </a:bodyPr>
          <a:lstStyle/>
          <a:p>
            <a:pPr algn="r">
              <a:lnSpc>
                <a:spcPct val="130000"/>
              </a:lnSpc>
            </a:pPr>
            <a:r>
              <a:rPr lang="zh-CN" altLang="en-US" sz="1400" dirty="0" smtClean="0">
                <a:solidFill>
                  <a:srgbClr val="FFFFFF">
                    <a:lumMod val="50000"/>
                  </a:srgbClr>
                </a:solidFill>
                <a:latin typeface="微软雅黑" charset="0"/>
                <a:ea typeface="微软雅黑" charset="0"/>
              </a:rPr>
              <a:t>根据</a:t>
            </a:r>
            <a:r>
              <a:rPr lang="zh-CN" altLang="en-US" sz="1400" dirty="0">
                <a:solidFill>
                  <a:srgbClr val="FFFFFF">
                    <a:lumMod val="50000"/>
                  </a:srgbClr>
                </a:solidFill>
                <a:latin typeface="微软雅黑" charset="0"/>
                <a:ea typeface="微软雅黑" charset="0"/>
              </a:rPr>
              <a:t>歌曲</a:t>
            </a:r>
            <a:r>
              <a:rPr lang="zh-CN" altLang="en-US" sz="1400" dirty="0" smtClean="0">
                <a:solidFill>
                  <a:srgbClr val="FFFFFF">
                    <a:lumMod val="50000"/>
                  </a:srgbClr>
                </a:solidFill>
                <a:latin typeface="微软雅黑" charset="0"/>
                <a:ea typeface="微软雅黑" charset="0"/>
              </a:rPr>
              <a:t>和用户已经</a:t>
            </a:r>
            <a:r>
              <a:rPr lang="zh-CN" altLang="en-US" sz="1400" dirty="0">
                <a:solidFill>
                  <a:srgbClr val="FFFFFF">
                    <a:lumMod val="50000"/>
                  </a:srgbClr>
                </a:solidFill>
                <a:latin typeface="微软雅黑" charset="0"/>
                <a:ea typeface="微软雅黑" charset="0"/>
              </a:rPr>
              <a:t>听到过的歌曲进行比较相似度， 推荐与用户听过历史歌曲具有相似度的</a:t>
            </a:r>
            <a:r>
              <a:rPr lang="zh-CN" altLang="en-US" sz="1400" dirty="0" smtClean="0">
                <a:solidFill>
                  <a:srgbClr val="FFFFFF">
                    <a:lumMod val="50000"/>
                  </a:srgbClr>
                </a:solidFill>
                <a:latin typeface="微软雅黑" charset="0"/>
                <a:ea typeface="微软雅黑" charset="0"/>
              </a:rPr>
              <a:t>歌曲</a:t>
            </a:r>
            <a:r>
              <a:rPr lang="zh-CN" altLang="en-US" sz="1400" dirty="0">
                <a:solidFill>
                  <a:srgbClr val="FFFFFF">
                    <a:lumMod val="50000"/>
                  </a:srgbClr>
                </a:solidFill>
                <a:latin typeface="微软雅黑" charset="0"/>
                <a:ea typeface="微软雅黑" charset="0"/>
              </a:rPr>
              <a:t>。</a:t>
            </a:r>
            <a:r>
              <a:rPr lang="zh-CN" altLang="en-US" sz="1400" dirty="0" smtClean="0">
                <a:solidFill>
                  <a:srgbClr val="FFFFFF">
                    <a:lumMod val="50000"/>
                  </a:srgbClr>
                </a:solidFill>
                <a:latin typeface="微软雅黑" charset="0"/>
                <a:ea typeface="微软雅黑" charset="0"/>
              </a:rPr>
              <a:t>主要</a:t>
            </a:r>
            <a:r>
              <a:rPr lang="zh-CN" altLang="en-US" sz="1400" dirty="0">
                <a:solidFill>
                  <a:srgbClr val="FFFFFF">
                    <a:lumMod val="50000"/>
                  </a:srgbClr>
                </a:solidFill>
                <a:latin typeface="微软雅黑" charset="0"/>
                <a:ea typeface="微软雅黑" charset="0"/>
              </a:rPr>
              <a:t>是提取歌曲</a:t>
            </a:r>
            <a:r>
              <a:rPr lang="zh-CN" altLang="en-US" sz="1400" dirty="0" smtClean="0">
                <a:solidFill>
                  <a:srgbClr val="FFFFFF">
                    <a:lumMod val="50000"/>
                  </a:srgbClr>
                </a:solidFill>
                <a:latin typeface="微软雅黑" charset="0"/>
                <a:ea typeface="微软雅黑" charset="0"/>
              </a:rPr>
              <a:t>的</a:t>
            </a:r>
            <a:r>
              <a:rPr lang="zh-CN" altLang="en-US" sz="1400" dirty="0">
                <a:solidFill>
                  <a:srgbClr val="FFFFFF">
                    <a:lumMod val="50000"/>
                  </a:srgbClr>
                </a:solidFill>
                <a:latin typeface="微软雅黑" charset="0"/>
                <a:ea typeface="微软雅黑" charset="0"/>
              </a:rPr>
              <a:t>特征</a:t>
            </a:r>
            <a:r>
              <a:rPr lang="zh-CN" altLang="en-US" sz="1400" dirty="0" smtClean="0">
                <a:solidFill>
                  <a:srgbClr val="FFFFFF">
                    <a:lumMod val="50000"/>
                  </a:srgbClr>
                </a:solidFill>
                <a:latin typeface="微软雅黑" charset="0"/>
                <a:ea typeface="微软雅黑" charset="0"/>
              </a:rPr>
              <a:t>。 </a:t>
            </a:r>
            <a:r>
              <a:rPr lang="zh-CN" altLang="en-US" sz="1400" dirty="0">
                <a:solidFill>
                  <a:srgbClr val="FFFFFF">
                    <a:lumMod val="50000"/>
                  </a:srgbClr>
                </a:solidFill>
                <a:latin typeface="微软雅黑" charset="0"/>
                <a:ea typeface="微软雅黑" charset="0"/>
              </a:rPr>
              <a:t>然后去度量这些歌曲的距离作为相似度</a:t>
            </a:r>
            <a:r>
              <a:rPr lang="zh-CN" altLang="en-US" sz="1400" dirty="0" smtClean="0">
                <a:solidFill>
                  <a:srgbClr val="FFFFFF">
                    <a:lumMod val="50000"/>
                  </a:srgbClr>
                </a:solidFill>
                <a:latin typeface="微软雅黑" charset="0"/>
                <a:ea typeface="微软雅黑" charset="0"/>
              </a:rPr>
              <a:t>度量。</a:t>
            </a:r>
            <a:endParaRPr lang="zh-CN" altLang="en-US" sz="1400" dirty="0">
              <a:solidFill>
                <a:srgbClr val="FFFFFF">
                  <a:lumMod val="50000"/>
                </a:srgbClr>
              </a:solidFill>
              <a:latin typeface="微软雅黑" charset="0"/>
              <a:ea typeface="微软雅黑" charset="0"/>
            </a:endParaRPr>
          </a:p>
        </p:txBody>
      </p:sp>
      <p:grpSp>
        <p:nvGrpSpPr>
          <p:cNvPr id="217" name="组合 30"/>
          <p:cNvGrpSpPr/>
          <p:nvPr/>
        </p:nvGrpSpPr>
        <p:grpSpPr>
          <a:xfrm>
            <a:off x="8997376" y="3837270"/>
            <a:ext cx="2300757" cy="509896"/>
            <a:chOff x="888096" y="1000203"/>
            <a:chExt cx="4259825" cy="944066"/>
          </a:xfrm>
        </p:grpSpPr>
        <p:sp>
          <p:nvSpPr>
            <p:cNvPr id="218" name="矩形 2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9" name="椭圆 2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20" name="椭圆 2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21" name="椭圆 2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22" name="椭圆 2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223" name="矩形 222"/>
          <p:cNvSpPr/>
          <p:nvPr/>
        </p:nvSpPr>
        <p:spPr>
          <a:xfrm>
            <a:off x="9128283" y="3912646"/>
            <a:ext cx="1107996" cy="369332"/>
          </a:xfrm>
          <a:prstGeom prst="rect">
            <a:avLst/>
          </a:prstGeom>
        </p:spPr>
        <p:txBody>
          <a:bodyPr wrap="none">
            <a:spAutoFit/>
          </a:bodyPr>
          <a:lstStyle/>
          <a:p>
            <a:r>
              <a:rPr lang="zh-CN" altLang="en-US" dirty="0" smtClean="0">
                <a:solidFill>
                  <a:srgbClr val="000000"/>
                </a:solidFill>
                <a:latin typeface="Segoe UI"/>
                <a:ea typeface="微软雅黑"/>
              </a:rPr>
              <a:t>检索算法</a:t>
            </a:r>
            <a:endParaRPr lang="zh-CN" altLang="en-US" dirty="0">
              <a:solidFill>
                <a:srgbClr val="000000"/>
              </a:solidFill>
              <a:latin typeface="Segoe UI"/>
              <a:ea typeface="微软雅黑"/>
            </a:endParaRPr>
          </a:p>
        </p:txBody>
      </p:sp>
      <p:sp>
        <p:nvSpPr>
          <p:cNvPr id="224" name="矩形 223"/>
          <p:cNvSpPr/>
          <p:nvPr/>
        </p:nvSpPr>
        <p:spPr>
          <a:xfrm>
            <a:off x="8392055" y="4389354"/>
            <a:ext cx="2945629" cy="1772793"/>
          </a:xfrm>
          <a:prstGeom prst="rect">
            <a:avLst/>
          </a:prstGeom>
        </p:spPr>
        <p:txBody>
          <a:bodyPr wrap="square">
            <a:spAutoFit/>
          </a:bodyPr>
          <a:lstStyle/>
          <a:p>
            <a:pPr algn="r">
              <a:lnSpc>
                <a:spcPct val="130000"/>
              </a:lnSpc>
            </a:pPr>
            <a:r>
              <a:rPr lang="zh-CN" altLang="en-US" sz="1400" dirty="0" smtClean="0">
                <a:solidFill>
                  <a:srgbClr val="FFFFFF">
                    <a:lumMod val="50000"/>
                  </a:srgbClr>
                </a:solidFill>
                <a:latin typeface="微软雅黑" charset="0"/>
                <a:ea typeface="微软雅黑" charset="0"/>
              </a:rPr>
              <a:t>由于歌曲很多，所以直接查询速度比较慢。将歌曲编号（即歌曲</a:t>
            </a:r>
            <a:r>
              <a:rPr lang="en-US" altLang="zh-CN" sz="1400" dirty="0" smtClean="0">
                <a:solidFill>
                  <a:srgbClr val="FFFFFF">
                    <a:lumMod val="50000"/>
                  </a:srgbClr>
                </a:solidFill>
                <a:latin typeface="微软雅黑" charset="0"/>
                <a:ea typeface="微软雅黑" charset="0"/>
              </a:rPr>
              <a:t>ID</a:t>
            </a:r>
            <a:r>
              <a:rPr lang="zh-CN" altLang="en-US" sz="1400" dirty="0" smtClean="0">
                <a:solidFill>
                  <a:srgbClr val="FFFFFF">
                    <a:lumMod val="50000"/>
                  </a:srgbClr>
                </a:solidFill>
                <a:latin typeface="微软雅黑" charset="0"/>
                <a:ea typeface="微软雅黑" charset="0"/>
              </a:rPr>
              <a:t>）和对应的特征、路径存放在</a:t>
            </a:r>
            <a:r>
              <a:rPr lang="en-US" altLang="zh-CN" sz="1400" dirty="0" err="1" smtClean="0">
                <a:solidFill>
                  <a:srgbClr val="FFFFFF">
                    <a:lumMod val="50000"/>
                  </a:srgbClr>
                </a:solidFill>
                <a:latin typeface="微软雅黑" charset="0"/>
                <a:ea typeface="微软雅黑" charset="0"/>
              </a:rPr>
              <a:t>redis</a:t>
            </a:r>
            <a:r>
              <a:rPr lang="zh-CN" altLang="en-US" sz="1400" dirty="0" smtClean="0">
                <a:solidFill>
                  <a:srgbClr val="FFFFFF">
                    <a:lumMod val="50000"/>
                  </a:srgbClr>
                </a:solidFill>
                <a:latin typeface="微软雅黑" charset="0"/>
                <a:ea typeface="微软雅黑" charset="0"/>
              </a:rPr>
              <a:t>里面两个不同的表里，根据特征找到歌曲</a:t>
            </a:r>
            <a:r>
              <a:rPr lang="en-US" altLang="zh-CN" sz="1400" dirty="0" smtClean="0">
                <a:solidFill>
                  <a:srgbClr val="FFFFFF">
                    <a:lumMod val="50000"/>
                  </a:srgbClr>
                </a:solidFill>
                <a:latin typeface="微软雅黑" charset="0"/>
                <a:ea typeface="微软雅黑" charset="0"/>
              </a:rPr>
              <a:t>id</a:t>
            </a:r>
            <a:r>
              <a:rPr lang="zh-CN" altLang="en-US" sz="1400" dirty="0" smtClean="0">
                <a:solidFill>
                  <a:srgbClr val="FFFFFF">
                    <a:lumMod val="50000"/>
                  </a:srgbClr>
                </a:solidFill>
                <a:latin typeface="微软雅黑" charset="0"/>
                <a:ea typeface="微软雅黑" charset="0"/>
              </a:rPr>
              <a:t>，再根据歌曲</a:t>
            </a:r>
            <a:r>
              <a:rPr lang="en-US" altLang="zh-CN" sz="1400" dirty="0" smtClean="0">
                <a:solidFill>
                  <a:srgbClr val="FFFFFF">
                    <a:lumMod val="50000"/>
                  </a:srgbClr>
                </a:solidFill>
                <a:latin typeface="微软雅黑" charset="0"/>
                <a:ea typeface="微软雅黑" charset="0"/>
              </a:rPr>
              <a:t>id</a:t>
            </a:r>
            <a:r>
              <a:rPr lang="zh-CN" altLang="en-US" sz="1400" dirty="0" smtClean="0">
                <a:solidFill>
                  <a:srgbClr val="FFFFFF">
                    <a:lumMod val="50000"/>
                  </a:srgbClr>
                </a:solidFill>
                <a:latin typeface="微软雅黑" charset="0"/>
                <a:ea typeface="微软雅黑" charset="0"/>
              </a:rPr>
              <a:t>找到路径，然后将路径传给前端显示</a:t>
            </a:r>
            <a:endParaRPr lang="zh-CN" altLang="en-US" sz="1400" dirty="0">
              <a:solidFill>
                <a:srgbClr val="FFFFFF">
                  <a:lumMod val="50000"/>
                </a:srgbClr>
              </a:solidFill>
              <a:latin typeface="微软雅黑" charset="0"/>
              <a:ea typeface="微软雅黑" charset="0"/>
            </a:endParaRPr>
          </a:p>
        </p:txBody>
      </p:sp>
    </p:spTree>
    <p:extLst>
      <p:ext uri="{BB962C8B-B14F-4D97-AF65-F5344CB8AC3E}">
        <p14:creationId xmlns:p14="http://schemas.microsoft.com/office/powerpoint/2010/main" val="185796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r>
              <a:rPr kumimoji="1" lang="zh-CN" altLang="en-US" dirty="0" smtClean="0"/>
              <a:t> 系统实现</a:t>
            </a:r>
            <a:endParaRPr kumimoji="1" lang="zh-CN" altLang="en-US" dirty="0"/>
          </a:p>
        </p:txBody>
      </p:sp>
      <p:grpSp>
        <p:nvGrpSpPr>
          <p:cNvPr id="3" name="组 2"/>
          <p:cNvGrpSpPr/>
          <p:nvPr/>
        </p:nvGrpSpPr>
        <p:grpSpPr>
          <a:xfrm>
            <a:off x="974294" y="934206"/>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5" name="矩形 4"/>
            <p:cNvSpPr/>
            <p:nvPr/>
          </p:nvSpPr>
          <p:spPr>
            <a:xfrm>
              <a:off x="1041701" y="5042922"/>
              <a:ext cx="1338828" cy="369332"/>
            </a:xfrm>
            <a:prstGeom prst="rect">
              <a:avLst/>
            </a:prstGeom>
          </p:spPr>
          <p:txBody>
            <a:bodyPr wrap="none">
              <a:spAutoFit/>
            </a:bodyPr>
            <a:lstStyle/>
            <a:p>
              <a:r>
                <a:rPr lang="zh-CN" altLang="en-US" dirty="0" smtClean="0">
                  <a:solidFill>
                    <a:srgbClr val="000000"/>
                  </a:solidFill>
                  <a:latin typeface="Segoe UI"/>
                  <a:ea typeface="微软雅黑"/>
                </a:rPr>
                <a:t>拓扑结构图</a:t>
              </a:r>
              <a:endParaRPr lang="zh-CN" altLang="en-US" dirty="0">
                <a:solidFill>
                  <a:srgbClr val="000000"/>
                </a:solidFill>
                <a:latin typeface="Segoe UI"/>
                <a:ea typeface="微软雅黑"/>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45" y="2047218"/>
            <a:ext cx="9067800" cy="3867150"/>
          </a:xfrm>
          <a:prstGeom prst="rect">
            <a:avLst/>
          </a:prstGeom>
        </p:spPr>
      </p:pic>
    </p:spTree>
    <p:extLst>
      <p:ext uri="{BB962C8B-B14F-4D97-AF65-F5344CB8AC3E}">
        <p14:creationId xmlns:p14="http://schemas.microsoft.com/office/powerpoint/2010/main" val="112551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r>
              <a:rPr kumimoji="1" lang="zh-CN" altLang="en-US" dirty="0" smtClean="0"/>
              <a:t> 系统实现</a:t>
            </a:r>
            <a:endParaRPr kumimoji="1" lang="zh-CN" altLang="en-US" dirty="0"/>
          </a:p>
        </p:txBody>
      </p:sp>
      <p:sp>
        <p:nvSpPr>
          <p:cNvPr id="9" name="矩形 8"/>
          <p:cNvSpPr/>
          <p:nvPr/>
        </p:nvSpPr>
        <p:spPr>
          <a:xfrm>
            <a:off x="950374" y="1420210"/>
            <a:ext cx="1620957" cy="523220"/>
          </a:xfrm>
          <a:prstGeom prst="rect">
            <a:avLst/>
          </a:prstGeom>
        </p:spPr>
        <p:txBody>
          <a:bodyPr wrap="none">
            <a:spAutoFit/>
          </a:bodyPr>
          <a:lstStyle/>
          <a:p>
            <a:r>
              <a:rPr lang="zh-CN" altLang="en-US" sz="2800" b="1" dirty="0" smtClean="0">
                <a:solidFill>
                  <a:srgbClr val="000000"/>
                </a:solidFill>
                <a:latin typeface="Segoe UI"/>
                <a:ea typeface="微软雅黑"/>
              </a:rPr>
              <a:t>网站编写</a:t>
            </a:r>
            <a:endParaRPr lang="zh-CN" altLang="en-US" sz="2800" b="1" dirty="0">
              <a:solidFill>
                <a:srgbClr val="000000"/>
              </a:solidFill>
              <a:latin typeface="Segoe UI"/>
              <a:ea typeface="微软雅黑"/>
            </a:endParaRPr>
          </a:p>
        </p:txBody>
      </p:sp>
      <p:sp>
        <p:nvSpPr>
          <p:cNvPr id="10" name="矩形 9"/>
          <p:cNvSpPr/>
          <p:nvPr/>
        </p:nvSpPr>
        <p:spPr>
          <a:xfrm>
            <a:off x="959621" y="2810482"/>
            <a:ext cx="6550312" cy="412421"/>
          </a:xfrm>
          <a:prstGeom prst="rect">
            <a:avLst/>
          </a:prstGeom>
        </p:spPr>
        <p:txBody>
          <a:bodyPr wrap="square">
            <a:spAutoFit/>
          </a:bodyPr>
          <a:lstStyle/>
          <a:p>
            <a:pPr>
              <a:lnSpc>
                <a:spcPct val="130000"/>
              </a:lnSpc>
            </a:pPr>
            <a:r>
              <a:rPr lang="zh-CN" altLang="en-US" sz="1600" dirty="0" smtClean="0">
                <a:solidFill>
                  <a:srgbClr val="000000">
                    <a:lumMod val="50000"/>
                    <a:lumOff val="50000"/>
                  </a:srgbClr>
                </a:solidFill>
                <a:latin typeface="微软雅黑" charset="0"/>
                <a:ea typeface="微软雅黑" charset="0"/>
              </a:rPr>
              <a:t>使用</a:t>
            </a:r>
            <a:r>
              <a:rPr lang="en-US" altLang="zh-CN" sz="1600" dirty="0" smtClean="0">
                <a:solidFill>
                  <a:srgbClr val="000000">
                    <a:lumMod val="50000"/>
                    <a:lumOff val="50000"/>
                  </a:srgbClr>
                </a:solidFill>
                <a:latin typeface="微软雅黑" charset="0"/>
                <a:ea typeface="微软雅黑" charset="0"/>
              </a:rPr>
              <a:t>Tomcat</a:t>
            </a:r>
            <a:r>
              <a:rPr lang="zh-CN" altLang="en-US" sz="1600" dirty="0" smtClean="0">
                <a:solidFill>
                  <a:srgbClr val="000000">
                    <a:lumMod val="50000"/>
                    <a:lumOff val="50000"/>
                  </a:srgbClr>
                </a:solidFill>
                <a:latin typeface="微软雅黑" charset="0"/>
                <a:ea typeface="微软雅黑" charset="0"/>
              </a:rPr>
              <a:t>作为网站服务器</a:t>
            </a:r>
            <a:endParaRPr lang="zh-CN" altLang="en-US" sz="1600" dirty="0">
              <a:solidFill>
                <a:srgbClr val="000000">
                  <a:lumMod val="50000"/>
                  <a:lumOff val="50000"/>
                </a:srgbClr>
              </a:solidFill>
              <a:latin typeface="微软雅黑" charset="0"/>
              <a:ea typeface="微软雅黑" charset="0"/>
            </a:endParaRPr>
          </a:p>
        </p:txBody>
      </p:sp>
      <p:sp>
        <p:nvSpPr>
          <p:cNvPr id="11" name="矩形 10"/>
          <p:cNvSpPr/>
          <p:nvPr/>
        </p:nvSpPr>
        <p:spPr>
          <a:xfrm>
            <a:off x="959621" y="3549798"/>
            <a:ext cx="6550312" cy="732508"/>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使用</a:t>
            </a:r>
            <a:r>
              <a:rPr lang="en-US" altLang="zh-CN" sz="1600" dirty="0">
                <a:solidFill>
                  <a:srgbClr val="000000">
                    <a:lumMod val="50000"/>
                    <a:lumOff val="50000"/>
                  </a:srgbClr>
                </a:solidFill>
                <a:latin typeface="微软雅黑" charset="0"/>
                <a:ea typeface="微软雅黑" charset="0"/>
              </a:rPr>
              <a:t>Struct2</a:t>
            </a:r>
            <a:r>
              <a:rPr lang="zh-CN" altLang="en-US" sz="1600" dirty="0">
                <a:solidFill>
                  <a:srgbClr val="000000">
                    <a:lumMod val="50000"/>
                    <a:lumOff val="50000"/>
                  </a:srgbClr>
                </a:solidFill>
                <a:latin typeface="微软雅黑" charset="0"/>
                <a:ea typeface="微软雅黑" charset="0"/>
              </a:rPr>
              <a:t>框架为控制器</a:t>
            </a:r>
            <a:r>
              <a:rPr lang="en-US" altLang="zh-CN" sz="1600" dirty="0">
                <a:solidFill>
                  <a:srgbClr val="000000">
                    <a:lumMod val="50000"/>
                    <a:lumOff val="50000"/>
                  </a:srgbClr>
                </a:solidFill>
                <a:latin typeface="微软雅黑" charset="0"/>
                <a:ea typeface="微软雅黑" charset="0"/>
              </a:rPr>
              <a:t>(Controller)</a:t>
            </a:r>
            <a:r>
              <a:rPr lang="zh-CN" altLang="en-US" sz="1600" dirty="0">
                <a:solidFill>
                  <a:srgbClr val="000000">
                    <a:lumMod val="50000"/>
                    <a:lumOff val="50000"/>
                  </a:srgbClr>
                </a:solidFill>
                <a:latin typeface="微软雅黑" charset="0"/>
                <a:ea typeface="微软雅黑" charset="0"/>
              </a:rPr>
              <a:t>来建立模型与视图的数据交互。采用拦截器的机制来处理用户的请求。</a:t>
            </a:r>
          </a:p>
        </p:txBody>
      </p:sp>
      <p:sp>
        <p:nvSpPr>
          <p:cNvPr id="12" name="矩形 11"/>
          <p:cNvSpPr/>
          <p:nvPr/>
        </p:nvSpPr>
        <p:spPr>
          <a:xfrm>
            <a:off x="959621" y="4585622"/>
            <a:ext cx="6550312" cy="732508"/>
          </a:xfrm>
          <a:prstGeom prst="rect">
            <a:avLst/>
          </a:prstGeom>
        </p:spPr>
        <p:txBody>
          <a:bodyPr wrap="square">
            <a:spAutoFit/>
          </a:bodyPr>
          <a:lstStyle/>
          <a:p>
            <a:pPr>
              <a:lnSpc>
                <a:spcPct val="130000"/>
              </a:lnSpc>
            </a:pPr>
            <a:r>
              <a:rPr lang="zh-CN" altLang="en-US" sz="1600" dirty="0" smtClean="0">
                <a:solidFill>
                  <a:srgbClr val="000000">
                    <a:lumMod val="50000"/>
                    <a:lumOff val="50000"/>
                  </a:srgbClr>
                </a:solidFill>
                <a:latin typeface="微软雅黑" charset="0"/>
                <a:ea typeface="微软雅黑" charset="0"/>
              </a:rPr>
              <a:t>将前端网页和后台推荐引擎结合起来，将个性化音乐推荐列表呈现给用户</a:t>
            </a:r>
            <a:endParaRPr lang="zh-CN" altLang="en-US" sz="16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83287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smtClean="0"/>
              <a:t>目录</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CONTENTS</a:t>
            </a:r>
            <a:endParaRPr kumimoji="1" lang="zh-CN" altLang="en-US" dirty="0"/>
          </a:p>
        </p:txBody>
      </p:sp>
      <p:sp>
        <p:nvSpPr>
          <p:cNvPr id="6" name="文本占位符 5"/>
          <p:cNvSpPr>
            <a:spLocks noGrp="1"/>
          </p:cNvSpPr>
          <p:nvPr>
            <p:ph type="body" sz="quarter" idx="14"/>
          </p:nvPr>
        </p:nvSpPr>
        <p:spPr/>
        <p:txBody>
          <a:bodyPr/>
          <a:lstStyle/>
          <a:p>
            <a:r>
              <a:rPr lang="zh-CN" altLang="en-US" dirty="0">
                <a:solidFill>
                  <a:srgbClr val="000000"/>
                </a:solidFill>
                <a:latin typeface="Segoe UI"/>
                <a:ea typeface="微软雅黑" charset="0"/>
              </a:rPr>
              <a:t>选题</a:t>
            </a:r>
            <a:r>
              <a:rPr lang="zh-CN" altLang="en-US" dirty="0" smtClean="0">
                <a:solidFill>
                  <a:srgbClr val="000000"/>
                </a:solidFill>
                <a:latin typeface="Segoe UI"/>
                <a:ea typeface="微软雅黑" charset="0"/>
              </a:rPr>
              <a:t>背景</a:t>
            </a:r>
            <a:endParaRPr lang="zh-CN" altLang="en-US" dirty="0">
              <a:solidFill>
                <a:srgbClr val="000000"/>
              </a:solidFill>
              <a:latin typeface="Segoe UI"/>
              <a:ea typeface="微软雅黑" charset="0"/>
            </a:endParaRPr>
          </a:p>
        </p:txBody>
      </p:sp>
      <p:sp>
        <p:nvSpPr>
          <p:cNvPr id="7" name="文本占位符 6"/>
          <p:cNvSpPr>
            <a:spLocks noGrp="1"/>
          </p:cNvSpPr>
          <p:nvPr>
            <p:ph type="body" sz="quarter" idx="15"/>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ONE</a:t>
            </a:r>
            <a:endParaRPr lang="zh-CN" altLang="en-US" dirty="0">
              <a:solidFill>
                <a:srgbClr val="000000"/>
              </a:solidFill>
              <a:latin typeface="Segoe UI"/>
              <a:ea typeface="微软雅黑" charset="0"/>
            </a:endParaRPr>
          </a:p>
        </p:txBody>
      </p:sp>
      <p:sp>
        <p:nvSpPr>
          <p:cNvPr id="8" name="文本占位符 7"/>
          <p:cNvSpPr>
            <a:spLocks noGrp="1"/>
          </p:cNvSpPr>
          <p:nvPr>
            <p:ph type="body" sz="quarter" idx="16"/>
          </p:nvPr>
        </p:nvSpPr>
        <p:spPr/>
        <p:txBody>
          <a:bodyPr/>
          <a:lstStyle/>
          <a:p>
            <a:r>
              <a:rPr lang="zh-CN" altLang="en-US" dirty="0" smtClean="0">
                <a:solidFill>
                  <a:srgbClr val="000000"/>
                </a:solidFill>
                <a:latin typeface="Segoe UI"/>
                <a:ea typeface="微软雅黑" charset="0"/>
              </a:rPr>
              <a:t>研究现状</a:t>
            </a:r>
            <a:endParaRPr lang="zh-CN" altLang="en-US" dirty="0">
              <a:solidFill>
                <a:srgbClr val="000000"/>
              </a:solidFill>
              <a:latin typeface="Segoe UI"/>
              <a:ea typeface="微软雅黑" charset="0"/>
            </a:endParaRPr>
          </a:p>
        </p:txBody>
      </p:sp>
      <p:sp>
        <p:nvSpPr>
          <p:cNvPr id="9" name="文本占位符 8"/>
          <p:cNvSpPr>
            <a:spLocks noGrp="1"/>
          </p:cNvSpPr>
          <p:nvPr>
            <p:ph type="body" sz="quarter" idx="17"/>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TWO</a:t>
            </a:r>
            <a:endParaRPr lang="zh-CN" altLang="en-US" dirty="0">
              <a:solidFill>
                <a:srgbClr val="000000"/>
              </a:solidFill>
              <a:latin typeface="Segoe UI"/>
              <a:ea typeface="微软雅黑" charset="0"/>
            </a:endParaRPr>
          </a:p>
        </p:txBody>
      </p:sp>
      <p:sp>
        <p:nvSpPr>
          <p:cNvPr id="10" name="文本占位符 9"/>
          <p:cNvSpPr>
            <a:spLocks noGrp="1"/>
          </p:cNvSpPr>
          <p:nvPr>
            <p:ph type="body" sz="quarter" idx="18"/>
          </p:nvPr>
        </p:nvSpPr>
        <p:spPr/>
        <p:txBody>
          <a:bodyPr/>
          <a:lstStyle/>
          <a:p>
            <a:r>
              <a:rPr lang="zh-CN" altLang="en-US" dirty="0" smtClean="0">
                <a:solidFill>
                  <a:srgbClr val="000000"/>
                </a:solidFill>
                <a:latin typeface="Segoe UI"/>
                <a:ea typeface="微软雅黑" charset="0"/>
              </a:rPr>
              <a:t>系统设计</a:t>
            </a:r>
            <a:endParaRPr lang="zh-CN" altLang="en-US" dirty="0">
              <a:solidFill>
                <a:srgbClr val="000000"/>
              </a:solidFill>
              <a:latin typeface="Segoe UI"/>
              <a:ea typeface="微软雅黑" charset="0"/>
            </a:endParaRPr>
          </a:p>
        </p:txBody>
      </p:sp>
      <p:sp>
        <p:nvSpPr>
          <p:cNvPr id="11" name="文本占位符 10"/>
          <p:cNvSpPr>
            <a:spLocks noGrp="1"/>
          </p:cNvSpPr>
          <p:nvPr>
            <p:ph type="body" sz="quarter" idx="19"/>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THREE</a:t>
            </a:r>
            <a:endParaRPr lang="zh-CN" altLang="en-US" dirty="0">
              <a:solidFill>
                <a:srgbClr val="000000"/>
              </a:solidFill>
              <a:latin typeface="Segoe UI"/>
              <a:ea typeface="微软雅黑" charset="0"/>
            </a:endParaRPr>
          </a:p>
        </p:txBody>
      </p:sp>
      <p:sp>
        <p:nvSpPr>
          <p:cNvPr id="12" name="文本占位符 11"/>
          <p:cNvSpPr>
            <a:spLocks noGrp="1"/>
          </p:cNvSpPr>
          <p:nvPr>
            <p:ph type="body" sz="quarter" idx="20"/>
          </p:nvPr>
        </p:nvSpPr>
        <p:spPr/>
        <p:txBody>
          <a:bodyPr/>
          <a:lstStyle/>
          <a:p>
            <a:r>
              <a:rPr lang="zh-CN" altLang="en-US" dirty="0" smtClean="0">
                <a:solidFill>
                  <a:srgbClr val="000000"/>
                </a:solidFill>
                <a:latin typeface="Segoe UI"/>
                <a:ea typeface="微软雅黑" charset="0"/>
              </a:rPr>
              <a:t>总结展望</a:t>
            </a:r>
            <a:endParaRPr kumimoji="1" lang="zh-CN" altLang="en-US" dirty="0">
              <a:solidFill>
                <a:srgbClr val="000000"/>
              </a:solidFill>
              <a:latin typeface="Segoe UI"/>
              <a:ea typeface="微软雅黑" charset="0"/>
            </a:endParaRPr>
          </a:p>
        </p:txBody>
      </p:sp>
      <p:sp>
        <p:nvSpPr>
          <p:cNvPr id="13" name="文本占位符 12"/>
          <p:cNvSpPr>
            <a:spLocks noGrp="1"/>
          </p:cNvSpPr>
          <p:nvPr>
            <p:ph type="body" sz="quarter" idx="21"/>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FIVE</a:t>
            </a:r>
            <a:endParaRPr lang="zh-CN" altLang="en-US" dirty="0">
              <a:solidFill>
                <a:srgbClr val="000000"/>
              </a:solidFill>
              <a:latin typeface="Segoe UI"/>
              <a:ea typeface="微软雅黑" charset="0"/>
            </a:endParaRPr>
          </a:p>
        </p:txBody>
      </p:sp>
      <p:sp>
        <p:nvSpPr>
          <p:cNvPr id="14" name="文本占位符 13"/>
          <p:cNvSpPr>
            <a:spLocks noGrp="1"/>
          </p:cNvSpPr>
          <p:nvPr>
            <p:ph type="body" sz="quarter" idx="22"/>
          </p:nvPr>
        </p:nvSpPr>
        <p:spPr/>
        <p:txBody>
          <a:bodyPr/>
          <a:lstStyle/>
          <a:p>
            <a:r>
              <a:rPr lang="zh-CN" altLang="en-US" dirty="0">
                <a:solidFill>
                  <a:srgbClr val="000000"/>
                </a:solidFill>
                <a:latin typeface="Segoe UI"/>
                <a:ea typeface="微软雅黑" charset="0"/>
              </a:rPr>
              <a:t>致谢</a:t>
            </a:r>
            <a:endParaRPr kumimoji="1" lang="zh-CN" altLang="en-US" dirty="0">
              <a:solidFill>
                <a:srgbClr val="000000"/>
              </a:solidFill>
              <a:latin typeface="Segoe UI"/>
              <a:ea typeface="微软雅黑" charset="0"/>
            </a:endParaRPr>
          </a:p>
        </p:txBody>
      </p:sp>
      <p:sp>
        <p:nvSpPr>
          <p:cNvPr id="15" name="文本占位符 14"/>
          <p:cNvSpPr>
            <a:spLocks noGrp="1"/>
          </p:cNvSpPr>
          <p:nvPr>
            <p:ph type="body" sz="quarter" idx="23"/>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SIX</a:t>
            </a:r>
            <a:endParaRPr lang="zh-CN" altLang="en-US" dirty="0">
              <a:solidFill>
                <a:srgbClr val="000000"/>
              </a:solidFill>
              <a:latin typeface="Segoe UI"/>
              <a:ea typeface="微软雅黑" charset="0"/>
            </a:endParaRPr>
          </a:p>
        </p:txBody>
      </p:sp>
      <p:sp>
        <p:nvSpPr>
          <p:cNvPr id="16" name="文本占位符 15"/>
          <p:cNvSpPr>
            <a:spLocks noGrp="1"/>
          </p:cNvSpPr>
          <p:nvPr>
            <p:ph type="body" sz="quarter" idx="24"/>
          </p:nvPr>
        </p:nvSpPr>
        <p:spPr/>
        <p:txBody>
          <a:bodyPr/>
          <a:lstStyle/>
          <a:p>
            <a:r>
              <a:rPr lang="zh-CN" altLang="en-US" dirty="0" smtClean="0">
                <a:solidFill>
                  <a:srgbClr val="000000"/>
                </a:solidFill>
                <a:latin typeface="Segoe UI"/>
                <a:ea typeface="微软雅黑" charset="0"/>
              </a:rPr>
              <a:t>系统实现</a:t>
            </a:r>
            <a:endParaRPr kumimoji="1" lang="zh-CN" altLang="en-US" dirty="0">
              <a:solidFill>
                <a:srgbClr val="000000"/>
              </a:solidFill>
              <a:latin typeface="Segoe UI"/>
              <a:ea typeface="微软雅黑" charset="0"/>
            </a:endParaRPr>
          </a:p>
        </p:txBody>
      </p:sp>
      <p:sp>
        <p:nvSpPr>
          <p:cNvPr id="17" name="文本占位符 16"/>
          <p:cNvSpPr>
            <a:spLocks noGrp="1"/>
          </p:cNvSpPr>
          <p:nvPr>
            <p:ph type="body" sz="quarter" idx="25"/>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FOUR</a:t>
            </a:r>
            <a:endParaRPr lang="zh-CN" altLang="en-US" dirty="0">
              <a:solidFill>
                <a:srgbClr val="000000"/>
              </a:solidFill>
              <a:latin typeface="Segoe UI"/>
              <a:ea typeface="微软雅黑" charset="0"/>
            </a:endParaRPr>
          </a:p>
        </p:txBody>
      </p:sp>
      <p:sp>
        <p:nvSpPr>
          <p:cNvPr id="18" name="矩形 17"/>
          <p:cNvSpPr/>
          <p:nvPr/>
        </p:nvSpPr>
        <p:spPr>
          <a:xfrm>
            <a:off x="939114" y="5014774"/>
            <a:ext cx="1083718" cy="60756"/>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 name="矩形 18"/>
          <p:cNvSpPr/>
          <p:nvPr/>
        </p:nvSpPr>
        <p:spPr>
          <a:xfrm>
            <a:off x="2799664" y="5014774"/>
            <a:ext cx="1083718" cy="60756"/>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 name="矩形 19"/>
          <p:cNvSpPr/>
          <p:nvPr/>
        </p:nvSpPr>
        <p:spPr>
          <a:xfrm>
            <a:off x="4660214" y="5014774"/>
            <a:ext cx="1083718" cy="60756"/>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 name="矩形 20"/>
          <p:cNvSpPr/>
          <p:nvPr/>
        </p:nvSpPr>
        <p:spPr>
          <a:xfrm>
            <a:off x="6522588" y="5014774"/>
            <a:ext cx="1083718" cy="60756"/>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2" name="矩形 21"/>
          <p:cNvSpPr/>
          <p:nvPr/>
        </p:nvSpPr>
        <p:spPr>
          <a:xfrm>
            <a:off x="8384962" y="5014774"/>
            <a:ext cx="1083718" cy="60756"/>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3" name="矩形 22"/>
          <p:cNvSpPr/>
          <p:nvPr/>
        </p:nvSpPr>
        <p:spPr>
          <a:xfrm>
            <a:off x="10247336" y="5014774"/>
            <a:ext cx="1083718" cy="60756"/>
          </a:xfrm>
          <a:prstGeom prst="rect">
            <a:avLst/>
          </a:prstGeom>
          <a:solidFill>
            <a:schemeClr val="accent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Tree>
    <p:extLst>
      <p:ext uri="{BB962C8B-B14F-4D97-AF65-F5344CB8AC3E}">
        <p14:creationId xmlns:p14="http://schemas.microsoft.com/office/powerpoint/2010/main" val="16798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a:ea typeface="微软雅黑"/>
              </a:rPr>
              <a:t>西安电子科技大学</a:t>
            </a:r>
          </a:p>
        </p:txBody>
      </p:sp>
      <p:sp>
        <p:nvSpPr>
          <p:cNvPr id="3" name="文本占位符 2"/>
          <p:cNvSpPr>
            <a:spLocks noGrp="1"/>
          </p:cNvSpPr>
          <p:nvPr>
            <p:ph type="body" sz="quarter" idx="11"/>
          </p:nvPr>
        </p:nvSpPr>
        <p:spPr/>
        <p:txBody>
          <a:bodyPr/>
          <a:lstStyle/>
          <a:p>
            <a:r>
              <a:rPr kumimoji="1" lang="zh-CN" altLang="en-US" dirty="0" smtClean="0"/>
              <a:t>总结展望</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FIVE</a:t>
            </a:r>
            <a:endParaRPr kumimoji="1" lang="zh-CN" altLang="en-US" dirty="0"/>
          </a:p>
        </p:txBody>
      </p:sp>
      <p:sp>
        <p:nvSpPr>
          <p:cNvPr id="7" name="矩形 6"/>
          <p:cNvSpPr/>
          <p:nvPr/>
        </p:nvSpPr>
        <p:spPr>
          <a:xfrm>
            <a:off x="4889817" y="4381144"/>
            <a:ext cx="2412366" cy="11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007277217"/>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FIVE</a:t>
            </a:r>
            <a:r>
              <a:rPr kumimoji="1" lang="zh-CN" altLang="en-US" dirty="0" smtClean="0"/>
              <a:t> 总结展望</a:t>
            </a:r>
            <a:endParaRPr kumimoji="1" lang="zh-CN" altLang="en-US" dirty="0"/>
          </a:p>
        </p:txBody>
      </p:sp>
      <p:grpSp>
        <p:nvGrpSpPr>
          <p:cNvPr id="3" name="组 2"/>
          <p:cNvGrpSpPr/>
          <p:nvPr/>
        </p:nvGrpSpPr>
        <p:grpSpPr>
          <a:xfrm>
            <a:off x="4504894" y="769106"/>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5" name="矩形 4"/>
            <p:cNvSpPr/>
            <p:nvPr/>
          </p:nvSpPr>
          <p:spPr>
            <a:xfrm>
              <a:off x="1041701" y="5042922"/>
              <a:ext cx="1338828" cy="369332"/>
            </a:xfrm>
            <a:prstGeom prst="rect">
              <a:avLst/>
            </a:prstGeom>
          </p:spPr>
          <p:txBody>
            <a:bodyPr wrap="none">
              <a:spAutoFit/>
            </a:bodyPr>
            <a:lstStyle/>
            <a:p>
              <a:r>
                <a:rPr lang="zh-CN" altLang="en-US" dirty="0" smtClean="0">
                  <a:solidFill>
                    <a:srgbClr val="000000"/>
                  </a:solidFill>
                  <a:latin typeface="Segoe UI"/>
                  <a:ea typeface="微软雅黑"/>
                </a:rPr>
                <a:t>用户满意度</a:t>
              </a:r>
              <a:endParaRPr lang="zh-CN" altLang="en-US" dirty="0">
                <a:solidFill>
                  <a:srgbClr val="000000"/>
                </a:solidFill>
                <a:latin typeface="Segoe UI"/>
                <a:ea typeface="微软雅黑"/>
              </a:endParaRPr>
            </a:p>
          </p:txBody>
        </p:sp>
      </p:grpSp>
      <p:graphicFrame>
        <p:nvGraphicFramePr>
          <p:cNvPr id="16" name="图表 15"/>
          <p:cNvGraphicFramePr/>
          <p:nvPr>
            <p:extLst>
              <p:ext uri="{D42A27DB-BD31-4B8C-83A1-F6EECF244321}">
                <p14:modId xmlns:p14="http://schemas.microsoft.com/office/powerpoint/2010/main" val="4181288414"/>
              </p:ext>
            </p:extLst>
          </p:nvPr>
        </p:nvGraphicFramePr>
        <p:xfrm>
          <a:off x="4504894" y="1646829"/>
          <a:ext cx="6980072" cy="49450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834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FIVE</a:t>
            </a:r>
            <a:r>
              <a:rPr kumimoji="1" lang="zh-CN" altLang="en-US" dirty="0" smtClean="0"/>
              <a:t> 总结展望</a:t>
            </a:r>
            <a:endParaRPr kumimoji="1" lang="zh-CN" altLang="en-US" dirty="0"/>
          </a:p>
        </p:txBody>
      </p:sp>
      <p:sp>
        <p:nvSpPr>
          <p:cNvPr id="9" name="矩形 8"/>
          <p:cNvSpPr/>
          <p:nvPr/>
        </p:nvSpPr>
        <p:spPr>
          <a:xfrm>
            <a:off x="950374" y="1420210"/>
            <a:ext cx="902811" cy="523220"/>
          </a:xfrm>
          <a:prstGeom prst="rect">
            <a:avLst/>
          </a:prstGeom>
        </p:spPr>
        <p:txBody>
          <a:bodyPr wrap="none">
            <a:spAutoFit/>
          </a:bodyPr>
          <a:lstStyle/>
          <a:p>
            <a:r>
              <a:rPr lang="zh-CN" altLang="en-US" sz="2800" b="1" dirty="0">
                <a:solidFill>
                  <a:srgbClr val="000000"/>
                </a:solidFill>
                <a:latin typeface="Segoe UI"/>
                <a:ea typeface="微软雅黑"/>
              </a:rPr>
              <a:t>总结</a:t>
            </a:r>
          </a:p>
        </p:txBody>
      </p:sp>
      <p:sp>
        <p:nvSpPr>
          <p:cNvPr id="10" name="矩形 9"/>
          <p:cNvSpPr/>
          <p:nvPr/>
        </p:nvSpPr>
        <p:spPr>
          <a:xfrm>
            <a:off x="959621" y="2739435"/>
            <a:ext cx="6550312" cy="2973122"/>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实时推荐系统是推荐领域中比较新颖的一种推荐手段，将传统的离线计算转化为实时计算，极大提高了用户的满意度和预测准确度，从根本上改变了传统推荐系统</a:t>
            </a:r>
            <a:r>
              <a:rPr lang="zh-CN" altLang="en-US" sz="1600" dirty="0" smtClean="0">
                <a:solidFill>
                  <a:srgbClr val="000000">
                    <a:lumMod val="50000"/>
                    <a:lumOff val="50000"/>
                  </a:srgbClr>
                </a:solidFill>
                <a:latin typeface="微软雅黑" charset="0"/>
                <a:ea typeface="微软雅黑" charset="0"/>
              </a:rPr>
              <a:t>滞后推荐</a:t>
            </a:r>
            <a:r>
              <a:rPr lang="zh-CN" altLang="en-US" sz="1600" dirty="0">
                <a:solidFill>
                  <a:srgbClr val="000000">
                    <a:lumMod val="50000"/>
                    <a:lumOff val="50000"/>
                  </a:srgbClr>
                </a:solidFill>
                <a:latin typeface="微软雅黑" charset="0"/>
                <a:ea typeface="微软雅黑" charset="0"/>
              </a:rPr>
              <a:t>的状况。但是，实时推荐</a:t>
            </a:r>
            <a:r>
              <a:rPr lang="zh-CN" altLang="en-US" sz="1600" dirty="0" smtClean="0">
                <a:solidFill>
                  <a:srgbClr val="000000">
                    <a:lumMod val="50000"/>
                    <a:lumOff val="50000"/>
                  </a:srgbClr>
                </a:solidFill>
                <a:latin typeface="微软雅黑" charset="0"/>
                <a:ea typeface="微软雅黑" charset="0"/>
              </a:rPr>
              <a:t>系统还</a:t>
            </a:r>
            <a:r>
              <a:rPr lang="zh-CN" altLang="en-US" sz="1600" dirty="0">
                <a:solidFill>
                  <a:srgbClr val="000000">
                    <a:lumMod val="50000"/>
                    <a:lumOff val="50000"/>
                  </a:srgbClr>
                </a:solidFill>
                <a:latin typeface="微软雅黑" charset="0"/>
                <a:ea typeface="微软雅黑" charset="0"/>
              </a:rPr>
              <a:t>处于不断发展的过程，还有诸多可以进一步完善的地方</a:t>
            </a:r>
            <a:r>
              <a:rPr lang="zh-CN" altLang="en-US" sz="1600" dirty="0" smtClean="0">
                <a:solidFill>
                  <a:srgbClr val="000000">
                    <a:lumMod val="50000"/>
                    <a:lumOff val="50000"/>
                  </a:srgbClr>
                </a:solidFill>
                <a:latin typeface="微软雅黑" charset="0"/>
                <a:ea typeface="微软雅黑" charset="0"/>
              </a:rPr>
              <a:t>。本系统在流式处理框架</a:t>
            </a:r>
            <a:r>
              <a:rPr lang="en-US" altLang="zh-CN" sz="1600" dirty="0" smtClean="0">
                <a:solidFill>
                  <a:srgbClr val="000000">
                    <a:lumMod val="50000"/>
                    <a:lumOff val="50000"/>
                  </a:srgbClr>
                </a:solidFill>
                <a:latin typeface="微软雅黑" charset="0"/>
                <a:ea typeface="微软雅黑" charset="0"/>
              </a:rPr>
              <a:t>Storm</a:t>
            </a:r>
            <a:r>
              <a:rPr lang="zh-CN" altLang="en-US" sz="1600" dirty="0" smtClean="0">
                <a:solidFill>
                  <a:srgbClr val="000000">
                    <a:lumMod val="50000"/>
                    <a:lumOff val="50000"/>
                  </a:srgbClr>
                </a:solidFill>
                <a:latin typeface="微软雅黑" charset="0"/>
                <a:ea typeface="微软雅黑" charset="0"/>
              </a:rPr>
              <a:t>的基础上，</a:t>
            </a:r>
            <a:r>
              <a:rPr lang="zh-CN" altLang="en-US" sz="1600" dirty="0">
                <a:solidFill>
                  <a:srgbClr val="000000">
                    <a:lumMod val="50000"/>
                    <a:lumOff val="50000"/>
                  </a:srgbClr>
                </a:solidFill>
                <a:latin typeface="微软雅黑" charset="0"/>
                <a:ea typeface="微软雅黑" charset="0"/>
              </a:rPr>
              <a:t>首先了解了推荐系统及</a:t>
            </a:r>
            <a:r>
              <a:rPr lang="en-US" altLang="zh-CN" sz="1600" dirty="0">
                <a:solidFill>
                  <a:srgbClr val="000000">
                    <a:lumMod val="50000"/>
                    <a:lumOff val="50000"/>
                  </a:srgbClr>
                </a:solidFill>
                <a:latin typeface="微软雅黑" charset="0"/>
                <a:ea typeface="微软雅黑" charset="0"/>
              </a:rPr>
              <a:t>Storm</a:t>
            </a:r>
            <a:r>
              <a:rPr lang="zh-CN" altLang="en-US" sz="1600" dirty="0">
                <a:solidFill>
                  <a:srgbClr val="000000">
                    <a:lumMod val="50000"/>
                    <a:lumOff val="50000"/>
                  </a:srgbClr>
                </a:solidFill>
                <a:latin typeface="微软雅黑" charset="0"/>
                <a:ea typeface="微软雅黑" charset="0"/>
              </a:rPr>
              <a:t>的</a:t>
            </a:r>
            <a:r>
              <a:rPr lang="zh-CN" altLang="en-US" sz="1600" dirty="0" smtClean="0">
                <a:solidFill>
                  <a:srgbClr val="000000">
                    <a:lumMod val="50000"/>
                    <a:lumOff val="50000"/>
                  </a:srgbClr>
                </a:solidFill>
                <a:latin typeface="微软雅黑" charset="0"/>
                <a:ea typeface="微软雅黑" charset="0"/>
              </a:rPr>
              <a:t>概念及工作原理、</a:t>
            </a:r>
            <a:r>
              <a:rPr lang="zh-CN" altLang="en-US" sz="1600" dirty="0">
                <a:solidFill>
                  <a:srgbClr val="000000">
                    <a:lumMod val="50000"/>
                    <a:lumOff val="50000"/>
                  </a:srgbClr>
                </a:solidFill>
                <a:latin typeface="微软雅黑" charset="0"/>
                <a:ea typeface="微软雅黑" charset="0"/>
              </a:rPr>
              <a:t>不同类型的推荐算法以及它的优缺点。然后介绍了本项目所要部署推荐系统的设计目标、设计的功能模块与拓扑结构。接着，开始部署实现推荐系统，具体介绍了部署推荐过程的过程与要注意的细节。最后，对系统功能进行测试。</a:t>
            </a:r>
          </a:p>
        </p:txBody>
      </p:sp>
    </p:spTree>
    <p:extLst>
      <p:ext uri="{BB962C8B-B14F-4D97-AF65-F5344CB8AC3E}">
        <p14:creationId xmlns:p14="http://schemas.microsoft.com/office/powerpoint/2010/main" val="335832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图片 79"/>
          <p:cNvPicPr>
            <a:picLocks noChangeAspect="1"/>
          </p:cNvPicPr>
          <p:nvPr/>
        </p:nvPicPr>
        <p:blipFill rotWithShape="1">
          <a:blip r:embed="rId2"/>
          <a:srcRect l="48897"/>
          <a:stretch/>
        </p:blipFill>
        <p:spPr>
          <a:xfrm>
            <a:off x="0" y="356349"/>
            <a:ext cx="3137336" cy="6145301"/>
          </a:xfrm>
          <a:prstGeom prst="rect">
            <a:avLst/>
          </a:prstGeom>
        </p:spPr>
      </p:pic>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FIVE</a:t>
            </a:r>
            <a:r>
              <a:rPr kumimoji="1" lang="zh-CN" altLang="en-US" dirty="0" smtClean="0"/>
              <a:t> 总结展望</a:t>
            </a:r>
            <a:endParaRPr kumimoji="1" lang="zh-CN" altLang="en-US" dirty="0"/>
          </a:p>
        </p:txBody>
      </p:sp>
      <p:grpSp>
        <p:nvGrpSpPr>
          <p:cNvPr id="81" name="组合 76"/>
          <p:cNvGrpSpPr/>
          <p:nvPr/>
        </p:nvGrpSpPr>
        <p:grpSpPr>
          <a:xfrm>
            <a:off x="-25400" y="646062"/>
            <a:ext cx="4494766" cy="5509203"/>
            <a:chOff x="-25400" y="646062"/>
            <a:chExt cx="4494766" cy="5509203"/>
          </a:xfrm>
        </p:grpSpPr>
        <p:grpSp>
          <p:nvGrpSpPr>
            <p:cNvPr id="82" name="组合 11"/>
            <p:cNvGrpSpPr/>
            <p:nvPr/>
          </p:nvGrpSpPr>
          <p:grpSpPr>
            <a:xfrm>
              <a:off x="-25400" y="702733"/>
              <a:ext cx="4470400" cy="2751667"/>
              <a:chOff x="-25400" y="702733"/>
              <a:chExt cx="4470400" cy="2751667"/>
            </a:xfrm>
          </p:grpSpPr>
          <p:sp>
            <p:nvSpPr>
              <p:cNvPr id="93"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smtClean="0">
                  <a:solidFill>
                    <a:prstClr val="white"/>
                  </a:solidFill>
                  <a:latin typeface="Segoe UI"/>
                  <a:ea typeface="微软雅黑"/>
                </a:endParaRPr>
              </a:p>
            </p:txBody>
          </p:sp>
          <p:sp>
            <p:nvSpPr>
              <p:cNvPr id="94"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smtClean="0">
                  <a:solidFill>
                    <a:prstClr val="white"/>
                  </a:solidFill>
                  <a:latin typeface="Segoe UI"/>
                  <a:ea typeface="微软雅黑"/>
                </a:endParaRPr>
              </a:p>
            </p:txBody>
          </p:sp>
          <p:sp>
            <p:nvSpPr>
              <p:cNvPr id="95"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smtClean="0">
                  <a:solidFill>
                    <a:prstClr val="white"/>
                  </a:solidFill>
                  <a:latin typeface="Segoe UI"/>
                  <a:ea typeface="微软雅黑"/>
                </a:endParaRPr>
              </a:p>
            </p:txBody>
          </p:sp>
        </p:grpSp>
        <p:grpSp>
          <p:nvGrpSpPr>
            <p:cNvPr id="83" name="组合 12"/>
            <p:cNvGrpSpPr/>
            <p:nvPr/>
          </p:nvGrpSpPr>
          <p:grpSpPr>
            <a:xfrm flipV="1">
              <a:off x="-25400" y="3403598"/>
              <a:ext cx="4470400" cy="2751667"/>
              <a:chOff x="-25400" y="702733"/>
              <a:chExt cx="4470400" cy="2751667"/>
            </a:xfrm>
          </p:grpSpPr>
          <p:sp>
            <p:nvSpPr>
              <p:cNvPr id="90"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smtClean="0">
                  <a:solidFill>
                    <a:prstClr val="white"/>
                  </a:solidFill>
                  <a:latin typeface="Segoe UI"/>
                  <a:ea typeface="微软雅黑"/>
                </a:endParaRPr>
              </a:p>
            </p:txBody>
          </p:sp>
          <p:sp>
            <p:nvSpPr>
              <p:cNvPr id="91"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smtClean="0">
                  <a:solidFill>
                    <a:prstClr val="white"/>
                  </a:solidFill>
                  <a:latin typeface="Segoe UI"/>
                  <a:ea typeface="微软雅黑"/>
                </a:endParaRPr>
              </a:p>
            </p:txBody>
          </p:sp>
          <p:sp>
            <p:nvSpPr>
              <p:cNvPr id="92"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smtClean="0">
                  <a:solidFill>
                    <a:prstClr val="white"/>
                  </a:solidFill>
                  <a:latin typeface="Segoe UI"/>
                  <a:ea typeface="微软雅黑"/>
                </a:endParaRPr>
              </a:p>
            </p:txBody>
          </p:sp>
        </p:grpSp>
        <p:sp>
          <p:nvSpPr>
            <p:cNvPr id="84" name="椭圆 83"/>
            <p:cNvSpPr/>
            <p:nvPr/>
          </p:nvSpPr>
          <p:spPr>
            <a:xfrm>
              <a:off x="4361366" y="646062"/>
              <a:ext cx="108000" cy="108000"/>
            </a:xfrm>
            <a:prstGeom prst="ellipse">
              <a:avLst/>
            </a:prstGeom>
            <a:solidFill>
              <a:schemeClr val="accent1"/>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86" name="椭圆 85"/>
            <p:cNvSpPr/>
            <p:nvPr/>
          </p:nvSpPr>
          <p:spPr>
            <a:xfrm>
              <a:off x="4361366" y="2814032"/>
              <a:ext cx="108000" cy="108000"/>
            </a:xfrm>
            <a:prstGeom prst="ellipse">
              <a:avLst/>
            </a:prstGeom>
            <a:solidFill>
              <a:schemeClr val="accent3"/>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88" name="椭圆 87"/>
            <p:cNvSpPr/>
            <p:nvPr/>
          </p:nvSpPr>
          <p:spPr>
            <a:xfrm>
              <a:off x="4361366" y="5017531"/>
              <a:ext cx="108000" cy="108000"/>
            </a:xfrm>
            <a:prstGeom prst="ellipse">
              <a:avLst/>
            </a:prstGeom>
            <a:solidFill>
              <a:schemeClr val="accent5"/>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97" name="矩形 96"/>
          <p:cNvSpPr/>
          <p:nvPr/>
        </p:nvSpPr>
        <p:spPr>
          <a:xfrm>
            <a:off x="6961426" y="220133"/>
            <a:ext cx="4972680" cy="932563"/>
          </a:xfrm>
          <a:prstGeom prst="rect">
            <a:avLst/>
          </a:prstGeom>
        </p:spPr>
        <p:txBody>
          <a:bodyPr wrap="square">
            <a:spAutoFit/>
          </a:bodyPr>
          <a:lstStyle/>
          <a:p>
            <a:pPr defTabSz="914400">
              <a:lnSpc>
                <a:spcPct val="130000"/>
              </a:lnSpc>
              <a:defRPr/>
            </a:pPr>
            <a:r>
              <a:rPr lang="zh-CN" altLang="en-US" sz="1400" kern="0" dirty="0">
                <a:solidFill>
                  <a:srgbClr val="000000">
                    <a:lumMod val="50000"/>
                    <a:lumOff val="50000"/>
                  </a:srgbClr>
                </a:solidFill>
                <a:latin typeface="微软雅黑" charset="0"/>
                <a:ea typeface="微软雅黑" charset="0"/>
              </a:rPr>
              <a:t>由于实时性的要求，在线部分的计算要求不能过于复杂。不同的更新策略会有不同的推荐成功率，故应该继续优化好的更新策略，使得推荐更加准确。</a:t>
            </a:r>
            <a:endParaRPr lang="zh-CN" altLang="en-US" sz="1400" kern="0" dirty="0" smtClean="0">
              <a:solidFill>
                <a:srgbClr val="000000">
                  <a:lumMod val="50000"/>
                  <a:lumOff val="50000"/>
                </a:srgbClr>
              </a:solidFill>
              <a:latin typeface="微软雅黑" charset="0"/>
              <a:ea typeface="微软雅黑" charset="0"/>
            </a:endParaRPr>
          </a:p>
        </p:txBody>
      </p:sp>
      <p:grpSp>
        <p:nvGrpSpPr>
          <p:cNvPr id="157" name="组 156"/>
          <p:cNvGrpSpPr/>
          <p:nvPr/>
        </p:nvGrpSpPr>
        <p:grpSpPr>
          <a:xfrm>
            <a:off x="4568825" y="438589"/>
            <a:ext cx="2300757" cy="509896"/>
            <a:chOff x="4568825" y="438589"/>
            <a:chExt cx="2300757" cy="509896"/>
          </a:xfrm>
        </p:grpSpPr>
        <p:grpSp>
          <p:nvGrpSpPr>
            <p:cNvPr id="98" name="组合 23"/>
            <p:cNvGrpSpPr/>
            <p:nvPr/>
          </p:nvGrpSpPr>
          <p:grpSpPr>
            <a:xfrm>
              <a:off x="4568825" y="438589"/>
              <a:ext cx="2300757" cy="509896"/>
              <a:chOff x="888096" y="1000203"/>
              <a:chExt cx="4259825" cy="944066"/>
            </a:xfrm>
          </p:grpSpPr>
          <p:sp>
            <p:nvSpPr>
              <p:cNvPr id="100" name="矩形 9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1" name="椭圆 10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2" name="椭圆 10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3" name="椭圆 10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4" name="椭圆 10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99" name="矩形 98"/>
            <p:cNvSpPr/>
            <p:nvPr/>
          </p:nvSpPr>
          <p:spPr>
            <a:xfrm>
              <a:off x="4677733" y="513965"/>
              <a:ext cx="1800493" cy="369332"/>
            </a:xfrm>
            <a:prstGeom prst="rect">
              <a:avLst/>
            </a:prstGeom>
          </p:spPr>
          <p:txBody>
            <a:bodyPr wrap="none">
              <a:spAutoFit/>
            </a:bodyPr>
            <a:lstStyle/>
            <a:p>
              <a:pPr lvl="0" defTabSz="914400">
                <a:defRPr/>
              </a:pPr>
              <a:r>
                <a:rPr lang="zh-CN" altLang="zh-CN" dirty="0"/>
                <a:t>在线算法的</a:t>
              </a:r>
              <a:r>
                <a:rPr lang="zh-CN" altLang="zh-CN" dirty="0" smtClean="0"/>
                <a:t>改进</a:t>
              </a:r>
              <a:endParaRPr lang="zh-CN" altLang="zh-CN" dirty="0"/>
            </a:p>
          </p:txBody>
        </p:sp>
      </p:grpSp>
      <p:sp>
        <p:nvSpPr>
          <p:cNvPr id="115" name="矩形 114"/>
          <p:cNvSpPr/>
          <p:nvPr/>
        </p:nvSpPr>
        <p:spPr>
          <a:xfrm>
            <a:off x="6961426" y="2315712"/>
            <a:ext cx="4972680" cy="1212640"/>
          </a:xfrm>
          <a:prstGeom prst="rect">
            <a:avLst/>
          </a:prstGeom>
        </p:spPr>
        <p:txBody>
          <a:bodyPr wrap="square">
            <a:spAutoFit/>
          </a:bodyPr>
          <a:lstStyle/>
          <a:p>
            <a:pPr defTabSz="914400">
              <a:lnSpc>
                <a:spcPct val="130000"/>
              </a:lnSpc>
              <a:defRPr/>
            </a:pPr>
            <a:r>
              <a:rPr lang="zh-CN" altLang="en-US" sz="1400" kern="0" dirty="0">
                <a:solidFill>
                  <a:srgbClr val="000000">
                    <a:lumMod val="50000"/>
                    <a:lumOff val="50000"/>
                  </a:srgbClr>
                </a:solidFill>
                <a:latin typeface="微软雅黑" charset="0"/>
                <a:ea typeface="微软雅黑" charset="0"/>
              </a:rPr>
              <a:t>系统中选择了基于物品的协同过滤算法，但不同的推荐算法有不同的优势，应该继续试验其他算法在系统中的推荐效率。同时可以考虑结合多种算法的优点，来使得推荐效果</a:t>
            </a:r>
            <a:r>
              <a:rPr lang="zh-CN" altLang="en-US" sz="1400" kern="0" dirty="0" smtClean="0">
                <a:solidFill>
                  <a:srgbClr val="000000">
                    <a:lumMod val="50000"/>
                    <a:lumOff val="50000"/>
                  </a:srgbClr>
                </a:solidFill>
                <a:latin typeface="微软雅黑" charset="0"/>
                <a:ea typeface="微软雅黑" charset="0"/>
              </a:rPr>
              <a:t>更好。</a:t>
            </a:r>
          </a:p>
        </p:txBody>
      </p:sp>
      <p:grpSp>
        <p:nvGrpSpPr>
          <p:cNvPr id="159" name="组 158"/>
          <p:cNvGrpSpPr/>
          <p:nvPr/>
        </p:nvGrpSpPr>
        <p:grpSpPr>
          <a:xfrm>
            <a:off x="4568825" y="2631798"/>
            <a:ext cx="2300757" cy="509896"/>
            <a:chOff x="4568825" y="2631798"/>
            <a:chExt cx="2300757" cy="509896"/>
          </a:xfrm>
        </p:grpSpPr>
        <p:grpSp>
          <p:nvGrpSpPr>
            <p:cNvPr id="116" name="组合 89"/>
            <p:cNvGrpSpPr/>
            <p:nvPr/>
          </p:nvGrpSpPr>
          <p:grpSpPr>
            <a:xfrm>
              <a:off x="4568825" y="2631798"/>
              <a:ext cx="2300757" cy="509896"/>
              <a:chOff x="888096" y="1000203"/>
              <a:chExt cx="4259825" cy="944066"/>
            </a:xfrm>
          </p:grpSpPr>
          <p:sp>
            <p:nvSpPr>
              <p:cNvPr id="118" name="矩形 1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9" name="椭圆 1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0" name="椭圆 1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1" name="椭圆 1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2" name="椭圆 1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17" name="矩形 116"/>
            <p:cNvSpPr/>
            <p:nvPr/>
          </p:nvSpPr>
          <p:spPr>
            <a:xfrm>
              <a:off x="4677733" y="2707174"/>
              <a:ext cx="1800493" cy="369332"/>
            </a:xfrm>
            <a:prstGeom prst="rect">
              <a:avLst/>
            </a:prstGeom>
          </p:spPr>
          <p:txBody>
            <a:bodyPr wrap="none">
              <a:spAutoFit/>
            </a:bodyPr>
            <a:lstStyle/>
            <a:p>
              <a:pPr lvl="0" defTabSz="914400">
                <a:defRPr/>
              </a:pPr>
              <a:r>
                <a:rPr lang="zh-CN" altLang="zh-CN" dirty="0"/>
                <a:t>推荐算法的</a:t>
              </a:r>
              <a:r>
                <a:rPr lang="zh-CN" altLang="zh-CN" dirty="0" smtClean="0"/>
                <a:t>选择</a:t>
              </a:r>
              <a:endParaRPr lang="zh-CN" altLang="zh-CN" dirty="0"/>
            </a:p>
          </p:txBody>
        </p:sp>
      </p:grpSp>
      <p:sp>
        <p:nvSpPr>
          <p:cNvPr id="133" name="矩形 132"/>
          <p:cNvSpPr/>
          <p:nvPr/>
        </p:nvSpPr>
        <p:spPr>
          <a:xfrm>
            <a:off x="6961426" y="4605249"/>
            <a:ext cx="4972680" cy="932563"/>
          </a:xfrm>
          <a:prstGeom prst="rect">
            <a:avLst/>
          </a:prstGeom>
        </p:spPr>
        <p:txBody>
          <a:bodyPr wrap="square">
            <a:spAutoFit/>
          </a:bodyPr>
          <a:lstStyle/>
          <a:p>
            <a:pPr defTabSz="914400">
              <a:lnSpc>
                <a:spcPct val="130000"/>
              </a:lnSpc>
              <a:defRPr/>
            </a:pPr>
            <a:r>
              <a:rPr lang="zh-CN" altLang="en-US" sz="1400" kern="0" dirty="0">
                <a:solidFill>
                  <a:srgbClr val="000000">
                    <a:lumMod val="50000"/>
                    <a:lumOff val="50000"/>
                  </a:srgbClr>
                </a:solidFill>
                <a:latin typeface="微软雅黑" charset="0"/>
                <a:ea typeface="微软雅黑" charset="0"/>
              </a:rPr>
              <a:t>现在系统基本是不可配置的，一个好的推荐系统应该是可以灵活配置的。后面将会增加数据库、相似度算法选择、</a:t>
            </a:r>
            <a:r>
              <a:rPr lang="en-US" altLang="zh-CN" sz="1400" kern="0" dirty="0">
                <a:solidFill>
                  <a:srgbClr val="000000">
                    <a:lumMod val="50000"/>
                    <a:lumOff val="50000"/>
                  </a:srgbClr>
                </a:solidFill>
                <a:latin typeface="微软雅黑" charset="0"/>
                <a:ea typeface="微软雅黑" charset="0"/>
              </a:rPr>
              <a:t>Storm</a:t>
            </a:r>
            <a:r>
              <a:rPr lang="zh-CN" altLang="en-US" sz="1400" kern="0" dirty="0">
                <a:solidFill>
                  <a:srgbClr val="000000">
                    <a:lumMod val="50000"/>
                    <a:lumOff val="50000"/>
                  </a:srgbClr>
                </a:solidFill>
                <a:latin typeface="微软雅黑" charset="0"/>
                <a:ea typeface="微软雅黑" charset="0"/>
              </a:rPr>
              <a:t>运行时的并行度等。使得系统</a:t>
            </a:r>
            <a:r>
              <a:rPr lang="zh-CN" altLang="en-US" sz="1400" kern="0" dirty="0" smtClean="0">
                <a:solidFill>
                  <a:srgbClr val="000000">
                    <a:lumMod val="50000"/>
                    <a:lumOff val="50000"/>
                  </a:srgbClr>
                </a:solidFill>
                <a:latin typeface="微软雅黑" charset="0"/>
                <a:ea typeface="微软雅黑" charset="0"/>
              </a:rPr>
              <a:t>更加完善。</a:t>
            </a:r>
          </a:p>
        </p:txBody>
      </p:sp>
      <p:grpSp>
        <p:nvGrpSpPr>
          <p:cNvPr id="161" name="组 160"/>
          <p:cNvGrpSpPr/>
          <p:nvPr/>
        </p:nvGrpSpPr>
        <p:grpSpPr>
          <a:xfrm>
            <a:off x="4568825" y="4815386"/>
            <a:ext cx="2300757" cy="509896"/>
            <a:chOff x="4568825" y="4815386"/>
            <a:chExt cx="2300757" cy="509896"/>
          </a:xfrm>
        </p:grpSpPr>
        <p:grpSp>
          <p:nvGrpSpPr>
            <p:cNvPr id="134" name="组合 107"/>
            <p:cNvGrpSpPr/>
            <p:nvPr/>
          </p:nvGrpSpPr>
          <p:grpSpPr>
            <a:xfrm>
              <a:off x="4568825" y="4815386"/>
              <a:ext cx="2300757" cy="509896"/>
              <a:chOff x="888096" y="1000203"/>
              <a:chExt cx="4259825" cy="944066"/>
            </a:xfrm>
          </p:grpSpPr>
          <p:sp>
            <p:nvSpPr>
              <p:cNvPr id="136" name="矩形 13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37" name="椭圆 13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38" name="椭圆 13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39" name="椭圆 13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40" name="椭圆 13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35" name="矩形 134"/>
            <p:cNvSpPr/>
            <p:nvPr/>
          </p:nvSpPr>
          <p:spPr>
            <a:xfrm>
              <a:off x="4677733" y="4890762"/>
              <a:ext cx="1800493" cy="369332"/>
            </a:xfrm>
            <a:prstGeom prst="rect">
              <a:avLst/>
            </a:prstGeom>
          </p:spPr>
          <p:txBody>
            <a:bodyPr wrap="none">
              <a:spAutoFit/>
            </a:bodyPr>
            <a:lstStyle/>
            <a:p>
              <a:pPr lvl="0" defTabSz="914400">
                <a:defRPr/>
              </a:pPr>
              <a:r>
                <a:rPr lang="zh-CN" altLang="zh-CN" dirty="0"/>
                <a:t>系统的可配置</a:t>
              </a:r>
              <a:r>
                <a:rPr lang="zh-CN" altLang="zh-CN" dirty="0" smtClean="0"/>
                <a:t>性</a:t>
              </a:r>
              <a:endParaRPr lang="zh-CN" altLang="zh-CN" dirty="0"/>
            </a:p>
          </p:txBody>
        </p:sp>
      </p:grpSp>
      <p:sp>
        <p:nvSpPr>
          <p:cNvPr id="150" name="文本框 149"/>
          <p:cNvSpPr txBox="1"/>
          <p:nvPr/>
        </p:nvSpPr>
        <p:spPr>
          <a:xfrm>
            <a:off x="4007126" y="434252"/>
            <a:ext cx="378630" cy="523220"/>
          </a:xfrm>
          <a:prstGeom prst="rect">
            <a:avLst/>
          </a:prstGeom>
          <a:noFill/>
        </p:spPr>
        <p:txBody>
          <a:bodyPr wrap="none" rtlCol="0">
            <a:spAutoFit/>
          </a:bodyPr>
          <a:lstStyle/>
          <a:p>
            <a:r>
              <a:rPr lang="en-US" altLang="zh-CN" sz="2800" dirty="0" smtClean="0">
                <a:solidFill>
                  <a:srgbClr val="000000"/>
                </a:solidFill>
                <a:latin typeface="Segoe UI"/>
                <a:ea typeface="微软雅黑"/>
              </a:rPr>
              <a:t>1</a:t>
            </a:r>
            <a:endParaRPr lang="zh-CN" altLang="en-US" sz="2800" dirty="0">
              <a:solidFill>
                <a:srgbClr val="000000"/>
              </a:solidFill>
              <a:latin typeface="Segoe UI"/>
              <a:ea typeface="微软雅黑"/>
            </a:endParaRPr>
          </a:p>
        </p:txBody>
      </p:sp>
      <p:sp>
        <p:nvSpPr>
          <p:cNvPr id="152" name="文本框 151"/>
          <p:cNvSpPr txBox="1"/>
          <p:nvPr/>
        </p:nvSpPr>
        <p:spPr>
          <a:xfrm>
            <a:off x="4013200" y="26162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2</a:t>
            </a:r>
            <a:endParaRPr lang="zh-CN" altLang="en-US" sz="2800" dirty="0">
              <a:solidFill>
                <a:srgbClr val="000000"/>
              </a:solidFill>
              <a:latin typeface="Segoe UI"/>
              <a:ea typeface="微软雅黑"/>
            </a:endParaRPr>
          </a:p>
        </p:txBody>
      </p:sp>
      <p:sp>
        <p:nvSpPr>
          <p:cNvPr id="154" name="文本框 153"/>
          <p:cNvSpPr txBox="1"/>
          <p:nvPr/>
        </p:nvSpPr>
        <p:spPr>
          <a:xfrm>
            <a:off x="4013200" y="48006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3</a:t>
            </a:r>
            <a:endParaRPr lang="zh-CN" altLang="en-US" sz="2800" dirty="0">
              <a:solidFill>
                <a:srgbClr val="000000"/>
              </a:solidFill>
              <a:latin typeface="Segoe UI"/>
              <a:ea typeface="微软雅黑"/>
            </a:endParaRPr>
          </a:p>
        </p:txBody>
      </p:sp>
      <p:pic>
        <p:nvPicPr>
          <p:cNvPr id="156" name="图片 155"/>
          <p:cNvPicPr>
            <a:picLocks noChangeAspect="1"/>
          </p:cNvPicPr>
          <p:nvPr/>
        </p:nvPicPr>
        <p:blipFill rotWithShape="1">
          <a:blip r:embed="rId3"/>
          <a:srcRect l="49574"/>
          <a:stretch/>
        </p:blipFill>
        <p:spPr>
          <a:xfrm>
            <a:off x="-8468" y="2435266"/>
            <a:ext cx="1002201" cy="1987468"/>
          </a:xfrm>
          <a:prstGeom prst="rect">
            <a:avLst/>
          </a:prstGeom>
        </p:spPr>
      </p:pic>
      <p:sp>
        <p:nvSpPr>
          <p:cNvPr id="3" name="文本框 2"/>
          <p:cNvSpPr txBox="1"/>
          <p:nvPr/>
        </p:nvSpPr>
        <p:spPr>
          <a:xfrm>
            <a:off x="2470245" y="1653130"/>
            <a:ext cx="1999121" cy="369332"/>
          </a:xfrm>
          <a:prstGeom prst="rect">
            <a:avLst/>
          </a:prstGeom>
          <a:solidFill>
            <a:schemeClr val="bg1"/>
          </a:solidFill>
        </p:spPr>
        <p:txBody>
          <a:bodyPr wrap="square" rtlCol="0">
            <a:spAutoFit/>
          </a:bodyPr>
          <a:lstStyle/>
          <a:p>
            <a:endParaRPr lang="zh-CN" altLang="en-US" dirty="0"/>
          </a:p>
        </p:txBody>
      </p:sp>
      <p:sp>
        <p:nvSpPr>
          <p:cNvPr id="105" name="文本框 104"/>
          <p:cNvSpPr txBox="1"/>
          <p:nvPr/>
        </p:nvSpPr>
        <p:spPr>
          <a:xfrm>
            <a:off x="2880774" y="4002732"/>
            <a:ext cx="1999121" cy="369332"/>
          </a:xfrm>
          <a:prstGeom prst="rect">
            <a:avLst/>
          </a:prstGeom>
          <a:solidFill>
            <a:schemeClr val="bg1"/>
          </a:solidFill>
        </p:spPr>
        <p:txBody>
          <a:bodyPr wrap="square" rtlCol="0">
            <a:spAutoFit/>
          </a:bodyPr>
          <a:lstStyle/>
          <a:p>
            <a:endParaRPr lang="zh-CN" altLang="en-US" dirty="0"/>
          </a:p>
        </p:txBody>
      </p:sp>
      <p:sp>
        <p:nvSpPr>
          <p:cNvPr id="114" name="文本框 113"/>
          <p:cNvSpPr txBox="1"/>
          <p:nvPr/>
        </p:nvSpPr>
        <p:spPr>
          <a:xfrm>
            <a:off x="1623609" y="5885078"/>
            <a:ext cx="2768221" cy="369332"/>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101767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a:t>致谢</a:t>
            </a:r>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SIX</a:t>
            </a:r>
            <a:endParaRPr kumimoji="1" lang="zh-CN" altLang="en-US" dirty="0"/>
          </a:p>
        </p:txBody>
      </p:sp>
      <p:sp>
        <p:nvSpPr>
          <p:cNvPr id="7" name="矩形 6"/>
          <p:cNvSpPr/>
          <p:nvPr/>
        </p:nvSpPr>
        <p:spPr>
          <a:xfrm>
            <a:off x="4889817" y="4381144"/>
            <a:ext cx="2412366" cy="113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385414639"/>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SIX</a:t>
            </a:r>
            <a:r>
              <a:rPr kumimoji="1" lang="zh-CN" altLang="en-US" dirty="0" smtClean="0"/>
              <a:t> </a:t>
            </a:r>
            <a:r>
              <a:rPr kumimoji="1" lang="zh-CN" altLang="en-US" dirty="0"/>
              <a:t>致谢</a:t>
            </a:r>
          </a:p>
        </p:txBody>
      </p:sp>
      <p:sp>
        <p:nvSpPr>
          <p:cNvPr id="4" name="矩形 3"/>
          <p:cNvSpPr/>
          <p:nvPr/>
        </p:nvSpPr>
        <p:spPr>
          <a:xfrm>
            <a:off x="1089025" y="1762245"/>
            <a:ext cx="6454775" cy="2893100"/>
          </a:xfrm>
          <a:prstGeom prst="rect">
            <a:avLst/>
          </a:prstGeom>
        </p:spPr>
        <p:txBody>
          <a:bodyPr wrap="square">
            <a:spAutoFit/>
          </a:bodyPr>
          <a:lstStyle/>
          <a:p>
            <a:pPr>
              <a:lnSpc>
                <a:spcPct val="130000"/>
              </a:lnSpc>
            </a:pPr>
            <a:r>
              <a:rPr lang="zh-CN" altLang="en-US" sz="2000" dirty="0">
                <a:solidFill>
                  <a:srgbClr val="000000">
                    <a:lumMod val="50000"/>
                    <a:lumOff val="50000"/>
                  </a:srgbClr>
                </a:solidFill>
              </a:rPr>
              <a:t>感谢我的指导</a:t>
            </a:r>
            <a:r>
              <a:rPr lang="zh-CN" altLang="en-US" sz="2000" dirty="0" smtClean="0">
                <a:solidFill>
                  <a:srgbClr val="000000">
                    <a:lumMod val="50000"/>
                    <a:lumOff val="50000"/>
                  </a:srgbClr>
                </a:solidFill>
              </a:rPr>
              <a:t>老师</a:t>
            </a:r>
            <a:r>
              <a:rPr lang="zh-CN" altLang="en-US" sz="2000" dirty="0">
                <a:solidFill>
                  <a:srgbClr val="000000">
                    <a:lumMod val="50000"/>
                    <a:lumOff val="50000"/>
                  </a:srgbClr>
                </a:solidFill>
              </a:rPr>
              <a:t>张卫东</a:t>
            </a:r>
            <a:r>
              <a:rPr lang="zh-CN" altLang="en-US" sz="2000" dirty="0" smtClean="0">
                <a:solidFill>
                  <a:srgbClr val="000000">
                    <a:lumMod val="50000"/>
                    <a:lumOff val="50000"/>
                  </a:srgbClr>
                </a:solidFill>
              </a:rPr>
              <a:t>老师</a:t>
            </a:r>
            <a:r>
              <a:rPr lang="zh-CN" altLang="en-US" sz="2000" dirty="0">
                <a:solidFill>
                  <a:srgbClr val="000000">
                    <a:lumMod val="50000"/>
                    <a:lumOff val="50000"/>
                  </a:srgbClr>
                </a:solidFill>
              </a:rPr>
              <a:t>对我的指导</a:t>
            </a:r>
            <a:r>
              <a:rPr lang="zh-CN" altLang="en-US" sz="2000" dirty="0" smtClean="0">
                <a:solidFill>
                  <a:srgbClr val="000000">
                    <a:lumMod val="50000"/>
                    <a:lumOff val="50000"/>
                  </a:srgbClr>
                </a:solidFill>
              </a:rPr>
              <a:t>；</a:t>
            </a:r>
            <a:endParaRPr lang="en-US" altLang="zh-CN" sz="2000" dirty="0" smtClean="0">
              <a:solidFill>
                <a:srgbClr val="000000">
                  <a:lumMod val="50000"/>
                  <a:lumOff val="50000"/>
                </a:srgbClr>
              </a:solidFill>
            </a:endParaRPr>
          </a:p>
          <a:p>
            <a:pPr>
              <a:lnSpc>
                <a:spcPct val="130000"/>
              </a:lnSpc>
            </a:pPr>
            <a:endParaRPr lang="en-US" altLang="zh-CN" sz="2000" dirty="0">
              <a:solidFill>
                <a:srgbClr val="000000">
                  <a:lumMod val="50000"/>
                  <a:lumOff val="50000"/>
                </a:srgbClr>
              </a:solidFill>
            </a:endParaRPr>
          </a:p>
          <a:p>
            <a:pPr>
              <a:lnSpc>
                <a:spcPct val="130000"/>
              </a:lnSpc>
            </a:pPr>
            <a:endParaRPr lang="zh-CN" altLang="en-US" sz="2000" dirty="0">
              <a:solidFill>
                <a:srgbClr val="000000">
                  <a:lumMod val="50000"/>
                  <a:lumOff val="50000"/>
                </a:srgbClr>
              </a:solidFill>
            </a:endParaRPr>
          </a:p>
          <a:p>
            <a:pPr>
              <a:lnSpc>
                <a:spcPct val="130000"/>
              </a:lnSpc>
            </a:pPr>
            <a:r>
              <a:rPr lang="zh-CN" altLang="en-US" sz="2000" dirty="0">
                <a:solidFill>
                  <a:srgbClr val="000000">
                    <a:lumMod val="50000"/>
                    <a:lumOff val="50000"/>
                  </a:srgbClr>
                </a:solidFill>
              </a:rPr>
              <a:t>感谢所有答辩组老师听取我的答辩汇报并提出宝贵意见</a:t>
            </a:r>
            <a:r>
              <a:rPr lang="zh-CN" altLang="en-US" sz="2000" dirty="0" smtClean="0">
                <a:solidFill>
                  <a:srgbClr val="000000">
                    <a:lumMod val="50000"/>
                    <a:lumOff val="50000"/>
                  </a:srgbClr>
                </a:solidFill>
              </a:rPr>
              <a:t>；</a:t>
            </a:r>
            <a:endParaRPr lang="en-US" altLang="zh-CN" sz="2000" dirty="0" smtClean="0">
              <a:solidFill>
                <a:srgbClr val="000000">
                  <a:lumMod val="50000"/>
                  <a:lumOff val="50000"/>
                </a:srgbClr>
              </a:solidFill>
            </a:endParaRPr>
          </a:p>
          <a:p>
            <a:pPr>
              <a:lnSpc>
                <a:spcPct val="130000"/>
              </a:lnSpc>
            </a:pPr>
            <a:endParaRPr lang="en-US" altLang="zh-CN" sz="2000" dirty="0">
              <a:solidFill>
                <a:srgbClr val="000000">
                  <a:lumMod val="50000"/>
                  <a:lumOff val="50000"/>
                </a:srgbClr>
              </a:solidFill>
            </a:endParaRPr>
          </a:p>
          <a:p>
            <a:pPr>
              <a:lnSpc>
                <a:spcPct val="130000"/>
              </a:lnSpc>
            </a:pPr>
            <a:endParaRPr lang="zh-CN" altLang="en-US" sz="2000" dirty="0">
              <a:solidFill>
                <a:srgbClr val="000000">
                  <a:lumMod val="50000"/>
                  <a:lumOff val="50000"/>
                </a:srgbClr>
              </a:solidFill>
            </a:endParaRPr>
          </a:p>
          <a:p>
            <a:pPr>
              <a:lnSpc>
                <a:spcPct val="130000"/>
              </a:lnSpc>
            </a:pPr>
            <a:r>
              <a:rPr lang="zh-CN" altLang="en-US" sz="2000" dirty="0">
                <a:solidFill>
                  <a:srgbClr val="000000">
                    <a:lumMod val="50000"/>
                    <a:lumOff val="50000"/>
                  </a:srgbClr>
                </a:solidFill>
              </a:rPr>
              <a:t>感谢大学中所有的老师同学们。</a:t>
            </a:r>
            <a:endParaRPr lang="en-US" altLang="zh-CN" sz="2000" dirty="0">
              <a:solidFill>
                <a:srgbClr val="000000">
                  <a:lumMod val="50000"/>
                  <a:lumOff val="50000"/>
                </a:srgbClr>
              </a:solidFill>
              <a:latin typeface="微软雅黑"/>
              <a:ea typeface="微软雅黑"/>
            </a:endParaRPr>
          </a:p>
        </p:txBody>
      </p:sp>
    </p:spTree>
    <p:extLst>
      <p:ext uri="{BB962C8B-B14F-4D97-AF65-F5344CB8AC3E}">
        <p14:creationId xmlns:p14="http://schemas.microsoft.com/office/powerpoint/2010/main" val="21380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Segoe UI"/>
                <a:ea typeface="微软雅黑"/>
              </a:rPr>
              <a:t>请各位老师批评指正</a:t>
            </a:r>
            <a:endParaRPr lang="en-US" altLang="zh-CN" dirty="0">
              <a:latin typeface="Segoe UI"/>
              <a:ea typeface="微软雅黑"/>
            </a:endParaRPr>
          </a:p>
        </p:txBody>
      </p:sp>
      <p:sp>
        <p:nvSpPr>
          <p:cNvPr id="3" name="文本占位符 2"/>
          <p:cNvSpPr>
            <a:spLocks noGrp="1"/>
          </p:cNvSpPr>
          <p:nvPr>
            <p:ph type="body" sz="quarter" idx="11"/>
          </p:nvPr>
        </p:nvSpPr>
        <p:spPr/>
        <p:txBody>
          <a:bodyPr/>
          <a:lstStyle/>
          <a:p>
            <a:pPr lvl="0">
              <a:lnSpc>
                <a:spcPct val="100000"/>
              </a:lnSpc>
              <a:spcBef>
                <a:spcPts val="0"/>
              </a:spcBef>
              <a:defRPr/>
            </a:pPr>
            <a:r>
              <a:rPr lang="zh-CN" altLang="en-US" kern="0" dirty="0">
                <a:latin typeface="Segoe UI"/>
                <a:ea typeface="微软雅黑"/>
                <a:cs typeface=""/>
              </a:rPr>
              <a:t>指导老师</a:t>
            </a:r>
            <a:endParaRPr lang="en-US" altLang="zh-CN" kern="0" dirty="0">
              <a:latin typeface="Segoe UI"/>
              <a:ea typeface="微软雅黑"/>
              <a:cs typeface=""/>
            </a:endParaRPr>
          </a:p>
          <a:p>
            <a:pPr lvl="0">
              <a:lnSpc>
                <a:spcPct val="100000"/>
              </a:lnSpc>
              <a:spcBef>
                <a:spcPts val="0"/>
              </a:spcBef>
              <a:defRPr/>
            </a:pPr>
            <a:r>
              <a:rPr lang="zh-CN" altLang="en-US" kern="0" dirty="0" smtClean="0">
                <a:latin typeface="Segoe UI"/>
                <a:ea typeface="微软雅黑"/>
                <a:cs typeface=""/>
              </a:rPr>
              <a:t>张卫东老师</a:t>
            </a:r>
            <a:endParaRPr lang="en-US" altLang="zh-CN" kern="0" dirty="0">
              <a:latin typeface="Segoe UI"/>
              <a:ea typeface="微软雅黑"/>
              <a:cs typeface=""/>
            </a:endParaRPr>
          </a:p>
        </p:txBody>
      </p:sp>
      <p:sp>
        <p:nvSpPr>
          <p:cNvPr id="4" name="文本占位符 3"/>
          <p:cNvSpPr>
            <a:spLocks noGrp="1"/>
          </p:cNvSpPr>
          <p:nvPr>
            <p:ph type="body" sz="quarter" idx="12"/>
          </p:nvPr>
        </p:nvSpPr>
        <p:spPr/>
        <p:txBody>
          <a:bodyPr/>
          <a:lstStyle/>
          <a:p>
            <a:pPr lvl="0">
              <a:lnSpc>
                <a:spcPct val="100000"/>
              </a:lnSpc>
              <a:spcBef>
                <a:spcPts val="0"/>
              </a:spcBef>
              <a:defRPr/>
            </a:pPr>
            <a:r>
              <a:rPr lang="zh-CN" altLang="en-US" kern="0" dirty="0">
                <a:latin typeface="Segoe UI"/>
                <a:ea typeface="微软雅黑"/>
                <a:cs typeface=""/>
              </a:rPr>
              <a:t>报告人</a:t>
            </a:r>
            <a:endParaRPr lang="en-US" altLang="zh-CN" kern="0" dirty="0">
              <a:latin typeface="Segoe UI"/>
              <a:ea typeface="微软雅黑"/>
              <a:cs typeface=""/>
            </a:endParaRPr>
          </a:p>
          <a:p>
            <a:pPr lvl="0">
              <a:lnSpc>
                <a:spcPct val="100000"/>
              </a:lnSpc>
              <a:spcBef>
                <a:spcPts val="0"/>
              </a:spcBef>
              <a:defRPr/>
            </a:pPr>
            <a:r>
              <a:rPr lang="zh-CN" altLang="en-US" kern="0" dirty="0">
                <a:latin typeface="Segoe UI"/>
                <a:ea typeface="微软雅黑"/>
                <a:cs typeface=""/>
              </a:rPr>
              <a:t>冯小川</a:t>
            </a:r>
            <a:endParaRPr lang="en-US" altLang="zh-CN" kern="0" dirty="0">
              <a:latin typeface="Segoe UI"/>
              <a:ea typeface="微软雅黑"/>
              <a:cs typeface=""/>
            </a:endParaRPr>
          </a:p>
        </p:txBody>
      </p:sp>
      <p:sp>
        <p:nvSpPr>
          <p:cNvPr id="5" name="文本占位符 4"/>
          <p:cNvSpPr>
            <a:spLocks noGrp="1"/>
          </p:cNvSpPr>
          <p:nvPr>
            <p:ph type="body" sz="quarter" idx="13"/>
          </p:nvPr>
        </p:nvSpPr>
        <p:spPr/>
        <p:txBody>
          <a:bodyPr/>
          <a:lstStyle/>
          <a:p>
            <a:r>
              <a:rPr lang="zh-CN" altLang="en-US" dirty="0" smtClean="0">
                <a:latin typeface="Segoe UI"/>
                <a:ea typeface="微软雅黑"/>
              </a:rPr>
              <a:t>通信工程信息安全专业</a:t>
            </a:r>
            <a:endParaRPr lang="en-US" altLang="zh-CN" dirty="0">
              <a:latin typeface="Segoe UI"/>
              <a:ea typeface="微软雅黑"/>
            </a:endParaRPr>
          </a:p>
        </p:txBody>
      </p:sp>
      <p:sp>
        <p:nvSpPr>
          <p:cNvPr id="6" name="文本占位符 5"/>
          <p:cNvSpPr>
            <a:spLocks noGrp="1"/>
          </p:cNvSpPr>
          <p:nvPr>
            <p:ph type="body" sz="quarter" idx="14"/>
          </p:nvPr>
        </p:nvSpPr>
        <p:spPr/>
        <p:txBody>
          <a:bodyPr/>
          <a:lstStyle/>
          <a:p>
            <a:r>
              <a:rPr lang="zh-CN" altLang="en-US" dirty="0" smtClean="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Tree>
    <p:extLst>
      <p:ext uri="{BB962C8B-B14F-4D97-AF65-F5344CB8AC3E}">
        <p14:creationId xmlns:p14="http://schemas.microsoft.com/office/powerpoint/2010/main" val="10038860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smtClean="0"/>
              <a:t>选题背景</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ONE</a:t>
            </a:r>
            <a:endParaRPr kumimoji="1" lang="zh-CN" altLang="en-US" dirty="0"/>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873524566"/>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选题背景</a:t>
            </a:r>
            <a:endParaRPr kumimoji="1" lang="zh-CN" altLang="en-US" dirty="0"/>
          </a:p>
        </p:txBody>
      </p:sp>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74" name="矩形 73"/>
          <p:cNvSpPr/>
          <p:nvPr/>
        </p:nvSpPr>
        <p:spPr>
          <a:xfrm>
            <a:off x="1092501" y="966222"/>
            <a:ext cx="1107996" cy="369332"/>
          </a:xfrm>
          <a:prstGeom prst="rect">
            <a:avLst/>
          </a:prstGeom>
        </p:spPr>
        <p:txBody>
          <a:bodyPr wrap="none">
            <a:spAutoFit/>
          </a:bodyPr>
          <a:lstStyle/>
          <a:p>
            <a:r>
              <a:rPr lang="zh-CN" altLang="en-US" dirty="0" smtClean="0">
                <a:solidFill>
                  <a:srgbClr val="000000"/>
                </a:solidFill>
                <a:latin typeface="Segoe UI"/>
                <a:ea typeface="微软雅黑"/>
              </a:rPr>
              <a:t>信息过载</a:t>
            </a:r>
            <a:endParaRPr lang="zh-CN" altLang="en-US" dirty="0">
              <a:solidFill>
                <a:srgbClr val="000000"/>
              </a:solidFill>
              <a:latin typeface="Segoe UI"/>
              <a:ea typeface="微软雅黑"/>
            </a:endParaRPr>
          </a:p>
        </p:txBody>
      </p:sp>
      <p:sp>
        <p:nvSpPr>
          <p:cNvPr id="75" name="矩形 74"/>
          <p:cNvSpPr/>
          <p:nvPr/>
        </p:nvSpPr>
        <p:spPr>
          <a:xfrm>
            <a:off x="1010421" y="1442930"/>
            <a:ext cx="6550312" cy="572464"/>
          </a:xfrm>
          <a:prstGeom prst="rect">
            <a:avLst/>
          </a:prstGeom>
        </p:spPr>
        <p:txBody>
          <a:bodyPr wrap="square">
            <a:spAutoFit/>
          </a:bodyPr>
          <a:lstStyle/>
          <a:p>
            <a:pPr>
              <a:lnSpc>
                <a:spcPct val="130000"/>
              </a:lnSpc>
            </a:pPr>
            <a:r>
              <a:rPr lang="en-US" altLang="zh-CN" sz="1200" dirty="0" smtClean="0">
                <a:solidFill>
                  <a:srgbClr val="000000">
                    <a:lumMod val="50000"/>
                    <a:lumOff val="50000"/>
                  </a:srgbClr>
                </a:solidFill>
                <a:latin typeface="微软雅黑" charset="0"/>
                <a:ea typeface="微软雅黑" charset="0"/>
              </a:rPr>
              <a:t>21</a:t>
            </a:r>
            <a:r>
              <a:rPr lang="zh-CN" altLang="en-US" sz="1200" dirty="0" smtClean="0">
                <a:solidFill>
                  <a:srgbClr val="000000">
                    <a:lumMod val="50000"/>
                    <a:lumOff val="50000"/>
                  </a:srgbClr>
                </a:solidFill>
                <a:latin typeface="微软雅黑" charset="0"/>
                <a:ea typeface="微软雅黑" charset="0"/>
              </a:rPr>
              <a:t>世纪是信息时代，</a:t>
            </a:r>
            <a:r>
              <a:rPr lang="zh-CN" altLang="en-US" sz="1200" dirty="0">
                <a:solidFill>
                  <a:srgbClr val="000000">
                    <a:lumMod val="50000"/>
                    <a:lumOff val="50000"/>
                  </a:srgbClr>
                </a:solidFill>
                <a:latin typeface="微软雅黑" charset="0"/>
                <a:ea typeface="微软雅黑" charset="0"/>
              </a:rPr>
              <a:t>互联网的迅速发展带来信息过载、数据量巨大问题。我们每天不得不接受大量的信息，而从中找出我们需要的、对自己有价值的数据却是不容易</a:t>
            </a:r>
            <a:r>
              <a:rPr lang="zh-CN" altLang="en-US" sz="1200" dirty="0" smtClean="0">
                <a:solidFill>
                  <a:srgbClr val="000000">
                    <a:lumMod val="50000"/>
                    <a:lumOff val="50000"/>
                  </a:srgbClr>
                </a:solidFill>
                <a:latin typeface="微软雅黑" charset="0"/>
                <a:ea typeface="微软雅黑" charset="0"/>
              </a:rPr>
              <a:t>的</a:t>
            </a:r>
            <a:r>
              <a:rPr lang="zh-CN" altLang="en-US" sz="1200" dirty="0">
                <a:solidFill>
                  <a:srgbClr val="000000">
                    <a:lumMod val="50000"/>
                    <a:lumOff val="50000"/>
                  </a:srgbClr>
                </a:solidFill>
                <a:latin typeface="微软雅黑" charset="0"/>
                <a:ea typeface="微软雅黑" charset="0"/>
              </a:rPr>
              <a:t>。</a:t>
            </a:r>
            <a:endParaRPr lang="zh-CN" altLang="en-US" sz="1200" dirty="0">
              <a:solidFill>
                <a:srgbClr val="000000">
                  <a:lumMod val="50000"/>
                  <a:lumOff val="50000"/>
                </a:srgbClr>
              </a:solidFill>
              <a:latin typeface="微软雅黑" charset="0"/>
              <a:ea typeface="微软雅黑" charset="0"/>
            </a:endParaRPr>
          </a:p>
        </p:txBody>
      </p:sp>
      <p:grpSp>
        <p:nvGrpSpPr>
          <p:cNvPr id="103" name="组 102"/>
          <p:cNvGrpSpPr/>
          <p:nvPr/>
        </p:nvGrpSpPr>
        <p:grpSpPr>
          <a:xfrm>
            <a:off x="961594" y="2175887"/>
            <a:ext cx="2300757" cy="509896"/>
            <a:chOff x="910794" y="928946"/>
            <a:chExt cx="2300757" cy="509896"/>
          </a:xfrm>
        </p:grpSpPr>
        <p:sp>
          <p:nvSpPr>
            <p:cNvPr id="106" name="矩形 105"/>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7" name="椭圆 106"/>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8" name="椭圆 107"/>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9" name="椭圆 108"/>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0" name="椭圆 109"/>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04" name="矩形 103"/>
          <p:cNvSpPr/>
          <p:nvPr/>
        </p:nvSpPr>
        <p:spPr>
          <a:xfrm>
            <a:off x="1092501" y="2251263"/>
            <a:ext cx="1107996" cy="369332"/>
          </a:xfrm>
          <a:prstGeom prst="rect">
            <a:avLst/>
          </a:prstGeom>
        </p:spPr>
        <p:txBody>
          <a:bodyPr wrap="none">
            <a:spAutoFit/>
          </a:bodyPr>
          <a:lstStyle/>
          <a:p>
            <a:r>
              <a:rPr lang="zh-CN" altLang="en-US" dirty="0" smtClean="0">
                <a:solidFill>
                  <a:srgbClr val="000000"/>
                </a:solidFill>
                <a:latin typeface="Segoe UI"/>
                <a:ea typeface="微软雅黑"/>
              </a:rPr>
              <a:t>搜索引擎</a:t>
            </a:r>
            <a:endParaRPr lang="zh-CN" altLang="en-US" dirty="0">
              <a:solidFill>
                <a:srgbClr val="000000"/>
              </a:solidFill>
              <a:latin typeface="Segoe UI"/>
              <a:ea typeface="微软雅黑"/>
            </a:endParaRPr>
          </a:p>
        </p:txBody>
      </p:sp>
      <p:sp>
        <p:nvSpPr>
          <p:cNvPr id="105" name="矩形 104"/>
          <p:cNvSpPr/>
          <p:nvPr/>
        </p:nvSpPr>
        <p:spPr>
          <a:xfrm>
            <a:off x="1010421" y="2727971"/>
            <a:ext cx="6550312" cy="812530"/>
          </a:xfrm>
          <a:prstGeom prst="rect">
            <a:avLst/>
          </a:prstGeom>
        </p:spPr>
        <p:txBody>
          <a:bodyPr wrap="square">
            <a:spAutoFit/>
          </a:bodyPr>
          <a:lstStyle/>
          <a:p>
            <a:pPr>
              <a:lnSpc>
                <a:spcPct val="130000"/>
              </a:lnSpc>
            </a:pPr>
            <a:r>
              <a:rPr lang="zh-CN" altLang="en-US" sz="1200" dirty="0" smtClean="0">
                <a:solidFill>
                  <a:srgbClr val="000000">
                    <a:lumMod val="50000"/>
                    <a:lumOff val="50000"/>
                  </a:srgbClr>
                </a:solidFill>
                <a:latin typeface="微软雅黑" charset="0"/>
                <a:ea typeface="微软雅黑" charset="0"/>
              </a:rPr>
              <a:t>搜索引擎</a:t>
            </a:r>
            <a:r>
              <a:rPr lang="zh-CN" altLang="en-US" sz="1200" dirty="0">
                <a:solidFill>
                  <a:srgbClr val="000000">
                    <a:lumMod val="50000"/>
                    <a:lumOff val="50000"/>
                  </a:srgbClr>
                </a:solidFill>
                <a:latin typeface="微软雅黑" charset="0"/>
                <a:ea typeface="微软雅黑" charset="0"/>
              </a:rPr>
              <a:t>需要用户主动提供关键词来对海量信息进行筛选。当用户无法准确描述自己的需求时，搜索引擎的筛选效果将大打折扣，而用户将自己的需求和意图转化成关键词的过程本身就是一个并不轻松的</a:t>
            </a:r>
            <a:r>
              <a:rPr lang="zh-CN" altLang="en-US" sz="1200" dirty="0" smtClean="0">
                <a:solidFill>
                  <a:srgbClr val="000000">
                    <a:lumMod val="50000"/>
                    <a:lumOff val="50000"/>
                  </a:srgbClr>
                </a:solidFill>
                <a:latin typeface="微软雅黑" charset="0"/>
                <a:ea typeface="微软雅黑" charset="0"/>
              </a:rPr>
              <a:t>过程</a:t>
            </a:r>
            <a:r>
              <a:rPr lang="zh-CN" altLang="en-US" sz="1200" dirty="0">
                <a:solidFill>
                  <a:srgbClr val="000000">
                    <a:lumMod val="50000"/>
                    <a:lumOff val="50000"/>
                  </a:srgbClr>
                </a:solidFill>
                <a:latin typeface="微软雅黑" charset="0"/>
                <a:ea typeface="微软雅黑" charset="0"/>
              </a:rPr>
              <a:t>。</a:t>
            </a:r>
            <a:endParaRPr lang="zh-CN" altLang="en-US" sz="1200" dirty="0">
              <a:solidFill>
                <a:srgbClr val="000000">
                  <a:lumMod val="50000"/>
                  <a:lumOff val="50000"/>
                </a:srgbClr>
              </a:solidFill>
              <a:latin typeface="微软雅黑" charset="0"/>
              <a:ea typeface="微软雅黑" charset="0"/>
            </a:endParaRPr>
          </a:p>
        </p:txBody>
      </p:sp>
      <p:grpSp>
        <p:nvGrpSpPr>
          <p:cNvPr id="112" name="组 111"/>
          <p:cNvGrpSpPr/>
          <p:nvPr/>
        </p:nvGrpSpPr>
        <p:grpSpPr>
          <a:xfrm>
            <a:off x="961594" y="3460928"/>
            <a:ext cx="2300757" cy="509896"/>
            <a:chOff x="910794" y="928946"/>
            <a:chExt cx="2300757" cy="509896"/>
          </a:xfrm>
        </p:grpSpPr>
        <p:sp>
          <p:nvSpPr>
            <p:cNvPr id="115" name="矩形 114"/>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6" name="椭圆 115"/>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7" name="椭圆 116"/>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8" name="椭圆 117"/>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9" name="椭圆 118"/>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13" name="矩形 112"/>
          <p:cNvSpPr/>
          <p:nvPr/>
        </p:nvSpPr>
        <p:spPr>
          <a:xfrm>
            <a:off x="1092501" y="3536304"/>
            <a:ext cx="1338828" cy="369332"/>
          </a:xfrm>
          <a:prstGeom prst="rect">
            <a:avLst/>
          </a:prstGeom>
        </p:spPr>
        <p:txBody>
          <a:bodyPr wrap="none">
            <a:spAutoFit/>
          </a:bodyPr>
          <a:lstStyle/>
          <a:p>
            <a:r>
              <a:rPr lang="zh-CN" altLang="en-US" dirty="0" smtClean="0">
                <a:solidFill>
                  <a:srgbClr val="000000"/>
                </a:solidFill>
                <a:latin typeface="Segoe UI"/>
                <a:ea typeface="微软雅黑"/>
              </a:rPr>
              <a:t>数据使用率</a:t>
            </a:r>
            <a:endParaRPr lang="zh-CN" altLang="en-US" dirty="0">
              <a:solidFill>
                <a:srgbClr val="000000"/>
              </a:solidFill>
              <a:latin typeface="Segoe UI"/>
              <a:ea typeface="微软雅黑"/>
            </a:endParaRPr>
          </a:p>
        </p:txBody>
      </p:sp>
      <p:sp>
        <p:nvSpPr>
          <p:cNvPr id="114" name="矩形 113"/>
          <p:cNvSpPr/>
          <p:nvPr/>
        </p:nvSpPr>
        <p:spPr>
          <a:xfrm>
            <a:off x="1010421" y="4013012"/>
            <a:ext cx="6550312" cy="572464"/>
          </a:xfrm>
          <a:prstGeom prst="rect">
            <a:avLst/>
          </a:prstGeom>
        </p:spPr>
        <p:txBody>
          <a:bodyPr wrap="square">
            <a:spAutoFit/>
          </a:bodyPr>
          <a:lstStyle/>
          <a:p>
            <a:pPr>
              <a:lnSpc>
                <a:spcPct val="130000"/>
              </a:lnSpc>
            </a:pPr>
            <a:r>
              <a:rPr lang="zh-CN" altLang="en-US" sz="1200" dirty="0" smtClean="0">
                <a:solidFill>
                  <a:srgbClr val="000000">
                    <a:lumMod val="50000"/>
                    <a:lumOff val="50000"/>
                  </a:srgbClr>
                </a:solidFill>
                <a:latin typeface="微软雅黑" charset="0"/>
                <a:ea typeface="微软雅黑" charset="0"/>
              </a:rPr>
              <a:t>数据</a:t>
            </a:r>
            <a:r>
              <a:rPr lang="zh-CN" altLang="en-US" sz="1200" dirty="0">
                <a:solidFill>
                  <a:srgbClr val="000000">
                    <a:lumMod val="50000"/>
                    <a:lumOff val="50000"/>
                  </a:srgbClr>
                </a:solidFill>
                <a:latin typeface="微软雅黑" charset="0"/>
                <a:ea typeface="微软雅黑" charset="0"/>
              </a:rPr>
              <a:t>作为一种基础资源，可以产生巨大价值。实时推荐系统可以提高信息的使用率，让</a:t>
            </a:r>
            <a:r>
              <a:rPr lang="zh-CN" altLang="en-US" sz="1200" dirty="0" smtClean="0">
                <a:solidFill>
                  <a:srgbClr val="000000">
                    <a:lumMod val="50000"/>
                    <a:lumOff val="50000"/>
                  </a:srgbClr>
                </a:solidFill>
                <a:latin typeface="微软雅黑" charset="0"/>
                <a:ea typeface="微软雅黑" charset="0"/>
              </a:rPr>
              <a:t>数据发挥</a:t>
            </a:r>
            <a:r>
              <a:rPr lang="zh-CN" altLang="en-US" sz="1200" dirty="0" smtClean="0">
                <a:solidFill>
                  <a:srgbClr val="000000">
                    <a:lumMod val="50000"/>
                    <a:lumOff val="50000"/>
                  </a:srgbClr>
                </a:solidFill>
                <a:latin typeface="微软雅黑" charset="0"/>
                <a:ea typeface="微软雅黑" charset="0"/>
              </a:rPr>
              <a:t>价值。</a:t>
            </a:r>
            <a:endParaRPr lang="zh-CN" altLang="en-US" sz="1200" dirty="0">
              <a:solidFill>
                <a:srgbClr val="000000">
                  <a:lumMod val="50000"/>
                  <a:lumOff val="50000"/>
                </a:srgbClr>
              </a:solidFill>
              <a:latin typeface="微软雅黑" charset="0"/>
              <a:ea typeface="微软雅黑" charset="0"/>
            </a:endParaRPr>
          </a:p>
        </p:txBody>
      </p:sp>
      <p:grpSp>
        <p:nvGrpSpPr>
          <p:cNvPr id="121" name="组 120"/>
          <p:cNvGrpSpPr/>
          <p:nvPr/>
        </p:nvGrpSpPr>
        <p:grpSpPr>
          <a:xfrm>
            <a:off x="961594" y="4745970"/>
            <a:ext cx="2300757" cy="509896"/>
            <a:chOff x="910794" y="928946"/>
            <a:chExt cx="2300757" cy="509896"/>
          </a:xfrm>
        </p:grpSpPr>
        <p:sp>
          <p:nvSpPr>
            <p:cNvPr id="124" name="矩形 123"/>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5" name="椭圆 124"/>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6" name="椭圆 125"/>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7" name="椭圆 126"/>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8" name="椭圆 127"/>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22" name="矩形 121"/>
          <p:cNvSpPr/>
          <p:nvPr/>
        </p:nvSpPr>
        <p:spPr>
          <a:xfrm>
            <a:off x="1092501" y="4821346"/>
            <a:ext cx="1107996" cy="369332"/>
          </a:xfrm>
          <a:prstGeom prst="rect">
            <a:avLst/>
          </a:prstGeom>
        </p:spPr>
        <p:txBody>
          <a:bodyPr wrap="none">
            <a:spAutoFit/>
          </a:bodyPr>
          <a:lstStyle/>
          <a:p>
            <a:r>
              <a:rPr lang="zh-CN" altLang="en-US" dirty="0" smtClean="0">
                <a:solidFill>
                  <a:srgbClr val="000000"/>
                </a:solidFill>
                <a:latin typeface="Segoe UI"/>
                <a:ea typeface="微软雅黑"/>
              </a:rPr>
              <a:t>商业价值</a:t>
            </a:r>
            <a:endParaRPr lang="zh-CN" altLang="en-US" dirty="0">
              <a:solidFill>
                <a:srgbClr val="000000"/>
              </a:solidFill>
              <a:latin typeface="Segoe UI"/>
              <a:ea typeface="微软雅黑"/>
            </a:endParaRPr>
          </a:p>
        </p:txBody>
      </p:sp>
      <p:sp>
        <p:nvSpPr>
          <p:cNvPr id="123" name="矩形 122"/>
          <p:cNvSpPr/>
          <p:nvPr/>
        </p:nvSpPr>
        <p:spPr>
          <a:xfrm>
            <a:off x="1010421" y="5298054"/>
            <a:ext cx="6550312" cy="572464"/>
          </a:xfrm>
          <a:prstGeom prst="rect">
            <a:avLst/>
          </a:prstGeom>
        </p:spPr>
        <p:txBody>
          <a:bodyPr wrap="square">
            <a:spAutoFit/>
          </a:bodyPr>
          <a:lstStyle/>
          <a:p>
            <a:pPr>
              <a:lnSpc>
                <a:spcPct val="130000"/>
              </a:lnSpc>
            </a:pPr>
            <a:r>
              <a:rPr lang="zh-CN" altLang="en-US" sz="1200" dirty="0">
                <a:solidFill>
                  <a:srgbClr val="000000">
                    <a:lumMod val="50000"/>
                    <a:lumOff val="50000"/>
                  </a:srgbClr>
                </a:solidFill>
                <a:latin typeface="微软雅黑" charset="0"/>
                <a:ea typeface="微软雅黑" charset="0"/>
              </a:rPr>
              <a:t>据亚马逊的前科学在</a:t>
            </a:r>
            <a:r>
              <a:rPr lang="en-US" altLang="zh-CN" sz="1200" dirty="0">
                <a:solidFill>
                  <a:srgbClr val="000000">
                    <a:lumMod val="50000"/>
                    <a:lumOff val="50000"/>
                  </a:srgbClr>
                </a:solidFill>
                <a:latin typeface="微软雅黑" charset="0"/>
                <a:ea typeface="微软雅黑" charset="0"/>
              </a:rPr>
              <a:t>Greg Linden</a:t>
            </a:r>
            <a:r>
              <a:rPr lang="zh-CN" altLang="en-US" sz="1200" dirty="0">
                <a:solidFill>
                  <a:srgbClr val="000000">
                    <a:lumMod val="50000"/>
                    <a:lumOff val="50000"/>
                  </a:srgbClr>
                </a:solidFill>
                <a:latin typeface="微软雅黑" charset="0"/>
                <a:ea typeface="微软雅黑" charset="0"/>
              </a:rPr>
              <a:t>在他的博客里曾经说，亚马逊至少有</a:t>
            </a:r>
            <a:r>
              <a:rPr lang="en-US" altLang="zh-CN" sz="1200" dirty="0">
                <a:solidFill>
                  <a:srgbClr val="000000">
                    <a:lumMod val="50000"/>
                    <a:lumOff val="50000"/>
                  </a:srgbClr>
                </a:solidFill>
                <a:latin typeface="微软雅黑" charset="0"/>
                <a:ea typeface="微软雅黑" charset="0"/>
              </a:rPr>
              <a:t>20%</a:t>
            </a:r>
            <a:r>
              <a:rPr lang="zh-CN" altLang="en-US" sz="1200" dirty="0">
                <a:solidFill>
                  <a:srgbClr val="000000">
                    <a:lumMod val="50000"/>
                    <a:lumOff val="50000"/>
                  </a:srgbClr>
                </a:solidFill>
                <a:latin typeface="微软雅黑" charset="0"/>
                <a:ea typeface="微软雅黑" charset="0"/>
              </a:rPr>
              <a:t>（之后的一篇博文则变更为</a:t>
            </a:r>
            <a:r>
              <a:rPr lang="en-US" altLang="zh-CN" sz="1200" dirty="0">
                <a:solidFill>
                  <a:srgbClr val="000000">
                    <a:lumMod val="50000"/>
                    <a:lumOff val="50000"/>
                  </a:srgbClr>
                </a:solidFill>
                <a:latin typeface="微软雅黑" charset="0"/>
                <a:ea typeface="微软雅黑" charset="0"/>
              </a:rPr>
              <a:t>35%</a:t>
            </a:r>
            <a:r>
              <a:rPr lang="zh-CN" altLang="en-US" sz="1200" dirty="0">
                <a:solidFill>
                  <a:srgbClr val="000000">
                    <a:lumMod val="50000"/>
                    <a:lumOff val="50000"/>
                  </a:srgbClr>
                </a:solidFill>
                <a:latin typeface="微软雅黑" charset="0"/>
                <a:ea typeface="微软雅黑" charset="0"/>
              </a:rPr>
              <a:t>）的销售来自于推荐</a:t>
            </a:r>
            <a:r>
              <a:rPr lang="zh-CN" altLang="en-US" sz="1200" dirty="0" smtClean="0">
                <a:solidFill>
                  <a:srgbClr val="000000">
                    <a:lumMod val="50000"/>
                    <a:lumOff val="50000"/>
                  </a:srgbClr>
                </a:solidFill>
                <a:latin typeface="微软雅黑" charset="0"/>
                <a:ea typeface="微软雅黑" charset="0"/>
              </a:rPr>
              <a:t>算法。</a:t>
            </a:r>
            <a:endParaRPr lang="zh-CN" altLang="en-US" sz="12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19274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a:ea typeface="微软雅黑"/>
              </a:rPr>
              <a:t>西安电子科技大学</a:t>
            </a:r>
          </a:p>
        </p:txBody>
      </p:sp>
      <p:sp>
        <p:nvSpPr>
          <p:cNvPr id="3" name="文本占位符 2"/>
          <p:cNvSpPr>
            <a:spLocks noGrp="1"/>
          </p:cNvSpPr>
          <p:nvPr>
            <p:ph type="body" sz="quarter" idx="11"/>
          </p:nvPr>
        </p:nvSpPr>
        <p:spPr/>
        <p:txBody>
          <a:bodyPr/>
          <a:lstStyle/>
          <a:p>
            <a:r>
              <a:rPr kumimoji="1" lang="zh-CN" altLang="en-US" dirty="0" smtClean="0"/>
              <a:t>研究现状</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TWO</a:t>
            </a:r>
            <a:endParaRPr kumimoji="1" lang="zh-CN" altLang="en-US" dirty="0"/>
          </a:p>
        </p:txBody>
      </p:sp>
      <p:sp>
        <p:nvSpPr>
          <p:cNvPr id="7" name="矩形 6"/>
          <p:cNvSpPr/>
          <p:nvPr/>
        </p:nvSpPr>
        <p:spPr>
          <a:xfrm>
            <a:off x="4889817" y="4381144"/>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859031536"/>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TWO</a:t>
            </a:r>
            <a:r>
              <a:rPr kumimoji="1" lang="zh-CN" altLang="en-US" dirty="0" smtClean="0"/>
              <a:t> 研究现状</a:t>
            </a:r>
            <a:endParaRPr kumimoji="1" lang="zh-CN" altLang="en-US" dirty="0"/>
          </a:p>
        </p:txBody>
      </p:sp>
      <p:sp>
        <p:nvSpPr>
          <p:cNvPr id="8" name="矩形 7"/>
          <p:cNvSpPr/>
          <p:nvPr/>
        </p:nvSpPr>
        <p:spPr>
          <a:xfrm>
            <a:off x="950374" y="1908844"/>
            <a:ext cx="3377335" cy="523220"/>
          </a:xfrm>
          <a:prstGeom prst="rect">
            <a:avLst/>
          </a:prstGeom>
        </p:spPr>
        <p:txBody>
          <a:bodyPr wrap="none">
            <a:spAutoFit/>
          </a:bodyPr>
          <a:lstStyle/>
          <a:p>
            <a:r>
              <a:rPr lang="en-US" altLang="zh-CN" sz="2800" b="1" dirty="0" smtClean="0">
                <a:solidFill>
                  <a:srgbClr val="000000"/>
                </a:solidFill>
                <a:latin typeface="Segoe UI"/>
              </a:rPr>
              <a:t>RESEARCH STATUS</a:t>
            </a:r>
            <a:endParaRPr lang="en-US" altLang="zh-CN" sz="2800" b="1" dirty="0">
              <a:solidFill>
                <a:srgbClr val="000000"/>
              </a:solidFill>
              <a:latin typeface="Segoe UI"/>
              <a:ea typeface="微软雅黑"/>
            </a:endParaRPr>
          </a:p>
        </p:txBody>
      </p:sp>
      <p:sp>
        <p:nvSpPr>
          <p:cNvPr id="9" name="矩形 8"/>
          <p:cNvSpPr/>
          <p:nvPr/>
        </p:nvSpPr>
        <p:spPr>
          <a:xfrm>
            <a:off x="950374" y="1420210"/>
            <a:ext cx="3057247" cy="523220"/>
          </a:xfrm>
          <a:prstGeom prst="rect">
            <a:avLst/>
          </a:prstGeom>
        </p:spPr>
        <p:txBody>
          <a:bodyPr wrap="none">
            <a:spAutoFit/>
          </a:bodyPr>
          <a:lstStyle/>
          <a:p>
            <a:r>
              <a:rPr lang="zh-CN" altLang="en-US" sz="2800" b="1" dirty="0" smtClean="0">
                <a:solidFill>
                  <a:srgbClr val="000000"/>
                </a:solidFill>
                <a:latin typeface="Segoe UI"/>
                <a:ea typeface="微软雅黑"/>
              </a:rPr>
              <a:t>推荐系统研究现状</a:t>
            </a:r>
            <a:endParaRPr lang="zh-CN" altLang="en-US" sz="2800" b="1" dirty="0">
              <a:solidFill>
                <a:srgbClr val="000000"/>
              </a:solidFill>
              <a:latin typeface="Segoe UI"/>
              <a:ea typeface="微软雅黑"/>
            </a:endParaRPr>
          </a:p>
        </p:txBody>
      </p:sp>
      <p:sp>
        <p:nvSpPr>
          <p:cNvPr id="10" name="矩形 9"/>
          <p:cNvSpPr/>
          <p:nvPr/>
        </p:nvSpPr>
        <p:spPr>
          <a:xfrm>
            <a:off x="959621" y="2810482"/>
            <a:ext cx="6550312" cy="372410"/>
          </a:xfrm>
          <a:prstGeom prst="rect">
            <a:avLst/>
          </a:prstGeom>
        </p:spPr>
        <p:txBody>
          <a:bodyPr wrap="square">
            <a:spAutoFit/>
          </a:bodyPr>
          <a:lstStyle/>
          <a:p>
            <a:pPr>
              <a:lnSpc>
                <a:spcPct val="130000"/>
              </a:lnSpc>
            </a:pPr>
            <a:r>
              <a:rPr lang="zh-CN" altLang="en-US" sz="1400" dirty="0">
                <a:solidFill>
                  <a:srgbClr val="000000">
                    <a:lumMod val="50000"/>
                    <a:lumOff val="50000"/>
                  </a:srgbClr>
                </a:solidFill>
                <a:latin typeface="微软雅黑" charset="0"/>
                <a:ea typeface="微软雅黑" charset="0"/>
              </a:rPr>
              <a:t>在 </a:t>
            </a:r>
            <a:r>
              <a:rPr lang="en-US" altLang="zh-CN" sz="1400" dirty="0">
                <a:solidFill>
                  <a:srgbClr val="000000">
                    <a:lumMod val="50000"/>
                    <a:lumOff val="50000"/>
                  </a:srgbClr>
                </a:solidFill>
                <a:latin typeface="微软雅黑" charset="0"/>
                <a:ea typeface="微软雅黑" charset="0"/>
              </a:rPr>
              <a:t>1992 </a:t>
            </a:r>
            <a:r>
              <a:rPr lang="zh-CN" altLang="en-US" sz="1400" dirty="0">
                <a:solidFill>
                  <a:srgbClr val="000000">
                    <a:lumMod val="50000"/>
                    <a:lumOff val="50000"/>
                  </a:srgbClr>
                </a:solidFill>
                <a:latin typeface="微软雅黑" charset="0"/>
                <a:ea typeface="微软雅黑" charset="0"/>
              </a:rPr>
              <a:t>年，施乐的科学家为了解决信息负载的问题，第一次提出协同过滤</a:t>
            </a:r>
            <a:r>
              <a:rPr lang="zh-CN" altLang="en-US" sz="1400" dirty="0" smtClean="0">
                <a:solidFill>
                  <a:srgbClr val="000000">
                    <a:lumMod val="50000"/>
                    <a:lumOff val="50000"/>
                  </a:srgbClr>
                </a:solidFill>
                <a:latin typeface="微软雅黑" charset="0"/>
                <a:ea typeface="微软雅黑" charset="0"/>
              </a:rPr>
              <a:t>算法。</a:t>
            </a:r>
            <a:endParaRPr lang="zh-CN" altLang="en-US" sz="1400" dirty="0">
              <a:solidFill>
                <a:srgbClr val="000000">
                  <a:lumMod val="50000"/>
                  <a:lumOff val="50000"/>
                </a:srgbClr>
              </a:solidFill>
              <a:latin typeface="微软雅黑" charset="0"/>
              <a:ea typeface="微软雅黑" charset="0"/>
            </a:endParaRPr>
          </a:p>
        </p:txBody>
      </p:sp>
      <p:sp>
        <p:nvSpPr>
          <p:cNvPr id="11" name="矩形 10"/>
          <p:cNvSpPr/>
          <p:nvPr/>
        </p:nvSpPr>
        <p:spPr>
          <a:xfrm>
            <a:off x="959621" y="3549798"/>
            <a:ext cx="6550312" cy="1212640"/>
          </a:xfrm>
          <a:prstGeom prst="rect">
            <a:avLst/>
          </a:prstGeom>
        </p:spPr>
        <p:txBody>
          <a:bodyPr wrap="square">
            <a:spAutoFit/>
          </a:bodyPr>
          <a:lstStyle/>
          <a:p>
            <a:pPr>
              <a:lnSpc>
                <a:spcPct val="130000"/>
              </a:lnSpc>
            </a:pPr>
            <a:r>
              <a:rPr lang="zh-CN" altLang="en-US" sz="1400" dirty="0">
                <a:solidFill>
                  <a:srgbClr val="000000">
                    <a:lumMod val="50000"/>
                    <a:lumOff val="50000"/>
                  </a:srgbClr>
                </a:solidFill>
                <a:latin typeface="微软雅黑" charset="0"/>
                <a:ea typeface="微软雅黑" charset="0"/>
              </a:rPr>
              <a:t>国内的研究主要研究推荐系统的理论和技术，主要是对一些推荐算法的研究，以及克服现在推荐系统存在的问题，比如过于专门化、新用户、稀疏、冷启动等问题</a:t>
            </a:r>
            <a:r>
              <a:rPr lang="zh-CN" altLang="en-US" sz="1400" dirty="0" smtClean="0">
                <a:solidFill>
                  <a:srgbClr val="000000">
                    <a:lumMod val="50000"/>
                    <a:lumOff val="50000"/>
                  </a:srgbClr>
                </a:solidFill>
                <a:latin typeface="微软雅黑" charset="0"/>
                <a:ea typeface="微软雅黑" charset="0"/>
              </a:rPr>
              <a:t>。现在的推荐系统也加入数据挖掘的相关</a:t>
            </a:r>
            <a:r>
              <a:rPr lang="zh-CN" altLang="en-US" sz="1400" dirty="0">
                <a:solidFill>
                  <a:srgbClr val="000000">
                    <a:lumMod val="50000"/>
                    <a:lumOff val="50000"/>
                  </a:srgbClr>
                </a:solidFill>
                <a:latin typeface="微软雅黑" charset="0"/>
                <a:ea typeface="微软雅黑" charset="0"/>
              </a:rPr>
              <a:t>技术，比如利用神经网络和遗传</a:t>
            </a:r>
            <a:r>
              <a:rPr lang="en-US" altLang="zh-CN" sz="1400" dirty="0">
                <a:solidFill>
                  <a:srgbClr val="000000">
                    <a:lumMod val="50000"/>
                    <a:lumOff val="50000"/>
                  </a:srgbClr>
                </a:solidFill>
                <a:latin typeface="微软雅黑" charset="0"/>
                <a:ea typeface="微软雅黑" charset="0"/>
              </a:rPr>
              <a:t>K-means</a:t>
            </a:r>
            <a:r>
              <a:rPr lang="zh-CN" altLang="en-US" sz="1400" dirty="0">
                <a:solidFill>
                  <a:srgbClr val="000000">
                    <a:lumMod val="50000"/>
                    <a:lumOff val="50000"/>
                  </a:srgbClr>
                </a:solidFill>
                <a:latin typeface="微软雅黑" charset="0"/>
                <a:ea typeface="微软雅黑" charset="0"/>
              </a:rPr>
              <a:t>算法通过分析用户在电商网站的浏览路径来获取用户的</a:t>
            </a:r>
            <a:r>
              <a:rPr lang="zh-CN" altLang="en-US" sz="1400" dirty="0" smtClean="0">
                <a:solidFill>
                  <a:srgbClr val="000000">
                    <a:lumMod val="50000"/>
                    <a:lumOff val="50000"/>
                  </a:srgbClr>
                </a:solidFill>
                <a:latin typeface="微软雅黑" charset="0"/>
                <a:ea typeface="微软雅黑" charset="0"/>
              </a:rPr>
              <a:t>偏好。</a:t>
            </a:r>
            <a:endParaRPr lang="zh-CN" altLang="en-US" sz="1400" dirty="0">
              <a:solidFill>
                <a:srgbClr val="000000">
                  <a:lumMod val="50000"/>
                  <a:lumOff val="50000"/>
                </a:srgbClr>
              </a:solidFill>
              <a:latin typeface="微软雅黑" charset="0"/>
              <a:ea typeface="微软雅黑" charset="0"/>
            </a:endParaRPr>
          </a:p>
        </p:txBody>
      </p:sp>
      <p:sp>
        <p:nvSpPr>
          <p:cNvPr id="12" name="矩形 11"/>
          <p:cNvSpPr/>
          <p:nvPr/>
        </p:nvSpPr>
        <p:spPr>
          <a:xfrm>
            <a:off x="959621" y="5126406"/>
            <a:ext cx="6550312" cy="932563"/>
          </a:xfrm>
          <a:prstGeom prst="rect">
            <a:avLst/>
          </a:prstGeom>
        </p:spPr>
        <p:txBody>
          <a:bodyPr wrap="square">
            <a:spAutoFit/>
          </a:bodyPr>
          <a:lstStyle/>
          <a:p>
            <a:pPr>
              <a:lnSpc>
                <a:spcPct val="130000"/>
              </a:lnSpc>
            </a:pPr>
            <a:r>
              <a:rPr lang="zh-CN" altLang="en-US" sz="1400" dirty="0">
                <a:solidFill>
                  <a:srgbClr val="000000">
                    <a:lumMod val="50000"/>
                    <a:lumOff val="50000"/>
                  </a:srgbClr>
                </a:solidFill>
                <a:latin typeface="微软雅黑" charset="0"/>
                <a:ea typeface="微软雅黑" charset="0"/>
              </a:rPr>
              <a:t>国内的一些应用推荐系统的网站，电商方面主要有淘宝、京东、苏宁易购等。在音乐推荐上主要有豆瓣</a:t>
            </a:r>
            <a:r>
              <a:rPr lang="en-US" altLang="zh-CN" sz="1400" dirty="0">
                <a:solidFill>
                  <a:srgbClr val="000000">
                    <a:lumMod val="50000"/>
                    <a:lumOff val="50000"/>
                  </a:srgbClr>
                </a:solidFill>
                <a:latin typeface="微软雅黑" charset="0"/>
                <a:ea typeface="微软雅黑" charset="0"/>
              </a:rPr>
              <a:t>FM</a:t>
            </a:r>
            <a:r>
              <a:rPr lang="zh-CN" altLang="en-US" sz="1400" dirty="0">
                <a:solidFill>
                  <a:srgbClr val="000000">
                    <a:lumMod val="50000"/>
                    <a:lumOff val="50000"/>
                  </a:srgbClr>
                </a:solidFill>
                <a:latin typeface="微软雅黑" charset="0"/>
                <a:ea typeface="微软雅黑" charset="0"/>
              </a:rPr>
              <a:t>、网易云音乐等，在电影推荐方面是要是一些视频网站，比如爱奇艺、优酷等。还有一些其他的个性化阅读方面的，比如今日头条。</a:t>
            </a:r>
          </a:p>
        </p:txBody>
      </p:sp>
    </p:spTree>
    <p:extLst>
      <p:ext uri="{BB962C8B-B14F-4D97-AF65-F5344CB8AC3E}">
        <p14:creationId xmlns:p14="http://schemas.microsoft.com/office/powerpoint/2010/main" val="2922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smtClean="0"/>
              <a:t> 研究现状</a:t>
            </a:r>
            <a:endParaRPr kumimoji="1" lang="zh-CN" altLang="en-US" dirty="0"/>
          </a:p>
        </p:txBody>
      </p:sp>
      <p:sp>
        <p:nvSpPr>
          <p:cNvPr id="25" name="矩形 24"/>
          <p:cNvSpPr/>
          <p:nvPr/>
        </p:nvSpPr>
        <p:spPr>
          <a:xfrm>
            <a:off x="4069024" y="869168"/>
            <a:ext cx="2698175" cy="523220"/>
          </a:xfrm>
          <a:prstGeom prst="rect">
            <a:avLst/>
          </a:prstGeom>
        </p:spPr>
        <p:txBody>
          <a:bodyPr wrap="none">
            <a:spAutoFit/>
          </a:bodyPr>
          <a:lstStyle/>
          <a:p>
            <a:r>
              <a:rPr lang="zh-CN" altLang="en-US" sz="2800" b="1" dirty="0" smtClean="0">
                <a:solidFill>
                  <a:srgbClr val="000000"/>
                </a:solidFill>
                <a:latin typeface="Segoe UI"/>
                <a:ea typeface="微软雅黑"/>
              </a:rPr>
              <a:t>数据流处理框架</a:t>
            </a:r>
            <a:endParaRPr lang="zh-CN" altLang="en-US" sz="2800" b="1" dirty="0">
              <a:solidFill>
                <a:srgbClr val="000000"/>
              </a:solidFill>
              <a:latin typeface="Segoe UI"/>
              <a:ea typeface="微软雅黑"/>
            </a:endParaRPr>
          </a:p>
        </p:txBody>
      </p:sp>
      <p:grpSp>
        <p:nvGrpSpPr>
          <p:cNvPr id="47" name="组 46"/>
          <p:cNvGrpSpPr/>
          <p:nvPr/>
        </p:nvGrpSpPr>
        <p:grpSpPr>
          <a:xfrm>
            <a:off x="5188751" y="2168217"/>
            <a:ext cx="515028" cy="515938"/>
            <a:chOff x="5188751" y="2168217"/>
            <a:chExt cx="515028" cy="515938"/>
          </a:xfrm>
        </p:grpSpPr>
        <p:sp>
          <p:nvSpPr>
            <p:cNvPr id="28" name="Oval 5"/>
            <p:cNvSpPr>
              <a:spLocks noChangeArrowheads="1"/>
            </p:cNvSpPr>
            <p:nvPr/>
          </p:nvSpPr>
          <p:spPr bwMode="auto">
            <a:xfrm>
              <a:off x="5188751" y="2168217"/>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29" name="Freeform 6"/>
            <p:cNvSpPr>
              <a:spLocks noEditPoints="1"/>
            </p:cNvSpPr>
            <p:nvPr/>
          </p:nvSpPr>
          <p:spPr bwMode="auto">
            <a:xfrm>
              <a:off x="5307044" y="2297429"/>
              <a:ext cx="278443" cy="279353"/>
            </a:xfrm>
            <a:custGeom>
              <a:avLst/>
              <a:gdLst>
                <a:gd name="T0" fmla="*/ 57 w 130"/>
                <a:gd name="T1" fmla="*/ 49 h 130"/>
                <a:gd name="T2" fmla="*/ 61 w 130"/>
                <a:gd name="T3" fmla="*/ 37 h 130"/>
                <a:gd name="T4" fmla="*/ 40 w 130"/>
                <a:gd name="T5" fmla="*/ 6 h 130"/>
                <a:gd name="T6" fmla="*/ 28 w 130"/>
                <a:gd name="T7" fmla="*/ 11 h 130"/>
                <a:gd name="T8" fmla="*/ 24 w 130"/>
                <a:gd name="T9" fmla="*/ 24 h 130"/>
                <a:gd name="T10" fmla="*/ 45 w 130"/>
                <a:gd name="T11" fmla="*/ 54 h 130"/>
                <a:gd name="T12" fmla="*/ 57 w 130"/>
                <a:gd name="T13" fmla="*/ 49 h 130"/>
                <a:gd name="T14" fmla="*/ 52 w 130"/>
                <a:gd name="T15" fmla="*/ 82 h 130"/>
                <a:gd name="T16" fmla="*/ 48 w 130"/>
                <a:gd name="T17" fmla="*/ 82 h 130"/>
                <a:gd name="T18" fmla="*/ 30 w 130"/>
                <a:gd name="T19" fmla="*/ 84 h 130"/>
                <a:gd name="T20" fmla="*/ 15 w 130"/>
                <a:gd name="T21" fmla="*/ 102 h 130"/>
                <a:gd name="T22" fmla="*/ 45 w 130"/>
                <a:gd name="T23" fmla="*/ 123 h 130"/>
                <a:gd name="T24" fmla="*/ 70 w 130"/>
                <a:gd name="T25" fmla="*/ 104 h 130"/>
                <a:gd name="T26" fmla="*/ 52 w 130"/>
                <a:gd name="T27" fmla="*/ 82 h 130"/>
                <a:gd name="T28" fmla="*/ 102 w 130"/>
                <a:gd name="T29" fmla="*/ 65 h 130"/>
                <a:gd name="T30" fmla="*/ 83 w 130"/>
                <a:gd name="T31" fmla="*/ 65 h 130"/>
                <a:gd name="T32" fmla="*/ 83 w 130"/>
                <a:gd name="T33" fmla="*/ 55 h 130"/>
                <a:gd name="T34" fmla="*/ 102 w 130"/>
                <a:gd name="T35" fmla="*/ 55 h 130"/>
                <a:gd name="T36" fmla="*/ 102 w 130"/>
                <a:gd name="T37" fmla="*/ 37 h 130"/>
                <a:gd name="T38" fmla="*/ 111 w 130"/>
                <a:gd name="T39" fmla="*/ 37 h 130"/>
                <a:gd name="T40" fmla="*/ 111 w 130"/>
                <a:gd name="T41" fmla="*/ 55 h 130"/>
                <a:gd name="T42" fmla="*/ 130 w 130"/>
                <a:gd name="T43" fmla="*/ 55 h 130"/>
                <a:gd name="T44" fmla="*/ 130 w 130"/>
                <a:gd name="T45" fmla="*/ 65 h 130"/>
                <a:gd name="T46" fmla="*/ 111 w 130"/>
                <a:gd name="T47" fmla="*/ 65 h 130"/>
                <a:gd name="T48" fmla="*/ 111 w 130"/>
                <a:gd name="T49" fmla="*/ 83 h 130"/>
                <a:gd name="T50" fmla="*/ 102 w 130"/>
                <a:gd name="T51" fmla="*/ 83 h 130"/>
                <a:gd name="T52" fmla="*/ 102 w 130"/>
                <a:gd name="T53" fmla="*/ 65 h 130"/>
                <a:gd name="T54" fmla="*/ 64 w 130"/>
                <a:gd name="T55" fmla="*/ 6 h 130"/>
                <a:gd name="T56" fmla="*/ 76 w 130"/>
                <a:gd name="T57" fmla="*/ 29 h 130"/>
                <a:gd name="T58" fmla="*/ 62 w 130"/>
                <a:gd name="T59" fmla="*/ 53 h 130"/>
                <a:gd name="T60" fmla="*/ 57 w 130"/>
                <a:gd name="T61" fmla="*/ 62 h 130"/>
                <a:gd name="T62" fmla="*/ 61 w 130"/>
                <a:gd name="T63" fmla="*/ 69 h 130"/>
                <a:gd name="T64" fmla="*/ 68 w 130"/>
                <a:gd name="T65" fmla="*/ 74 h 130"/>
                <a:gd name="T66" fmla="*/ 82 w 130"/>
                <a:gd name="T67" fmla="*/ 98 h 130"/>
                <a:gd name="T68" fmla="*/ 37 w 130"/>
                <a:gd name="T69" fmla="*/ 130 h 130"/>
                <a:gd name="T70" fmla="*/ 0 w 130"/>
                <a:gd name="T71" fmla="*/ 106 h 130"/>
                <a:gd name="T72" fmla="*/ 14 w 130"/>
                <a:gd name="T73" fmla="*/ 85 h 130"/>
                <a:gd name="T74" fmla="*/ 46 w 130"/>
                <a:gd name="T75" fmla="*/ 77 h 130"/>
                <a:gd name="T76" fmla="*/ 41 w 130"/>
                <a:gd name="T77" fmla="*/ 65 h 130"/>
                <a:gd name="T78" fmla="*/ 43 w 130"/>
                <a:gd name="T79" fmla="*/ 59 h 130"/>
                <a:gd name="T80" fmla="*/ 37 w 130"/>
                <a:gd name="T81" fmla="*/ 59 h 130"/>
                <a:gd name="T82" fmla="*/ 9 w 130"/>
                <a:gd name="T83" fmla="*/ 32 h 130"/>
                <a:gd name="T84" fmla="*/ 20 w 130"/>
                <a:gd name="T85" fmla="*/ 9 h 130"/>
                <a:gd name="T86" fmla="*/ 50 w 130"/>
                <a:gd name="T87" fmla="*/ 0 h 130"/>
                <a:gd name="T88" fmla="*/ 86 w 130"/>
                <a:gd name="T89" fmla="*/ 0 h 130"/>
                <a:gd name="T90" fmla="*/ 75 w 130"/>
                <a:gd name="T91" fmla="*/ 6 h 130"/>
                <a:gd name="T92" fmla="*/ 64 w 130"/>
                <a:gd name="T93"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130">
                  <a:moveTo>
                    <a:pt x="57" y="49"/>
                  </a:moveTo>
                  <a:cubicBezTo>
                    <a:pt x="61" y="46"/>
                    <a:pt x="61" y="40"/>
                    <a:pt x="61" y="37"/>
                  </a:cubicBezTo>
                  <a:cubicBezTo>
                    <a:pt x="61" y="25"/>
                    <a:pt x="54" y="6"/>
                    <a:pt x="40" y="6"/>
                  </a:cubicBezTo>
                  <a:cubicBezTo>
                    <a:pt x="35" y="6"/>
                    <a:pt x="30" y="8"/>
                    <a:pt x="28" y="11"/>
                  </a:cubicBezTo>
                  <a:cubicBezTo>
                    <a:pt x="25" y="15"/>
                    <a:pt x="24" y="19"/>
                    <a:pt x="24" y="24"/>
                  </a:cubicBezTo>
                  <a:cubicBezTo>
                    <a:pt x="24" y="35"/>
                    <a:pt x="31" y="54"/>
                    <a:pt x="45" y="54"/>
                  </a:cubicBezTo>
                  <a:cubicBezTo>
                    <a:pt x="50" y="54"/>
                    <a:pt x="54" y="52"/>
                    <a:pt x="57" y="49"/>
                  </a:cubicBezTo>
                  <a:close/>
                  <a:moveTo>
                    <a:pt x="52" y="82"/>
                  </a:moveTo>
                  <a:cubicBezTo>
                    <a:pt x="51" y="82"/>
                    <a:pt x="50" y="82"/>
                    <a:pt x="48" y="82"/>
                  </a:cubicBezTo>
                  <a:cubicBezTo>
                    <a:pt x="46" y="82"/>
                    <a:pt x="37" y="82"/>
                    <a:pt x="30" y="84"/>
                  </a:cubicBezTo>
                  <a:cubicBezTo>
                    <a:pt x="26" y="86"/>
                    <a:pt x="15" y="90"/>
                    <a:pt x="15" y="102"/>
                  </a:cubicBezTo>
                  <a:cubicBezTo>
                    <a:pt x="15" y="114"/>
                    <a:pt x="27" y="123"/>
                    <a:pt x="45" y="123"/>
                  </a:cubicBezTo>
                  <a:cubicBezTo>
                    <a:pt x="62" y="123"/>
                    <a:pt x="70" y="115"/>
                    <a:pt x="70" y="104"/>
                  </a:cubicBezTo>
                  <a:cubicBezTo>
                    <a:pt x="70" y="96"/>
                    <a:pt x="65" y="91"/>
                    <a:pt x="52" y="82"/>
                  </a:cubicBezTo>
                  <a:close/>
                  <a:moveTo>
                    <a:pt x="102" y="65"/>
                  </a:moveTo>
                  <a:cubicBezTo>
                    <a:pt x="83" y="65"/>
                    <a:pt x="83" y="65"/>
                    <a:pt x="83" y="65"/>
                  </a:cubicBezTo>
                  <a:cubicBezTo>
                    <a:pt x="83" y="55"/>
                    <a:pt x="83" y="55"/>
                    <a:pt x="83" y="55"/>
                  </a:cubicBezTo>
                  <a:cubicBezTo>
                    <a:pt x="102" y="55"/>
                    <a:pt x="102" y="55"/>
                    <a:pt x="102" y="55"/>
                  </a:cubicBezTo>
                  <a:cubicBezTo>
                    <a:pt x="102" y="37"/>
                    <a:pt x="102" y="37"/>
                    <a:pt x="102" y="37"/>
                  </a:cubicBezTo>
                  <a:cubicBezTo>
                    <a:pt x="111" y="37"/>
                    <a:pt x="111" y="37"/>
                    <a:pt x="111" y="37"/>
                  </a:cubicBezTo>
                  <a:cubicBezTo>
                    <a:pt x="111" y="55"/>
                    <a:pt x="111" y="55"/>
                    <a:pt x="111" y="55"/>
                  </a:cubicBezTo>
                  <a:cubicBezTo>
                    <a:pt x="130" y="55"/>
                    <a:pt x="130" y="55"/>
                    <a:pt x="130" y="55"/>
                  </a:cubicBezTo>
                  <a:cubicBezTo>
                    <a:pt x="130" y="65"/>
                    <a:pt x="130" y="65"/>
                    <a:pt x="130" y="65"/>
                  </a:cubicBezTo>
                  <a:cubicBezTo>
                    <a:pt x="111" y="65"/>
                    <a:pt x="111" y="65"/>
                    <a:pt x="111" y="65"/>
                  </a:cubicBezTo>
                  <a:cubicBezTo>
                    <a:pt x="111" y="83"/>
                    <a:pt x="111" y="83"/>
                    <a:pt x="111" y="83"/>
                  </a:cubicBezTo>
                  <a:cubicBezTo>
                    <a:pt x="102" y="83"/>
                    <a:pt x="102" y="83"/>
                    <a:pt x="102" y="83"/>
                  </a:cubicBezTo>
                  <a:lnTo>
                    <a:pt x="102" y="65"/>
                  </a:lnTo>
                  <a:close/>
                  <a:moveTo>
                    <a:pt x="64" y="6"/>
                  </a:moveTo>
                  <a:cubicBezTo>
                    <a:pt x="68" y="9"/>
                    <a:pt x="76" y="16"/>
                    <a:pt x="76" y="29"/>
                  </a:cubicBezTo>
                  <a:cubicBezTo>
                    <a:pt x="76" y="42"/>
                    <a:pt x="69" y="48"/>
                    <a:pt x="62" y="53"/>
                  </a:cubicBezTo>
                  <a:cubicBezTo>
                    <a:pt x="60" y="56"/>
                    <a:pt x="57" y="58"/>
                    <a:pt x="57" y="62"/>
                  </a:cubicBezTo>
                  <a:cubicBezTo>
                    <a:pt x="57" y="66"/>
                    <a:pt x="60" y="68"/>
                    <a:pt x="61" y="69"/>
                  </a:cubicBezTo>
                  <a:cubicBezTo>
                    <a:pt x="68" y="74"/>
                    <a:pt x="68" y="74"/>
                    <a:pt x="68" y="74"/>
                  </a:cubicBezTo>
                  <a:cubicBezTo>
                    <a:pt x="75" y="80"/>
                    <a:pt x="82" y="86"/>
                    <a:pt x="82" y="98"/>
                  </a:cubicBezTo>
                  <a:cubicBezTo>
                    <a:pt x="82" y="114"/>
                    <a:pt x="66" y="130"/>
                    <a:pt x="37" y="130"/>
                  </a:cubicBezTo>
                  <a:cubicBezTo>
                    <a:pt x="12" y="130"/>
                    <a:pt x="0" y="118"/>
                    <a:pt x="0" y="106"/>
                  </a:cubicBezTo>
                  <a:cubicBezTo>
                    <a:pt x="0" y="99"/>
                    <a:pt x="3" y="91"/>
                    <a:pt x="14" y="85"/>
                  </a:cubicBezTo>
                  <a:cubicBezTo>
                    <a:pt x="24" y="78"/>
                    <a:pt x="38" y="77"/>
                    <a:pt x="46" y="77"/>
                  </a:cubicBezTo>
                  <a:cubicBezTo>
                    <a:pt x="44" y="74"/>
                    <a:pt x="41" y="71"/>
                    <a:pt x="41" y="65"/>
                  </a:cubicBezTo>
                  <a:cubicBezTo>
                    <a:pt x="41" y="62"/>
                    <a:pt x="42" y="61"/>
                    <a:pt x="43" y="59"/>
                  </a:cubicBezTo>
                  <a:cubicBezTo>
                    <a:pt x="41" y="59"/>
                    <a:pt x="39" y="59"/>
                    <a:pt x="37" y="59"/>
                  </a:cubicBezTo>
                  <a:cubicBezTo>
                    <a:pt x="19" y="59"/>
                    <a:pt x="9" y="46"/>
                    <a:pt x="9" y="32"/>
                  </a:cubicBezTo>
                  <a:cubicBezTo>
                    <a:pt x="9" y="24"/>
                    <a:pt x="12" y="16"/>
                    <a:pt x="20" y="9"/>
                  </a:cubicBezTo>
                  <a:cubicBezTo>
                    <a:pt x="30" y="1"/>
                    <a:pt x="41" y="0"/>
                    <a:pt x="50" y="0"/>
                  </a:cubicBezTo>
                  <a:cubicBezTo>
                    <a:pt x="86" y="0"/>
                    <a:pt x="86" y="0"/>
                    <a:pt x="86" y="0"/>
                  </a:cubicBezTo>
                  <a:cubicBezTo>
                    <a:pt x="75" y="6"/>
                    <a:pt x="75" y="6"/>
                    <a:pt x="75" y="6"/>
                  </a:cubicBezTo>
                  <a:cubicBezTo>
                    <a:pt x="64" y="6"/>
                    <a:pt x="64" y="6"/>
                    <a:pt x="64" y="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grpSp>
      <p:grpSp>
        <p:nvGrpSpPr>
          <p:cNvPr id="30" name="Group 9"/>
          <p:cNvGrpSpPr>
            <a:grpSpLocks noChangeAspect="1"/>
          </p:cNvGrpSpPr>
          <p:nvPr/>
        </p:nvGrpSpPr>
        <p:grpSpPr bwMode="auto">
          <a:xfrm>
            <a:off x="8876704" y="2179136"/>
            <a:ext cx="515028" cy="515938"/>
            <a:chOff x="1587" y="1151"/>
            <a:chExt cx="566" cy="567"/>
          </a:xfrm>
        </p:grpSpPr>
        <p:sp>
          <p:nvSpPr>
            <p:cNvPr id="31" name="Oval 10"/>
            <p:cNvSpPr>
              <a:spLocks noChangeArrowheads="1"/>
            </p:cNvSpPr>
            <p:nvPr/>
          </p:nvSpPr>
          <p:spPr bwMode="auto">
            <a:xfrm>
              <a:off x="1587" y="1151"/>
              <a:ext cx="566" cy="56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32" name="Freeform 11"/>
            <p:cNvSpPr>
              <a:spLocks noEditPoints="1"/>
            </p:cNvSpPr>
            <p:nvPr/>
          </p:nvSpPr>
          <p:spPr bwMode="auto">
            <a:xfrm>
              <a:off x="1707" y="1272"/>
              <a:ext cx="316" cy="316"/>
            </a:xfrm>
            <a:custGeom>
              <a:avLst/>
              <a:gdLst>
                <a:gd name="T0" fmla="*/ 36 w 134"/>
                <a:gd name="T1" fmla="*/ 46 h 134"/>
                <a:gd name="T2" fmla="*/ 0 w 134"/>
                <a:gd name="T3" fmla="*/ 46 h 134"/>
                <a:gd name="T4" fmla="*/ 0 w 134"/>
                <a:gd name="T5" fmla="*/ 41 h 134"/>
                <a:gd name="T6" fmla="*/ 0 w 134"/>
                <a:gd name="T7" fmla="*/ 41 h 134"/>
                <a:gd name="T8" fmla="*/ 0 w 134"/>
                <a:gd name="T9" fmla="*/ 114 h 134"/>
                <a:gd name="T10" fmla="*/ 20 w 134"/>
                <a:gd name="T11" fmla="*/ 134 h 134"/>
                <a:gd name="T12" fmla="*/ 114 w 134"/>
                <a:gd name="T13" fmla="*/ 134 h 134"/>
                <a:gd name="T14" fmla="*/ 134 w 134"/>
                <a:gd name="T15" fmla="*/ 114 h 134"/>
                <a:gd name="T16" fmla="*/ 134 w 134"/>
                <a:gd name="T17" fmla="*/ 46 h 134"/>
                <a:gd name="T18" fmla="*/ 134 w 134"/>
                <a:gd name="T19" fmla="*/ 46 h 134"/>
                <a:gd name="T20" fmla="*/ 134 w 134"/>
                <a:gd name="T21" fmla="*/ 41 h 134"/>
                <a:gd name="T22" fmla="*/ 94 w 134"/>
                <a:gd name="T23" fmla="*/ 41 h 134"/>
                <a:gd name="T24" fmla="*/ 67 w 134"/>
                <a:gd name="T25" fmla="*/ 27 h 134"/>
                <a:gd name="T26" fmla="*/ 39 w 134"/>
                <a:gd name="T27" fmla="*/ 41 h 134"/>
                <a:gd name="T28" fmla="*/ 0 w 134"/>
                <a:gd name="T29" fmla="*/ 41 h 134"/>
                <a:gd name="T30" fmla="*/ 0 w 134"/>
                <a:gd name="T31" fmla="*/ 20 h 134"/>
                <a:gd name="T32" fmla="*/ 14 w 134"/>
                <a:gd name="T33" fmla="*/ 1 h 134"/>
                <a:gd name="T34" fmla="*/ 14 w 134"/>
                <a:gd name="T35" fmla="*/ 27 h 134"/>
                <a:gd name="T36" fmla="*/ 18 w 134"/>
                <a:gd name="T37" fmla="*/ 27 h 134"/>
                <a:gd name="T38" fmla="*/ 18 w 134"/>
                <a:gd name="T39" fmla="*/ 0 h 134"/>
                <a:gd name="T40" fmla="*/ 18 w 134"/>
                <a:gd name="T41" fmla="*/ 0 h 134"/>
                <a:gd name="T42" fmla="*/ 20 w 134"/>
                <a:gd name="T43" fmla="*/ 0 h 134"/>
                <a:gd name="T44" fmla="*/ 114 w 134"/>
                <a:gd name="T45" fmla="*/ 0 h 134"/>
                <a:gd name="T46" fmla="*/ 134 w 134"/>
                <a:gd name="T47" fmla="*/ 20 h 134"/>
                <a:gd name="T48" fmla="*/ 134 w 134"/>
                <a:gd name="T49" fmla="*/ 46 h 134"/>
                <a:gd name="T50" fmla="*/ 97 w 134"/>
                <a:gd name="T51" fmla="*/ 46 h 134"/>
                <a:gd name="T52" fmla="*/ 101 w 134"/>
                <a:gd name="T53" fmla="*/ 62 h 134"/>
                <a:gd name="T54" fmla="*/ 67 w 134"/>
                <a:gd name="T55" fmla="*/ 97 h 134"/>
                <a:gd name="T56" fmla="*/ 32 w 134"/>
                <a:gd name="T57" fmla="*/ 62 h 134"/>
                <a:gd name="T58" fmla="*/ 36 w 134"/>
                <a:gd name="T59" fmla="*/ 46 h 134"/>
                <a:gd name="T60" fmla="*/ 109 w 134"/>
                <a:gd name="T61" fmla="*/ 9 h 134"/>
                <a:gd name="T62" fmla="*/ 101 w 134"/>
                <a:gd name="T63" fmla="*/ 17 h 134"/>
                <a:gd name="T64" fmla="*/ 101 w 134"/>
                <a:gd name="T65" fmla="*/ 24 h 134"/>
                <a:gd name="T66" fmla="*/ 109 w 134"/>
                <a:gd name="T67" fmla="*/ 32 h 134"/>
                <a:gd name="T68" fmla="*/ 116 w 134"/>
                <a:gd name="T69" fmla="*/ 32 h 134"/>
                <a:gd name="T70" fmla="*/ 124 w 134"/>
                <a:gd name="T71" fmla="*/ 24 h 134"/>
                <a:gd name="T72" fmla="*/ 124 w 134"/>
                <a:gd name="T73" fmla="*/ 17 h 134"/>
                <a:gd name="T74" fmla="*/ 116 w 134"/>
                <a:gd name="T75" fmla="*/ 9 h 134"/>
                <a:gd name="T76" fmla="*/ 109 w 134"/>
                <a:gd name="T77" fmla="*/ 9 h 134"/>
                <a:gd name="T78" fmla="*/ 32 w 134"/>
                <a:gd name="T79" fmla="*/ 0 h 134"/>
                <a:gd name="T80" fmla="*/ 32 w 134"/>
                <a:gd name="T81" fmla="*/ 27 h 134"/>
                <a:gd name="T82" fmla="*/ 37 w 134"/>
                <a:gd name="T83" fmla="*/ 27 h 134"/>
                <a:gd name="T84" fmla="*/ 37 w 134"/>
                <a:gd name="T85" fmla="*/ 0 h 134"/>
                <a:gd name="T86" fmla="*/ 32 w 134"/>
                <a:gd name="T87" fmla="*/ 0 h 134"/>
                <a:gd name="T88" fmla="*/ 23 w 134"/>
                <a:gd name="T89" fmla="*/ 0 h 134"/>
                <a:gd name="T90" fmla="*/ 23 w 134"/>
                <a:gd name="T91" fmla="*/ 27 h 134"/>
                <a:gd name="T92" fmla="*/ 27 w 134"/>
                <a:gd name="T93" fmla="*/ 27 h 134"/>
                <a:gd name="T94" fmla="*/ 27 w 134"/>
                <a:gd name="T95" fmla="*/ 0 h 134"/>
                <a:gd name="T96" fmla="*/ 23 w 134"/>
                <a:gd name="T97" fmla="*/ 0 h 134"/>
                <a:gd name="T98" fmla="*/ 67 w 134"/>
                <a:gd name="T99" fmla="*/ 90 h 134"/>
                <a:gd name="T100" fmla="*/ 94 w 134"/>
                <a:gd name="T101" fmla="*/ 62 h 134"/>
                <a:gd name="T102" fmla="*/ 67 w 134"/>
                <a:gd name="T103" fmla="*/ 34 h 134"/>
                <a:gd name="T104" fmla="*/ 39 w 134"/>
                <a:gd name="T105" fmla="*/ 62 h 134"/>
                <a:gd name="T106" fmla="*/ 67 w 134"/>
                <a:gd name="T107" fmla="*/ 90 h 134"/>
                <a:gd name="T108" fmla="*/ 67 w 134"/>
                <a:gd name="T109" fmla="*/ 81 h 134"/>
                <a:gd name="T110" fmla="*/ 85 w 134"/>
                <a:gd name="T111" fmla="*/ 62 h 134"/>
                <a:gd name="T112" fmla="*/ 67 w 134"/>
                <a:gd name="T113" fmla="*/ 44 h 134"/>
                <a:gd name="T114" fmla="*/ 48 w 134"/>
                <a:gd name="T115" fmla="*/ 62 h 134"/>
                <a:gd name="T116" fmla="*/ 67 w 134"/>
                <a:gd name="T117"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4">
                  <a:moveTo>
                    <a:pt x="36" y="46"/>
                  </a:moveTo>
                  <a:cubicBezTo>
                    <a:pt x="0" y="46"/>
                    <a:pt x="0" y="46"/>
                    <a:pt x="0" y="46"/>
                  </a:cubicBezTo>
                  <a:cubicBezTo>
                    <a:pt x="0" y="41"/>
                    <a:pt x="0" y="41"/>
                    <a:pt x="0" y="41"/>
                  </a:cubicBezTo>
                  <a:cubicBezTo>
                    <a:pt x="0" y="41"/>
                    <a:pt x="0" y="41"/>
                    <a:pt x="0" y="41"/>
                  </a:cubicBezTo>
                  <a:cubicBezTo>
                    <a:pt x="0" y="86"/>
                    <a:pt x="0" y="114"/>
                    <a:pt x="0" y="114"/>
                  </a:cubicBezTo>
                  <a:cubicBezTo>
                    <a:pt x="0" y="134"/>
                    <a:pt x="20" y="134"/>
                    <a:pt x="20" y="134"/>
                  </a:cubicBezTo>
                  <a:cubicBezTo>
                    <a:pt x="114" y="134"/>
                    <a:pt x="114" y="134"/>
                    <a:pt x="114" y="134"/>
                  </a:cubicBezTo>
                  <a:cubicBezTo>
                    <a:pt x="114" y="134"/>
                    <a:pt x="134" y="134"/>
                    <a:pt x="134" y="114"/>
                  </a:cubicBezTo>
                  <a:cubicBezTo>
                    <a:pt x="134" y="46"/>
                    <a:pt x="134" y="46"/>
                    <a:pt x="134" y="46"/>
                  </a:cubicBezTo>
                  <a:cubicBezTo>
                    <a:pt x="134" y="46"/>
                    <a:pt x="134" y="46"/>
                    <a:pt x="134" y="46"/>
                  </a:cubicBezTo>
                  <a:cubicBezTo>
                    <a:pt x="134" y="41"/>
                    <a:pt x="134" y="41"/>
                    <a:pt x="134" y="41"/>
                  </a:cubicBezTo>
                  <a:cubicBezTo>
                    <a:pt x="94" y="41"/>
                    <a:pt x="94" y="41"/>
                    <a:pt x="94" y="41"/>
                  </a:cubicBezTo>
                  <a:cubicBezTo>
                    <a:pt x="88" y="33"/>
                    <a:pt x="78" y="27"/>
                    <a:pt x="67" y="27"/>
                  </a:cubicBezTo>
                  <a:cubicBezTo>
                    <a:pt x="55" y="27"/>
                    <a:pt x="45" y="33"/>
                    <a:pt x="39" y="41"/>
                  </a:cubicBezTo>
                  <a:cubicBezTo>
                    <a:pt x="0" y="41"/>
                    <a:pt x="0" y="41"/>
                    <a:pt x="0" y="41"/>
                  </a:cubicBezTo>
                  <a:cubicBezTo>
                    <a:pt x="0" y="35"/>
                    <a:pt x="0" y="27"/>
                    <a:pt x="0" y="20"/>
                  </a:cubicBezTo>
                  <a:cubicBezTo>
                    <a:pt x="0" y="7"/>
                    <a:pt x="8" y="2"/>
                    <a:pt x="14" y="1"/>
                  </a:cubicBezTo>
                  <a:cubicBezTo>
                    <a:pt x="14" y="27"/>
                    <a:pt x="14" y="27"/>
                    <a:pt x="14" y="27"/>
                  </a:cubicBezTo>
                  <a:cubicBezTo>
                    <a:pt x="18" y="27"/>
                    <a:pt x="18" y="27"/>
                    <a:pt x="18" y="27"/>
                  </a:cubicBezTo>
                  <a:cubicBezTo>
                    <a:pt x="18" y="0"/>
                    <a:pt x="18" y="0"/>
                    <a:pt x="18" y="0"/>
                  </a:cubicBezTo>
                  <a:cubicBezTo>
                    <a:pt x="18" y="0"/>
                    <a:pt x="18" y="0"/>
                    <a:pt x="18" y="0"/>
                  </a:cubicBezTo>
                  <a:cubicBezTo>
                    <a:pt x="19" y="0"/>
                    <a:pt x="20" y="0"/>
                    <a:pt x="20" y="0"/>
                  </a:cubicBezTo>
                  <a:cubicBezTo>
                    <a:pt x="114" y="0"/>
                    <a:pt x="114" y="0"/>
                    <a:pt x="114" y="0"/>
                  </a:cubicBezTo>
                  <a:cubicBezTo>
                    <a:pt x="114" y="0"/>
                    <a:pt x="134" y="0"/>
                    <a:pt x="134" y="20"/>
                  </a:cubicBezTo>
                  <a:cubicBezTo>
                    <a:pt x="134" y="46"/>
                    <a:pt x="134" y="46"/>
                    <a:pt x="134" y="46"/>
                  </a:cubicBezTo>
                  <a:cubicBezTo>
                    <a:pt x="97" y="46"/>
                    <a:pt x="97" y="46"/>
                    <a:pt x="97" y="46"/>
                  </a:cubicBezTo>
                  <a:cubicBezTo>
                    <a:pt x="100" y="51"/>
                    <a:pt x="101" y="56"/>
                    <a:pt x="101" y="62"/>
                  </a:cubicBezTo>
                  <a:cubicBezTo>
                    <a:pt x="101" y="81"/>
                    <a:pt x="86" y="97"/>
                    <a:pt x="67" y="97"/>
                  </a:cubicBezTo>
                  <a:cubicBezTo>
                    <a:pt x="48" y="97"/>
                    <a:pt x="32" y="81"/>
                    <a:pt x="32" y="62"/>
                  </a:cubicBezTo>
                  <a:cubicBezTo>
                    <a:pt x="32" y="56"/>
                    <a:pt x="34" y="51"/>
                    <a:pt x="36" y="46"/>
                  </a:cubicBezTo>
                  <a:close/>
                  <a:moveTo>
                    <a:pt x="109" y="9"/>
                  </a:moveTo>
                  <a:cubicBezTo>
                    <a:pt x="105" y="9"/>
                    <a:pt x="101" y="13"/>
                    <a:pt x="101" y="17"/>
                  </a:cubicBezTo>
                  <a:cubicBezTo>
                    <a:pt x="101" y="24"/>
                    <a:pt x="101" y="24"/>
                    <a:pt x="101" y="24"/>
                  </a:cubicBezTo>
                  <a:cubicBezTo>
                    <a:pt x="101" y="28"/>
                    <a:pt x="105" y="32"/>
                    <a:pt x="109" y="32"/>
                  </a:cubicBezTo>
                  <a:cubicBezTo>
                    <a:pt x="116" y="32"/>
                    <a:pt x="116" y="32"/>
                    <a:pt x="116" y="32"/>
                  </a:cubicBezTo>
                  <a:cubicBezTo>
                    <a:pt x="121" y="32"/>
                    <a:pt x="124" y="28"/>
                    <a:pt x="124" y="24"/>
                  </a:cubicBezTo>
                  <a:cubicBezTo>
                    <a:pt x="124" y="17"/>
                    <a:pt x="124" y="17"/>
                    <a:pt x="124" y="17"/>
                  </a:cubicBezTo>
                  <a:cubicBezTo>
                    <a:pt x="124" y="13"/>
                    <a:pt x="121" y="9"/>
                    <a:pt x="116" y="9"/>
                  </a:cubicBezTo>
                  <a:lnTo>
                    <a:pt x="109" y="9"/>
                  </a:lnTo>
                  <a:close/>
                  <a:moveTo>
                    <a:pt x="32" y="0"/>
                  </a:moveTo>
                  <a:cubicBezTo>
                    <a:pt x="32" y="27"/>
                    <a:pt x="32" y="27"/>
                    <a:pt x="32" y="27"/>
                  </a:cubicBezTo>
                  <a:cubicBezTo>
                    <a:pt x="37" y="27"/>
                    <a:pt x="37" y="27"/>
                    <a:pt x="37" y="27"/>
                  </a:cubicBezTo>
                  <a:cubicBezTo>
                    <a:pt x="37" y="0"/>
                    <a:pt x="37" y="0"/>
                    <a:pt x="37" y="0"/>
                  </a:cubicBezTo>
                  <a:lnTo>
                    <a:pt x="32" y="0"/>
                  </a:lnTo>
                  <a:close/>
                  <a:moveTo>
                    <a:pt x="23" y="0"/>
                  </a:moveTo>
                  <a:cubicBezTo>
                    <a:pt x="23" y="27"/>
                    <a:pt x="23" y="27"/>
                    <a:pt x="23" y="27"/>
                  </a:cubicBezTo>
                  <a:cubicBezTo>
                    <a:pt x="27" y="27"/>
                    <a:pt x="27" y="27"/>
                    <a:pt x="27" y="27"/>
                  </a:cubicBezTo>
                  <a:cubicBezTo>
                    <a:pt x="27" y="0"/>
                    <a:pt x="27" y="0"/>
                    <a:pt x="27" y="0"/>
                  </a:cubicBezTo>
                  <a:lnTo>
                    <a:pt x="23" y="0"/>
                  </a:lnTo>
                  <a:close/>
                  <a:moveTo>
                    <a:pt x="67" y="90"/>
                  </a:moveTo>
                  <a:cubicBezTo>
                    <a:pt x="82" y="90"/>
                    <a:pt x="94" y="77"/>
                    <a:pt x="94" y="62"/>
                  </a:cubicBezTo>
                  <a:cubicBezTo>
                    <a:pt x="94" y="47"/>
                    <a:pt x="82" y="34"/>
                    <a:pt x="67" y="34"/>
                  </a:cubicBezTo>
                  <a:cubicBezTo>
                    <a:pt x="51" y="34"/>
                    <a:pt x="39" y="47"/>
                    <a:pt x="39" y="62"/>
                  </a:cubicBezTo>
                  <a:cubicBezTo>
                    <a:pt x="39" y="77"/>
                    <a:pt x="51" y="90"/>
                    <a:pt x="67" y="90"/>
                  </a:cubicBezTo>
                  <a:close/>
                  <a:moveTo>
                    <a:pt x="67" y="81"/>
                  </a:moveTo>
                  <a:cubicBezTo>
                    <a:pt x="77" y="81"/>
                    <a:pt x="85" y="72"/>
                    <a:pt x="85" y="62"/>
                  </a:cubicBezTo>
                  <a:cubicBezTo>
                    <a:pt x="85" y="52"/>
                    <a:pt x="77" y="44"/>
                    <a:pt x="67" y="44"/>
                  </a:cubicBezTo>
                  <a:cubicBezTo>
                    <a:pt x="56" y="44"/>
                    <a:pt x="48" y="52"/>
                    <a:pt x="48" y="62"/>
                  </a:cubicBezTo>
                  <a:cubicBezTo>
                    <a:pt x="48" y="72"/>
                    <a:pt x="56" y="81"/>
                    <a:pt x="67" y="8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grpSp>
      <p:grpSp>
        <p:nvGrpSpPr>
          <p:cNvPr id="48" name="组 47"/>
          <p:cNvGrpSpPr/>
          <p:nvPr/>
        </p:nvGrpSpPr>
        <p:grpSpPr>
          <a:xfrm>
            <a:off x="5188751" y="4333602"/>
            <a:ext cx="515028" cy="515938"/>
            <a:chOff x="5188751" y="4333602"/>
            <a:chExt cx="515028" cy="515938"/>
          </a:xfrm>
        </p:grpSpPr>
        <p:sp>
          <p:nvSpPr>
            <p:cNvPr id="34" name="Oval 25"/>
            <p:cNvSpPr>
              <a:spLocks noChangeArrowheads="1"/>
            </p:cNvSpPr>
            <p:nvPr/>
          </p:nvSpPr>
          <p:spPr bwMode="auto">
            <a:xfrm>
              <a:off x="5188751" y="4333602"/>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35" name="Freeform 26"/>
            <p:cNvSpPr>
              <a:spLocks noEditPoints="1"/>
            </p:cNvSpPr>
            <p:nvPr/>
          </p:nvSpPr>
          <p:spPr bwMode="auto">
            <a:xfrm>
              <a:off x="5287935" y="4432786"/>
              <a:ext cx="317570" cy="317570"/>
            </a:xfrm>
            <a:custGeom>
              <a:avLst/>
              <a:gdLst>
                <a:gd name="T0" fmla="*/ 0 w 148"/>
                <a:gd name="T1" fmla="*/ 95 h 148"/>
                <a:gd name="T2" fmla="*/ 121 w 148"/>
                <a:gd name="T3" fmla="*/ 148 h 148"/>
                <a:gd name="T4" fmla="*/ 121 w 148"/>
                <a:gd name="T5" fmla="*/ 69 h 148"/>
                <a:gd name="T6" fmla="*/ 36 w 148"/>
                <a:gd name="T7" fmla="*/ 132 h 148"/>
                <a:gd name="T8" fmla="*/ 19 w 148"/>
                <a:gd name="T9" fmla="*/ 90 h 148"/>
                <a:gd name="T10" fmla="*/ 46 w 148"/>
                <a:gd name="T11" fmla="*/ 90 h 148"/>
                <a:gd name="T12" fmla="*/ 61 w 148"/>
                <a:gd name="T13" fmla="*/ 130 h 148"/>
                <a:gd name="T14" fmla="*/ 48 w 148"/>
                <a:gd name="T15" fmla="*/ 133 h 148"/>
                <a:gd name="T16" fmla="*/ 54 w 148"/>
                <a:gd name="T17" fmla="*/ 98 h 148"/>
                <a:gd name="T18" fmla="*/ 56 w 148"/>
                <a:gd name="T19" fmla="*/ 128 h 148"/>
                <a:gd name="T20" fmla="*/ 61 w 148"/>
                <a:gd name="T21" fmla="*/ 98 h 148"/>
                <a:gd name="T22" fmla="*/ 101 w 148"/>
                <a:gd name="T23" fmla="*/ 126 h 148"/>
                <a:gd name="T24" fmla="*/ 88 w 148"/>
                <a:gd name="T25" fmla="*/ 134 h 148"/>
                <a:gd name="T26" fmla="*/ 77 w 148"/>
                <a:gd name="T27" fmla="*/ 134 h 148"/>
                <a:gd name="T28" fmla="*/ 85 w 148"/>
                <a:gd name="T29" fmla="*/ 101 h 148"/>
                <a:gd name="T30" fmla="*/ 99 w 148"/>
                <a:gd name="T31" fmla="*/ 99 h 148"/>
                <a:gd name="T32" fmla="*/ 129 w 148"/>
                <a:gd name="T33" fmla="*/ 116 h 148"/>
                <a:gd name="T34" fmla="*/ 115 w 148"/>
                <a:gd name="T35" fmla="*/ 127 h 148"/>
                <a:gd name="T36" fmla="*/ 121 w 148"/>
                <a:gd name="T37" fmla="*/ 123 h 148"/>
                <a:gd name="T38" fmla="*/ 129 w 148"/>
                <a:gd name="T39" fmla="*/ 123 h 148"/>
                <a:gd name="T40" fmla="*/ 110 w 148"/>
                <a:gd name="T41" fmla="*/ 131 h 148"/>
                <a:gd name="T42" fmla="*/ 110 w 148"/>
                <a:gd name="T43" fmla="*/ 99 h 148"/>
                <a:gd name="T44" fmla="*/ 129 w 148"/>
                <a:gd name="T45" fmla="*/ 107 h 148"/>
                <a:gd name="T46" fmla="*/ 115 w 148"/>
                <a:gd name="T47" fmla="*/ 104 h 148"/>
                <a:gd name="T48" fmla="*/ 121 w 148"/>
                <a:gd name="T49" fmla="*/ 111 h 148"/>
                <a:gd name="T50" fmla="*/ 118 w 148"/>
                <a:gd name="T51" fmla="*/ 103 h 148"/>
                <a:gd name="T52" fmla="*/ 85 w 148"/>
                <a:gd name="T53" fmla="*/ 105 h 148"/>
                <a:gd name="T54" fmla="*/ 88 w 148"/>
                <a:gd name="T55" fmla="*/ 129 h 148"/>
                <a:gd name="T56" fmla="*/ 93 w 148"/>
                <a:gd name="T57" fmla="*/ 107 h 148"/>
                <a:gd name="T58" fmla="*/ 97 w 148"/>
                <a:gd name="T59" fmla="*/ 60 h 148"/>
                <a:gd name="T60" fmla="*/ 107 w 148"/>
                <a:gd name="T61" fmla="*/ 60 h 148"/>
                <a:gd name="T62" fmla="*/ 107 w 148"/>
                <a:gd name="T63" fmla="*/ 18 h 148"/>
                <a:gd name="T64" fmla="*/ 102 w 148"/>
                <a:gd name="T65" fmla="*/ 53 h 148"/>
                <a:gd name="T66" fmla="*/ 100 w 148"/>
                <a:gd name="T67" fmla="*/ 18 h 148"/>
                <a:gd name="T68" fmla="*/ 93 w 148"/>
                <a:gd name="T69" fmla="*/ 59 h 148"/>
                <a:gd name="T70" fmla="*/ 82 w 148"/>
                <a:gd name="T71" fmla="*/ 58 h 148"/>
                <a:gd name="T72" fmla="*/ 82 w 148"/>
                <a:gd name="T73" fmla="*/ 20 h 148"/>
                <a:gd name="T74" fmla="*/ 61 w 148"/>
                <a:gd name="T75" fmla="*/ 28 h 148"/>
                <a:gd name="T76" fmla="*/ 73 w 148"/>
                <a:gd name="T77" fmla="*/ 61 h 148"/>
                <a:gd name="T78" fmla="*/ 73 w 148"/>
                <a:gd name="T79" fmla="*/ 24 h 148"/>
                <a:gd name="T80" fmla="*/ 76 w 148"/>
                <a:gd name="T81" fmla="*/ 50 h 148"/>
                <a:gd name="T82" fmla="*/ 70 w 148"/>
                <a:gd name="T83" fmla="*/ 53 h 148"/>
                <a:gd name="T84" fmla="*/ 39 w 148"/>
                <a:gd name="T85" fmla="*/ 60 h 148"/>
                <a:gd name="T86" fmla="*/ 60 w 148"/>
                <a:gd name="T87" fmla="*/ 0 h 148"/>
                <a:gd name="T88" fmla="*/ 44 w 148"/>
                <a:gd name="T89" fmla="*/ 23 h 148"/>
                <a:gd name="T90" fmla="*/ 39 w 148"/>
                <a:gd name="T91"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8" h="148">
                  <a:moveTo>
                    <a:pt x="121" y="69"/>
                  </a:moveTo>
                  <a:cubicBezTo>
                    <a:pt x="27" y="69"/>
                    <a:pt x="27" y="69"/>
                    <a:pt x="27" y="69"/>
                  </a:cubicBezTo>
                  <a:cubicBezTo>
                    <a:pt x="12" y="69"/>
                    <a:pt x="0" y="80"/>
                    <a:pt x="0" y="95"/>
                  </a:cubicBezTo>
                  <a:cubicBezTo>
                    <a:pt x="0" y="121"/>
                    <a:pt x="0" y="121"/>
                    <a:pt x="0" y="121"/>
                  </a:cubicBezTo>
                  <a:cubicBezTo>
                    <a:pt x="0" y="136"/>
                    <a:pt x="12" y="148"/>
                    <a:pt x="27" y="148"/>
                  </a:cubicBezTo>
                  <a:cubicBezTo>
                    <a:pt x="121" y="148"/>
                    <a:pt x="121" y="148"/>
                    <a:pt x="121" y="148"/>
                  </a:cubicBezTo>
                  <a:cubicBezTo>
                    <a:pt x="136" y="148"/>
                    <a:pt x="148" y="136"/>
                    <a:pt x="148" y="121"/>
                  </a:cubicBezTo>
                  <a:cubicBezTo>
                    <a:pt x="148" y="95"/>
                    <a:pt x="148" y="95"/>
                    <a:pt x="148" y="95"/>
                  </a:cubicBezTo>
                  <a:cubicBezTo>
                    <a:pt x="148" y="81"/>
                    <a:pt x="136" y="69"/>
                    <a:pt x="121" y="69"/>
                  </a:cubicBezTo>
                  <a:close/>
                  <a:moveTo>
                    <a:pt x="46" y="90"/>
                  </a:moveTo>
                  <a:cubicBezTo>
                    <a:pt x="36" y="90"/>
                    <a:pt x="36" y="90"/>
                    <a:pt x="36" y="90"/>
                  </a:cubicBezTo>
                  <a:cubicBezTo>
                    <a:pt x="36" y="132"/>
                    <a:pt x="36" y="132"/>
                    <a:pt x="36" y="132"/>
                  </a:cubicBezTo>
                  <a:cubicBezTo>
                    <a:pt x="28" y="132"/>
                    <a:pt x="28" y="132"/>
                    <a:pt x="28" y="132"/>
                  </a:cubicBezTo>
                  <a:cubicBezTo>
                    <a:pt x="28" y="90"/>
                    <a:pt x="28" y="90"/>
                    <a:pt x="28" y="90"/>
                  </a:cubicBezTo>
                  <a:cubicBezTo>
                    <a:pt x="19" y="90"/>
                    <a:pt x="19" y="90"/>
                    <a:pt x="19" y="90"/>
                  </a:cubicBezTo>
                  <a:cubicBezTo>
                    <a:pt x="19" y="83"/>
                    <a:pt x="19" y="83"/>
                    <a:pt x="19" y="83"/>
                  </a:cubicBezTo>
                  <a:cubicBezTo>
                    <a:pt x="46" y="83"/>
                    <a:pt x="46" y="83"/>
                    <a:pt x="46" y="83"/>
                  </a:cubicBezTo>
                  <a:lnTo>
                    <a:pt x="46" y="90"/>
                  </a:lnTo>
                  <a:close/>
                  <a:moveTo>
                    <a:pt x="69" y="134"/>
                  </a:moveTo>
                  <a:cubicBezTo>
                    <a:pt x="61" y="134"/>
                    <a:pt x="61" y="134"/>
                    <a:pt x="61" y="134"/>
                  </a:cubicBezTo>
                  <a:cubicBezTo>
                    <a:pt x="61" y="130"/>
                    <a:pt x="61" y="130"/>
                    <a:pt x="61" y="130"/>
                  </a:cubicBezTo>
                  <a:cubicBezTo>
                    <a:pt x="59" y="131"/>
                    <a:pt x="58" y="133"/>
                    <a:pt x="56" y="133"/>
                  </a:cubicBezTo>
                  <a:cubicBezTo>
                    <a:pt x="55" y="134"/>
                    <a:pt x="53" y="134"/>
                    <a:pt x="52" y="134"/>
                  </a:cubicBezTo>
                  <a:cubicBezTo>
                    <a:pt x="50" y="134"/>
                    <a:pt x="49" y="134"/>
                    <a:pt x="48" y="133"/>
                  </a:cubicBezTo>
                  <a:cubicBezTo>
                    <a:pt x="47" y="132"/>
                    <a:pt x="47" y="130"/>
                    <a:pt x="47" y="128"/>
                  </a:cubicBezTo>
                  <a:cubicBezTo>
                    <a:pt x="47" y="98"/>
                    <a:pt x="47" y="98"/>
                    <a:pt x="47" y="98"/>
                  </a:cubicBezTo>
                  <a:cubicBezTo>
                    <a:pt x="54" y="98"/>
                    <a:pt x="54" y="98"/>
                    <a:pt x="54" y="98"/>
                  </a:cubicBezTo>
                  <a:cubicBezTo>
                    <a:pt x="54" y="126"/>
                    <a:pt x="54" y="126"/>
                    <a:pt x="54" y="126"/>
                  </a:cubicBezTo>
                  <a:cubicBezTo>
                    <a:pt x="54" y="126"/>
                    <a:pt x="54" y="127"/>
                    <a:pt x="55" y="127"/>
                  </a:cubicBezTo>
                  <a:cubicBezTo>
                    <a:pt x="55" y="128"/>
                    <a:pt x="56" y="128"/>
                    <a:pt x="56" y="128"/>
                  </a:cubicBezTo>
                  <a:cubicBezTo>
                    <a:pt x="57" y="128"/>
                    <a:pt x="58" y="128"/>
                    <a:pt x="59" y="127"/>
                  </a:cubicBezTo>
                  <a:cubicBezTo>
                    <a:pt x="59" y="127"/>
                    <a:pt x="60" y="126"/>
                    <a:pt x="61" y="125"/>
                  </a:cubicBezTo>
                  <a:cubicBezTo>
                    <a:pt x="61" y="98"/>
                    <a:pt x="61" y="98"/>
                    <a:pt x="61" y="98"/>
                  </a:cubicBezTo>
                  <a:cubicBezTo>
                    <a:pt x="69" y="98"/>
                    <a:pt x="69" y="98"/>
                    <a:pt x="69" y="98"/>
                  </a:cubicBezTo>
                  <a:cubicBezTo>
                    <a:pt x="69" y="134"/>
                    <a:pt x="69" y="134"/>
                    <a:pt x="69" y="134"/>
                  </a:cubicBezTo>
                  <a:close/>
                  <a:moveTo>
                    <a:pt x="101" y="126"/>
                  </a:moveTo>
                  <a:cubicBezTo>
                    <a:pt x="101" y="128"/>
                    <a:pt x="101" y="130"/>
                    <a:pt x="99" y="131"/>
                  </a:cubicBezTo>
                  <a:cubicBezTo>
                    <a:pt x="98" y="133"/>
                    <a:pt x="96" y="134"/>
                    <a:pt x="94" y="134"/>
                  </a:cubicBezTo>
                  <a:cubicBezTo>
                    <a:pt x="93" y="134"/>
                    <a:pt x="89" y="134"/>
                    <a:pt x="88" y="134"/>
                  </a:cubicBezTo>
                  <a:cubicBezTo>
                    <a:pt x="87" y="133"/>
                    <a:pt x="86" y="132"/>
                    <a:pt x="85" y="131"/>
                  </a:cubicBezTo>
                  <a:cubicBezTo>
                    <a:pt x="85" y="134"/>
                    <a:pt x="85" y="134"/>
                    <a:pt x="85" y="134"/>
                  </a:cubicBezTo>
                  <a:cubicBezTo>
                    <a:pt x="77" y="134"/>
                    <a:pt x="77" y="134"/>
                    <a:pt x="77" y="134"/>
                  </a:cubicBezTo>
                  <a:cubicBezTo>
                    <a:pt x="77" y="84"/>
                    <a:pt x="77" y="84"/>
                    <a:pt x="77" y="84"/>
                  </a:cubicBezTo>
                  <a:cubicBezTo>
                    <a:pt x="85" y="84"/>
                    <a:pt x="85" y="84"/>
                    <a:pt x="85" y="84"/>
                  </a:cubicBezTo>
                  <a:cubicBezTo>
                    <a:pt x="85" y="101"/>
                    <a:pt x="85" y="101"/>
                    <a:pt x="85" y="101"/>
                  </a:cubicBezTo>
                  <a:cubicBezTo>
                    <a:pt x="86" y="100"/>
                    <a:pt x="87" y="99"/>
                    <a:pt x="88" y="98"/>
                  </a:cubicBezTo>
                  <a:cubicBezTo>
                    <a:pt x="89" y="98"/>
                    <a:pt x="92" y="97"/>
                    <a:pt x="94" y="97"/>
                  </a:cubicBezTo>
                  <a:cubicBezTo>
                    <a:pt x="96" y="97"/>
                    <a:pt x="98" y="97"/>
                    <a:pt x="99" y="99"/>
                  </a:cubicBezTo>
                  <a:cubicBezTo>
                    <a:pt x="100" y="100"/>
                    <a:pt x="101" y="103"/>
                    <a:pt x="101" y="106"/>
                  </a:cubicBezTo>
                  <a:cubicBezTo>
                    <a:pt x="101" y="126"/>
                    <a:pt x="101" y="126"/>
                    <a:pt x="101" y="126"/>
                  </a:cubicBezTo>
                  <a:close/>
                  <a:moveTo>
                    <a:pt x="129" y="116"/>
                  </a:moveTo>
                  <a:cubicBezTo>
                    <a:pt x="115" y="116"/>
                    <a:pt x="115" y="116"/>
                    <a:pt x="115" y="116"/>
                  </a:cubicBezTo>
                  <a:cubicBezTo>
                    <a:pt x="115" y="123"/>
                    <a:pt x="115" y="123"/>
                    <a:pt x="115" y="123"/>
                  </a:cubicBezTo>
                  <a:cubicBezTo>
                    <a:pt x="115" y="125"/>
                    <a:pt x="115" y="126"/>
                    <a:pt x="115" y="127"/>
                  </a:cubicBezTo>
                  <a:cubicBezTo>
                    <a:pt x="116" y="128"/>
                    <a:pt x="117" y="128"/>
                    <a:pt x="118" y="128"/>
                  </a:cubicBezTo>
                  <a:cubicBezTo>
                    <a:pt x="119" y="128"/>
                    <a:pt x="120" y="128"/>
                    <a:pt x="121" y="127"/>
                  </a:cubicBezTo>
                  <a:cubicBezTo>
                    <a:pt x="121" y="126"/>
                    <a:pt x="121" y="125"/>
                    <a:pt x="121" y="123"/>
                  </a:cubicBezTo>
                  <a:cubicBezTo>
                    <a:pt x="121" y="121"/>
                    <a:pt x="121" y="121"/>
                    <a:pt x="121" y="121"/>
                  </a:cubicBezTo>
                  <a:cubicBezTo>
                    <a:pt x="129" y="121"/>
                    <a:pt x="129" y="121"/>
                    <a:pt x="129" y="121"/>
                  </a:cubicBezTo>
                  <a:cubicBezTo>
                    <a:pt x="129" y="123"/>
                    <a:pt x="129" y="123"/>
                    <a:pt x="129" y="123"/>
                  </a:cubicBezTo>
                  <a:cubicBezTo>
                    <a:pt x="129" y="127"/>
                    <a:pt x="128" y="130"/>
                    <a:pt x="126" y="132"/>
                  </a:cubicBezTo>
                  <a:cubicBezTo>
                    <a:pt x="124" y="133"/>
                    <a:pt x="122" y="134"/>
                    <a:pt x="118" y="134"/>
                  </a:cubicBezTo>
                  <a:cubicBezTo>
                    <a:pt x="114" y="134"/>
                    <a:pt x="111" y="133"/>
                    <a:pt x="110" y="131"/>
                  </a:cubicBezTo>
                  <a:cubicBezTo>
                    <a:pt x="108" y="129"/>
                    <a:pt x="107" y="127"/>
                    <a:pt x="107" y="123"/>
                  </a:cubicBezTo>
                  <a:cubicBezTo>
                    <a:pt x="107" y="107"/>
                    <a:pt x="107" y="107"/>
                    <a:pt x="107" y="107"/>
                  </a:cubicBezTo>
                  <a:cubicBezTo>
                    <a:pt x="107" y="104"/>
                    <a:pt x="108" y="101"/>
                    <a:pt x="110" y="99"/>
                  </a:cubicBezTo>
                  <a:cubicBezTo>
                    <a:pt x="112" y="97"/>
                    <a:pt x="115" y="96"/>
                    <a:pt x="118" y="96"/>
                  </a:cubicBezTo>
                  <a:cubicBezTo>
                    <a:pt x="122" y="96"/>
                    <a:pt x="125" y="97"/>
                    <a:pt x="126" y="99"/>
                  </a:cubicBezTo>
                  <a:cubicBezTo>
                    <a:pt x="128" y="101"/>
                    <a:pt x="129" y="104"/>
                    <a:pt x="129" y="107"/>
                  </a:cubicBezTo>
                  <a:cubicBezTo>
                    <a:pt x="129" y="116"/>
                    <a:pt x="129" y="116"/>
                    <a:pt x="129" y="116"/>
                  </a:cubicBezTo>
                  <a:close/>
                  <a:moveTo>
                    <a:pt x="118" y="103"/>
                  </a:moveTo>
                  <a:cubicBezTo>
                    <a:pt x="117" y="103"/>
                    <a:pt x="116" y="103"/>
                    <a:pt x="115" y="104"/>
                  </a:cubicBezTo>
                  <a:cubicBezTo>
                    <a:pt x="115" y="104"/>
                    <a:pt x="115" y="105"/>
                    <a:pt x="115" y="107"/>
                  </a:cubicBezTo>
                  <a:cubicBezTo>
                    <a:pt x="115" y="111"/>
                    <a:pt x="115" y="111"/>
                    <a:pt x="115" y="111"/>
                  </a:cubicBezTo>
                  <a:cubicBezTo>
                    <a:pt x="121" y="111"/>
                    <a:pt x="121" y="111"/>
                    <a:pt x="121" y="111"/>
                  </a:cubicBezTo>
                  <a:cubicBezTo>
                    <a:pt x="121" y="107"/>
                    <a:pt x="121" y="107"/>
                    <a:pt x="121" y="107"/>
                  </a:cubicBezTo>
                  <a:cubicBezTo>
                    <a:pt x="121" y="105"/>
                    <a:pt x="121" y="104"/>
                    <a:pt x="121" y="104"/>
                  </a:cubicBezTo>
                  <a:cubicBezTo>
                    <a:pt x="120" y="103"/>
                    <a:pt x="119" y="103"/>
                    <a:pt x="118" y="103"/>
                  </a:cubicBezTo>
                  <a:close/>
                  <a:moveTo>
                    <a:pt x="88" y="103"/>
                  </a:moveTo>
                  <a:cubicBezTo>
                    <a:pt x="87" y="103"/>
                    <a:pt x="87" y="103"/>
                    <a:pt x="86" y="104"/>
                  </a:cubicBezTo>
                  <a:cubicBezTo>
                    <a:pt x="86" y="104"/>
                    <a:pt x="85" y="104"/>
                    <a:pt x="85" y="105"/>
                  </a:cubicBezTo>
                  <a:cubicBezTo>
                    <a:pt x="85" y="127"/>
                    <a:pt x="85" y="127"/>
                    <a:pt x="85" y="127"/>
                  </a:cubicBezTo>
                  <a:cubicBezTo>
                    <a:pt x="85" y="128"/>
                    <a:pt x="86" y="128"/>
                    <a:pt x="86" y="128"/>
                  </a:cubicBezTo>
                  <a:cubicBezTo>
                    <a:pt x="87" y="129"/>
                    <a:pt x="88" y="129"/>
                    <a:pt x="88" y="129"/>
                  </a:cubicBezTo>
                  <a:cubicBezTo>
                    <a:pt x="89" y="129"/>
                    <a:pt x="92" y="129"/>
                    <a:pt x="92" y="128"/>
                  </a:cubicBezTo>
                  <a:cubicBezTo>
                    <a:pt x="93" y="127"/>
                    <a:pt x="93" y="127"/>
                    <a:pt x="93" y="126"/>
                  </a:cubicBezTo>
                  <a:cubicBezTo>
                    <a:pt x="93" y="107"/>
                    <a:pt x="93" y="107"/>
                    <a:pt x="93" y="107"/>
                  </a:cubicBezTo>
                  <a:cubicBezTo>
                    <a:pt x="93" y="106"/>
                    <a:pt x="93" y="105"/>
                    <a:pt x="92" y="104"/>
                  </a:cubicBezTo>
                  <a:cubicBezTo>
                    <a:pt x="92" y="103"/>
                    <a:pt x="89" y="103"/>
                    <a:pt x="88" y="103"/>
                  </a:cubicBezTo>
                  <a:close/>
                  <a:moveTo>
                    <a:pt x="97" y="60"/>
                  </a:moveTo>
                  <a:cubicBezTo>
                    <a:pt x="99" y="60"/>
                    <a:pt x="101" y="60"/>
                    <a:pt x="102" y="59"/>
                  </a:cubicBezTo>
                  <a:cubicBezTo>
                    <a:pt x="104" y="58"/>
                    <a:pt x="106" y="57"/>
                    <a:pt x="107" y="55"/>
                  </a:cubicBezTo>
                  <a:cubicBezTo>
                    <a:pt x="107" y="60"/>
                    <a:pt x="107" y="60"/>
                    <a:pt x="107" y="60"/>
                  </a:cubicBezTo>
                  <a:cubicBezTo>
                    <a:pt x="116" y="60"/>
                    <a:pt x="116" y="60"/>
                    <a:pt x="116" y="60"/>
                  </a:cubicBezTo>
                  <a:cubicBezTo>
                    <a:pt x="116" y="18"/>
                    <a:pt x="116" y="18"/>
                    <a:pt x="116" y="18"/>
                  </a:cubicBezTo>
                  <a:cubicBezTo>
                    <a:pt x="107" y="18"/>
                    <a:pt x="107" y="18"/>
                    <a:pt x="107" y="18"/>
                  </a:cubicBezTo>
                  <a:cubicBezTo>
                    <a:pt x="107" y="50"/>
                    <a:pt x="107" y="50"/>
                    <a:pt x="107" y="50"/>
                  </a:cubicBezTo>
                  <a:cubicBezTo>
                    <a:pt x="106" y="51"/>
                    <a:pt x="106" y="51"/>
                    <a:pt x="105" y="52"/>
                  </a:cubicBezTo>
                  <a:cubicBezTo>
                    <a:pt x="104" y="53"/>
                    <a:pt x="103" y="53"/>
                    <a:pt x="102" y="53"/>
                  </a:cubicBezTo>
                  <a:cubicBezTo>
                    <a:pt x="101" y="53"/>
                    <a:pt x="101" y="53"/>
                    <a:pt x="101" y="52"/>
                  </a:cubicBezTo>
                  <a:cubicBezTo>
                    <a:pt x="100" y="52"/>
                    <a:pt x="100" y="51"/>
                    <a:pt x="100" y="50"/>
                  </a:cubicBezTo>
                  <a:cubicBezTo>
                    <a:pt x="100" y="18"/>
                    <a:pt x="100" y="18"/>
                    <a:pt x="100" y="18"/>
                  </a:cubicBezTo>
                  <a:cubicBezTo>
                    <a:pt x="92" y="18"/>
                    <a:pt x="92" y="18"/>
                    <a:pt x="92" y="18"/>
                  </a:cubicBezTo>
                  <a:cubicBezTo>
                    <a:pt x="92" y="53"/>
                    <a:pt x="92" y="53"/>
                    <a:pt x="92" y="53"/>
                  </a:cubicBezTo>
                  <a:cubicBezTo>
                    <a:pt x="92" y="55"/>
                    <a:pt x="92" y="57"/>
                    <a:pt x="93" y="59"/>
                  </a:cubicBezTo>
                  <a:cubicBezTo>
                    <a:pt x="94" y="60"/>
                    <a:pt x="96" y="60"/>
                    <a:pt x="97" y="60"/>
                  </a:cubicBezTo>
                  <a:close/>
                  <a:moveTo>
                    <a:pt x="73" y="61"/>
                  </a:moveTo>
                  <a:cubicBezTo>
                    <a:pt x="77" y="61"/>
                    <a:pt x="80" y="60"/>
                    <a:pt x="82" y="58"/>
                  </a:cubicBezTo>
                  <a:cubicBezTo>
                    <a:pt x="84" y="56"/>
                    <a:pt x="85" y="53"/>
                    <a:pt x="85" y="49"/>
                  </a:cubicBezTo>
                  <a:cubicBezTo>
                    <a:pt x="85" y="28"/>
                    <a:pt x="85" y="28"/>
                    <a:pt x="85" y="28"/>
                  </a:cubicBezTo>
                  <a:cubicBezTo>
                    <a:pt x="85" y="25"/>
                    <a:pt x="84" y="22"/>
                    <a:pt x="82" y="20"/>
                  </a:cubicBezTo>
                  <a:cubicBezTo>
                    <a:pt x="79" y="18"/>
                    <a:pt x="77" y="17"/>
                    <a:pt x="73" y="17"/>
                  </a:cubicBezTo>
                  <a:cubicBezTo>
                    <a:pt x="69" y="17"/>
                    <a:pt x="66" y="18"/>
                    <a:pt x="64" y="20"/>
                  </a:cubicBezTo>
                  <a:cubicBezTo>
                    <a:pt x="62" y="22"/>
                    <a:pt x="61" y="25"/>
                    <a:pt x="61" y="28"/>
                  </a:cubicBezTo>
                  <a:cubicBezTo>
                    <a:pt x="61" y="49"/>
                    <a:pt x="61" y="49"/>
                    <a:pt x="61" y="49"/>
                  </a:cubicBezTo>
                  <a:cubicBezTo>
                    <a:pt x="61" y="53"/>
                    <a:pt x="62" y="56"/>
                    <a:pt x="64" y="58"/>
                  </a:cubicBezTo>
                  <a:cubicBezTo>
                    <a:pt x="66" y="60"/>
                    <a:pt x="69" y="61"/>
                    <a:pt x="73" y="61"/>
                  </a:cubicBezTo>
                  <a:close/>
                  <a:moveTo>
                    <a:pt x="69" y="27"/>
                  </a:moveTo>
                  <a:cubicBezTo>
                    <a:pt x="69" y="27"/>
                    <a:pt x="70" y="26"/>
                    <a:pt x="70" y="25"/>
                  </a:cubicBezTo>
                  <a:cubicBezTo>
                    <a:pt x="71" y="25"/>
                    <a:pt x="72" y="24"/>
                    <a:pt x="73" y="24"/>
                  </a:cubicBezTo>
                  <a:cubicBezTo>
                    <a:pt x="74" y="24"/>
                    <a:pt x="75" y="25"/>
                    <a:pt x="75" y="25"/>
                  </a:cubicBezTo>
                  <a:cubicBezTo>
                    <a:pt x="76" y="26"/>
                    <a:pt x="76" y="27"/>
                    <a:pt x="76" y="27"/>
                  </a:cubicBezTo>
                  <a:cubicBezTo>
                    <a:pt x="76" y="50"/>
                    <a:pt x="76" y="50"/>
                    <a:pt x="76" y="50"/>
                  </a:cubicBezTo>
                  <a:cubicBezTo>
                    <a:pt x="76" y="51"/>
                    <a:pt x="76" y="52"/>
                    <a:pt x="75" y="53"/>
                  </a:cubicBezTo>
                  <a:cubicBezTo>
                    <a:pt x="75" y="53"/>
                    <a:pt x="74" y="54"/>
                    <a:pt x="73" y="54"/>
                  </a:cubicBezTo>
                  <a:cubicBezTo>
                    <a:pt x="72" y="54"/>
                    <a:pt x="71" y="53"/>
                    <a:pt x="70" y="53"/>
                  </a:cubicBezTo>
                  <a:cubicBezTo>
                    <a:pt x="70" y="52"/>
                    <a:pt x="69" y="51"/>
                    <a:pt x="69" y="50"/>
                  </a:cubicBezTo>
                  <a:cubicBezTo>
                    <a:pt x="69" y="27"/>
                    <a:pt x="69" y="27"/>
                    <a:pt x="69" y="27"/>
                  </a:cubicBezTo>
                  <a:close/>
                  <a:moveTo>
                    <a:pt x="39" y="60"/>
                  </a:moveTo>
                  <a:cubicBezTo>
                    <a:pt x="49" y="60"/>
                    <a:pt x="49" y="60"/>
                    <a:pt x="49" y="60"/>
                  </a:cubicBezTo>
                  <a:cubicBezTo>
                    <a:pt x="49" y="33"/>
                    <a:pt x="49" y="33"/>
                    <a:pt x="49" y="33"/>
                  </a:cubicBezTo>
                  <a:cubicBezTo>
                    <a:pt x="60" y="0"/>
                    <a:pt x="60" y="0"/>
                    <a:pt x="60" y="0"/>
                  </a:cubicBezTo>
                  <a:cubicBezTo>
                    <a:pt x="50" y="0"/>
                    <a:pt x="50" y="0"/>
                    <a:pt x="50" y="0"/>
                  </a:cubicBezTo>
                  <a:cubicBezTo>
                    <a:pt x="44" y="23"/>
                    <a:pt x="44" y="23"/>
                    <a:pt x="44" y="23"/>
                  </a:cubicBezTo>
                  <a:cubicBezTo>
                    <a:pt x="44" y="23"/>
                    <a:pt x="44" y="23"/>
                    <a:pt x="44" y="23"/>
                  </a:cubicBezTo>
                  <a:cubicBezTo>
                    <a:pt x="38" y="0"/>
                    <a:pt x="38" y="0"/>
                    <a:pt x="38" y="0"/>
                  </a:cubicBezTo>
                  <a:cubicBezTo>
                    <a:pt x="28" y="0"/>
                    <a:pt x="28" y="0"/>
                    <a:pt x="28" y="0"/>
                  </a:cubicBezTo>
                  <a:cubicBezTo>
                    <a:pt x="39" y="34"/>
                    <a:pt x="39" y="34"/>
                    <a:pt x="39" y="34"/>
                  </a:cubicBezTo>
                  <a:cubicBezTo>
                    <a:pt x="39" y="60"/>
                    <a:pt x="39" y="60"/>
                    <a:pt x="39" y="6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grpSp>
      <p:grpSp>
        <p:nvGrpSpPr>
          <p:cNvPr id="36" name="Group 34"/>
          <p:cNvGrpSpPr>
            <a:grpSpLocks noChangeAspect="1"/>
          </p:cNvGrpSpPr>
          <p:nvPr/>
        </p:nvGrpSpPr>
        <p:grpSpPr bwMode="auto">
          <a:xfrm>
            <a:off x="8872154" y="4333602"/>
            <a:ext cx="515028" cy="515938"/>
            <a:chOff x="6469" y="1151"/>
            <a:chExt cx="566" cy="567"/>
          </a:xfrm>
        </p:grpSpPr>
        <p:sp>
          <p:nvSpPr>
            <p:cNvPr id="37" name="Oval 35"/>
            <p:cNvSpPr>
              <a:spLocks noChangeArrowheads="1"/>
            </p:cNvSpPr>
            <p:nvPr/>
          </p:nvSpPr>
          <p:spPr bwMode="auto">
            <a:xfrm>
              <a:off x="6469" y="1151"/>
              <a:ext cx="566" cy="56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38" name="Freeform 36"/>
            <p:cNvSpPr>
              <a:spLocks/>
            </p:cNvSpPr>
            <p:nvPr/>
          </p:nvSpPr>
          <p:spPr bwMode="auto">
            <a:xfrm>
              <a:off x="6599" y="1302"/>
              <a:ext cx="306" cy="262"/>
            </a:xfrm>
            <a:custGeom>
              <a:avLst/>
              <a:gdLst>
                <a:gd name="T0" fmla="*/ 109 w 130"/>
                <a:gd name="T1" fmla="*/ 10 h 111"/>
                <a:gd name="T2" fmla="*/ 90 w 130"/>
                <a:gd name="T3" fmla="*/ 1 h 111"/>
                <a:gd name="T4" fmla="*/ 63 w 130"/>
                <a:gd name="T5" fmla="*/ 28 h 111"/>
                <a:gd name="T6" fmla="*/ 64 w 130"/>
                <a:gd name="T7" fmla="*/ 35 h 111"/>
                <a:gd name="T8" fmla="*/ 9 w 130"/>
                <a:gd name="T9" fmla="*/ 4 h 111"/>
                <a:gd name="T10" fmla="*/ 6 w 130"/>
                <a:gd name="T11" fmla="*/ 19 h 111"/>
                <a:gd name="T12" fmla="*/ 18 w 130"/>
                <a:gd name="T13" fmla="*/ 42 h 111"/>
                <a:gd name="T14" fmla="*/ 6 w 130"/>
                <a:gd name="T15" fmla="*/ 39 h 111"/>
                <a:gd name="T16" fmla="*/ 6 w 130"/>
                <a:gd name="T17" fmla="*/ 39 h 111"/>
                <a:gd name="T18" fmla="*/ 27 w 130"/>
                <a:gd name="T19" fmla="*/ 67 h 111"/>
                <a:gd name="T20" fmla="*/ 20 w 130"/>
                <a:gd name="T21" fmla="*/ 68 h 111"/>
                <a:gd name="T22" fmla="*/ 15 w 130"/>
                <a:gd name="T23" fmla="*/ 67 h 111"/>
                <a:gd name="T24" fmla="*/ 40 w 130"/>
                <a:gd name="T25" fmla="*/ 87 h 111"/>
                <a:gd name="T26" fmla="*/ 7 w 130"/>
                <a:gd name="T27" fmla="*/ 99 h 111"/>
                <a:gd name="T28" fmla="*/ 0 w 130"/>
                <a:gd name="T29" fmla="*/ 99 h 111"/>
                <a:gd name="T30" fmla="*/ 41 w 130"/>
                <a:gd name="T31" fmla="*/ 111 h 111"/>
                <a:gd name="T32" fmla="*/ 116 w 130"/>
                <a:gd name="T33" fmla="*/ 32 h 111"/>
                <a:gd name="T34" fmla="*/ 116 w 130"/>
                <a:gd name="T35" fmla="*/ 29 h 111"/>
                <a:gd name="T36" fmla="*/ 130 w 130"/>
                <a:gd name="T37" fmla="*/ 14 h 111"/>
                <a:gd name="T38" fmla="*/ 114 w 130"/>
                <a:gd name="T39" fmla="*/ 18 h 111"/>
                <a:gd name="T40" fmla="*/ 126 w 130"/>
                <a:gd name="T41" fmla="*/ 3 h 111"/>
                <a:gd name="T42" fmla="*/ 109 w 130"/>
                <a:gd name="T43"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1">
                  <a:moveTo>
                    <a:pt x="109" y="10"/>
                  </a:moveTo>
                  <a:cubicBezTo>
                    <a:pt x="104" y="4"/>
                    <a:pt x="97" y="1"/>
                    <a:pt x="90" y="1"/>
                  </a:cubicBezTo>
                  <a:cubicBezTo>
                    <a:pt x="75" y="0"/>
                    <a:pt x="63" y="13"/>
                    <a:pt x="63" y="28"/>
                  </a:cubicBezTo>
                  <a:cubicBezTo>
                    <a:pt x="63" y="30"/>
                    <a:pt x="64" y="33"/>
                    <a:pt x="64" y="35"/>
                  </a:cubicBezTo>
                  <a:cubicBezTo>
                    <a:pt x="42" y="33"/>
                    <a:pt x="22" y="22"/>
                    <a:pt x="9" y="4"/>
                  </a:cubicBezTo>
                  <a:cubicBezTo>
                    <a:pt x="7" y="9"/>
                    <a:pt x="6" y="13"/>
                    <a:pt x="6" y="19"/>
                  </a:cubicBezTo>
                  <a:cubicBezTo>
                    <a:pt x="6" y="28"/>
                    <a:pt x="10" y="37"/>
                    <a:pt x="18" y="42"/>
                  </a:cubicBezTo>
                  <a:cubicBezTo>
                    <a:pt x="13" y="42"/>
                    <a:pt x="9" y="41"/>
                    <a:pt x="6" y="39"/>
                  </a:cubicBezTo>
                  <a:cubicBezTo>
                    <a:pt x="6" y="39"/>
                    <a:pt x="6" y="39"/>
                    <a:pt x="6" y="39"/>
                  </a:cubicBezTo>
                  <a:cubicBezTo>
                    <a:pt x="6" y="53"/>
                    <a:pt x="15" y="64"/>
                    <a:pt x="27" y="67"/>
                  </a:cubicBezTo>
                  <a:cubicBezTo>
                    <a:pt x="25" y="68"/>
                    <a:pt x="22" y="68"/>
                    <a:pt x="20" y="68"/>
                  </a:cubicBezTo>
                  <a:cubicBezTo>
                    <a:pt x="18" y="68"/>
                    <a:pt x="16" y="68"/>
                    <a:pt x="15" y="67"/>
                  </a:cubicBezTo>
                  <a:cubicBezTo>
                    <a:pt x="18" y="79"/>
                    <a:pt x="28" y="87"/>
                    <a:pt x="40" y="87"/>
                  </a:cubicBezTo>
                  <a:cubicBezTo>
                    <a:pt x="31" y="95"/>
                    <a:pt x="19" y="99"/>
                    <a:pt x="7" y="99"/>
                  </a:cubicBezTo>
                  <a:cubicBezTo>
                    <a:pt x="5" y="99"/>
                    <a:pt x="2" y="99"/>
                    <a:pt x="0" y="99"/>
                  </a:cubicBezTo>
                  <a:cubicBezTo>
                    <a:pt x="12" y="107"/>
                    <a:pt x="26" y="111"/>
                    <a:pt x="41" y="111"/>
                  </a:cubicBezTo>
                  <a:cubicBezTo>
                    <a:pt x="90" y="111"/>
                    <a:pt x="116" y="69"/>
                    <a:pt x="116" y="32"/>
                  </a:cubicBezTo>
                  <a:cubicBezTo>
                    <a:pt x="116" y="31"/>
                    <a:pt x="116" y="30"/>
                    <a:pt x="116" y="29"/>
                  </a:cubicBezTo>
                  <a:cubicBezTo>
                    <a:pt x="122" y="25"/>
                    <a:pt x="126" y="20"/>
                    <a:pt x="130" y="14"/>
                  </a:cubicBezTo>
                  <a:cubicBezTo>
                    <a:pt x="125" y="16"/>
                    <a:pt x="120" y="18"/>
                    <a:pt x="114" y="18"/>
                  </a:cubicBezTo>
                  <a:cubicBezTo>
                    <a:pt x="120" y="15"/>
                    <a:pt x="124" y="10"/>
                    <a:pt x="126" y="3"/>
                  </a:cubicBezTo>
                  <a:cubicBezTo>
                    <a:pt x="121" y="6"/>
                    <a:pt x="115" y="9"/>
                    <a:pt x="109"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grpSp>
      <p:sp>
        <p:nvSpPr>
          <p:cNvPr id="39" name="矩形 38"/>
          <p:cNvSpPr/>
          <p:nvPr/>
        </p:nvSpPr>
        <p:spPr>
          <a:xfrm>
            <a:off x="5217257" y="2805318"/>
            <a:ext cx="827471" cy="307777"/>
          </a:xfrm>
          <a:prstGeom prst="rect">
            <a:avLst/>
          </a:prstGeom>
        </p:spPr>
        <p:txBody>
          <a:bodyPr wrap="none">
            <a:spAutoFit/>
          </a:bodyPr>
          <a:lstStyle/>
          <a:p>
            <a:r>
              <a:rPr lang="en-US" altLang="zh-CN" sz="1400" b="1" dirty="0" err="1">
                <a:solidFill>
                  <a:srgbClr val="000000"/>
                </a:solidFill>
                <a:latin typeface="Segoe UI"/>
                <a:ea typeface="微软雅黑"/>
              </a:rPr>
              <a:t>hadoop</a:t>
            </a:r>
            <a:endParaRPr lang="zh-CN" altLang="en-US" sz="1400" b="1" dirty="0">
              <a:solidFill>
                <a:srgbClr val="000000"/>
              </a:solidFill>
              <a:latin typeface="Segoe UI"/>
              <a:ea typeface="微软雅黑"/>
            </a:endParaRPr>
          </a:p>
        </p:txBody>
      </p:sp>
      <p:sp>
        <p:nvSpPr>
          <p:cNvPr id="40" name="矩形 39"/>
          <p:cNvSpPr/>
          <p:nvPr/>
        </p:nvSpPr>
        <p:spPr>
          <a:xfrm>
            <a:off x="4149061" y="3066437"/>
            <a:ext cx="2594406" cy="1192634"/>
          </a:xfrm>
          <a:prstGeom prst="rect">
            <a:avLst/>
          </a:prstGeom>
        </p:spPr>
        <p:txBody>
          <a:bodyPr wrap="square">
            <a:spAutoFit/>
          </a:bodyPr>
          <a:lstStyle/>
          <a:p>
            <a:pPr algn="just">
              <a:lnSpc>
                <a:spcPct val="130000"/>
              </a:lnSpc>
            </a:pPr>
            <a:r>
              <a:rPr lang="en-US" altLang="zh-CN" sz="1100" dirty="0" err="1">
                <a:solidFill>
                  <a:srgbClr val="FFFFFF">
                    <a:lumMod val="50000"/>
                  </a:srgbClr>
                </a:solidFill>
                <a:latin typeface="微软雅黑" charset="0"/>
                <a:ea typeface="微软雅黑" charset="0"/>
              </a:rPr>
              <a:t>Hadoop</a:t>
            </a:r>
            <a:r>
              <a:rPr lang="zh-CN" altLang="en-US" sz="1100" dirty="0">
                <a:solidFill>
                  <a:srgbClr val="FFFFFF">
                    <a:lumMod val="50000"/>
                  </a:srgbClr>
                </a:solidFill>
                <a:latin typeface="微软雅黑" charset="0"/>
                <a:ea typeface="微软雅黑" charset="0"/>
              </a:rPr>
              <a:t>是一个由</a:t>
            </a:r>
            <a:r>
              <a:rPr lang="en-US" altLang="zh-CN" sz="1100" dirty="0">
                <a:solidFill>
                  <a:srgbClr val="FFFFFF">
                    <a:lumMod val="50000"/>
                  </a:srgbClr>
                </a:solidFill>
                <a:latin typeface="微软雅黑" charset="0"/>
                <a:ea typeface="微软雅黑" charset="0"/>
              </a:rPr>
              <a:t>Apache</a:t>
            </a:r>
            <a:r>
              <a:rPr lang="zh-CN" altLang="en-US" sz="1100" dirty="0">
                <a:solidFill>
                  <a:srgbClr val="FFFFFF">
                    <a:lumMod val="50000"/>
                  </a:srgbClr>
                </a:solidFill>
                <a:latin typeface="微软雅黑" charset="0"/>
                <a:ea typeface="微软雅黑" charset="0"/>
              </a:rPr>
              <a:t>基金会所开发的分布式系统基础架构。</a:t>
            </a:r>
          </a:p>
          <a:p>
            <a:pPr algn="just">
              <a:lnSpc>
                <a:spcPct val="130000"/>
              </a:lnSpc>
            </a:pPr>
            <a:r>
              <a:rPr lang="zh-CN" altLang="en-US" sz="1100" dirty="0">
                <a:solidFill>
                  <a:srgbClr val="FFFFFF">
                    <a:lumMod val="50000"/>
                  </a:srgbClr>
                </a:solidFill>
                <a:latin typeface="微软雅黑" charset="0"/>
                <a:ea typeface="微软雅黑" charset="0"/>
              </a:rPr>
              <a:t>用户可以在不了解分布式底层细节的情况下，开发分布式程序。充分利用集群的威力进行高速运算和存储。</a:t>
            </a:r>
          </a:p>
        </p:txBody>
      </p:sp>
      <p:sp>
        <p:nvSpPr>
          <p:cNvPr id="41" name="矩形 40"/>
          <p:cNvSpPr/>
          <p:nvPr/>
        </p:nvSpPr>
        <p:spPr>
          <a:xfrm>
            <a:off x="8876704" y="2821913"/>
            <a:ext cx="388248" cy="307777"/>
          </a:xfrm>
          <a:prstGeom prst="rect">
            <a:avLst/>
          </a:prstGeom>
        </p:spPr>
        <p:txBody>
          <a:bodyPr wrap="none">
            <a:spAutoFit/>
          </a:bodyPr>
          <a:lstStyle/>
          <a:p>
            <a:r>
              <a:rPr lang="en-US" altLang="zh-CN" sz="1400" b="1" dirty="0" smtClean="0">
                <a:solidFill>
                  <a:srgbClr val="000000"/>
                </a:solidFill>
                <a:latin typeface="Segoe UI"/>
                <a:ea typeface="微软雅黑"/>
              </a:rPr>
              <a:t>S4</a:t>
            </a:r>
            <a:endParaRPr lang="zh-CN" altLang="en-US" sz="1400" b="1" dirty="0">
              <a:solidFill>
                <a:srgbClr val="000000"/>
              </a:solidFill>
              <a:latin typeface="Segoe UI"/>
              <a:ea typeface="微软雅黑"/>
            </a:endParaRPr>
          </a:p>
        </p:txBody>
      </p:sp>
      <p:sp>
        <p:nvSpPr>
          <p:cNvPr id="42" name="矩形 41"/>
          <p:cNvSpPr/>
          <p:nvPr/>
        </p:nvSpPr>
        <p:spPr>
          <a:xfrm>
            <a:off x="7841247" y="3066437"/>
            <a:ext cx="2594406" cy="1171218"/>
          </a:xfrm>
          <a:prstGeom prst="rect">
            <a:avLst/>
          </a:prstGeom>
        </p:spPr>
        <p:txBody>
          <a:bodyPr wrap="square">
            <a:spAutoFit/>
          </a:bodyPr>
          <a:lstStyle/>
          <a:p>
            <a:pPr algn="just">
              <a:lnSpc>
                <a:spcPct val="130000"/>
              </a:lnSpc>
            </a:pPr>
            <a:r>
              <a:rPr lang="en-US" altLang="zh-CN" sz="1100" dirty="0">
                <a:solidFill>
                  <a:srgbClr val="FFFFFF">
                    <a:lumMod val="50000"/>
                  </a:srgbClr>
                </a:solidFill>
                <a:latin typeface="微软雅黑" charset="0"/>
                <a:ea typeface="微软雅黑" charset="0"/>
              </a:rPr>
              <a:t>S4 (Simple Scalable Streaming System)</a:t>
            </a:r>
            <a:r>
              <a:rPr lang="zh-CN" altLang="en-US" sz="1100" dirty="0">
                <a:solidFill>
                  <a:srgbClr val="FFFFFF">
                    <a:lumMod val="50000"/>
                  </a:srgbClr>
                </a:solidFill>
                <a:latin typeface="微软雅黑" charset="0"/>
                <a:ea typeface="微软雅黑" charset="0"/>
              </a:rPr>
              <a:t>是一个分布式流处理引擎，是由 </a:t>
            </a:r>
            <a:r>
              <a:rPr lang="en-US" altLang="zh-CN" sz="1100" dirty="0">
                <a:solidFill>
                  <a:srgbClr val="FFFFFF">
                    <a:lumMod val="50000"/>
                  </a:srgbClr>
                </a:solidFill>
                <a:latin typeface="微软雅黑" charset="0"/>
                <a:ea typeface="微软雅黑" charset="0"/>
              </a:rPr>
              <a:t>Yahoo </a:t>
            </a:r>
            <a:r>
              <a:rPr lang="zh-CN" altLang="en-US" sz="1100" dirty="0">
                <a:solidFill>
                  <a:srgbClr val="FFFFFF">
                    <a:lumMod val="50000"/>
                  </a:srgbClr>
                </a:solidFill>
                <a:latin typeface="微软雅黑" charset="0"/>
                <a:ea typeface="微软雅黑" charset="0"/>
              </a:rPr>
              <a:t>开发并于 </a:t>
            </a:r>
            <a:r>
              <a:rPr lang="en-US" altLang="zh-CN" sz="1100" dirty="0">
                <a:solidFill>
                  <a:srgbClr val="FFFFFF">
                    <a:lumMod val="50000"/>
                  </a:srgbClr>
                </a:solidFill>
                <a:latin typeface="微软雅黑" charset="0"/>
                <a:ea typeface="微软雅黑" charset="0"/>
              </a:rPr>
              <a:t>2010 </a:t>
            </a:r>
            <a:r>
              <a:rPr lang="zh-CN" altLang="en-US" sz="1100" dirty="0">
                <a:solidFill>
                  <a:srgbClr val="FFFFFF">
                    <a:lumMod val="50000"/>
                  </a:srgbClr>
                </a:solidFill>
                <a:latin typeface="微软雅黑" charset="0"/>
                <a:ea typeface="微软雅黑" charset="0"/>
              </a:rPr>
              <a:t>年 </a:t>
            </a:r>
            <a:r>
              <a:rPr lang="en-US" altLang="zh-CN" sz="1100" dirty="0">
                <a:solidFill>
                  <a:srgbClr val="FFFFFF">
                    <a:lumMod val="50000"/>
                  </a:srgbClr>
                </a:solidFill>
                <a:latin typeface="微软雅黑" charset="0"/>
                <a:ea typeface="微软雅黑" charset="0"/>
              </a:rPr>
              <a:t>10 </a:t>
            </a:r>
            <a:r>
              <a:rPr lang="zh-CN" altLang="en-US" sz="1100" dirty="0">
                <a:solidFill>
                  <a:srgbClr val="FFFFFF">
                    <a:lumMod val="50000"/>
                  </a:srgbClr>
                </a:solidFill>
                <a:latin typeface="微软雅黑" charset="0"/>
                <a:ea typeface="微软雅黑" charset="0"/>
              </a:rPr>
              <a:t>月开源。 是一个通用的、分布式的、可扩展的、分区容错的、可插拔的流式系统</a:t>
            </a:r>
          </a:p>
        </p:txBody>
      </p:sp>
      <p:sp>
        <p:nvSpPr>
          <p:cNvPr id="43" name="矩形 42"/>
          <p:cNvSpPr/>
          <p:nvPr/>
        </p:nvSpPr>
        <p:spPr>
          <a:xfrm>
            <a:off x="5121991" y="4990242"/>
            <a:ext cx="641394" cy="307777"/>
          </a:xfrm>
          <a:prstGeom prst="rect">
            <a:avLst/>
          </a:prstGeom>
        </p:spPr>
        <p:txBody>
          <a:bodyPr wrap="none">
            <a:spAutoFit/>
          </a:bodyPr>
          <a:lstStyle/>
          <a:p>
            <a:r>
              <a:rPr lang="en-US" altLang="zh-CN" sz="1400" b="1" dirty="0" smtClean="0">
                <a:solidFill>
                  <a:srgbClr val="000000"/>
                </a:solidFill>
                <a:latin typeface="Segoe UI"/>
                <a:ea typeface="微软雅黑"/>
              </a:rPr>
              <a:t>spark</a:t>
            </a:r>
            <a:endParaRPr lang="zh-CN" altLang="en-US" sz="1400" b="1" dirty="0">
              <a:solidFill>
                <a:srgbClr val="000000"/>
              </a:solidFill>
              <a:latin typeface="Segoe UI"/>
              <a:ea typeface="微软雅黑"/>
            </a:endParaRPr>
          </a:p>
        </p:txBody>
      </p:sp>
      <p:sp>
        <p:nvSpPr>
          <p:cNvPr id="44" name="矩形 43"/>
          <p:cNvSpPr/>
          <p:nvPr/>
        </p:nvSpPr>
        <p:spPr>
          <a:xfrm>
            <a:off x="4149061" y="5234766"/>
            <a:ext cx="2594406" cy="951158"/>
          </a:xfrm>
          <a:prstGeom prst="rect">
            <a:avLst/>
          </a:prstGeom>
        </p:spPr>
        <p:txBody>
          <a:bodyPr wrap="square">
            <a:spAutoFit/>
          </a:bodyPr>
          <a:lstStyle/>
          <a:p>
            <a:pPr algn="just">
              <a:lnSpc>
                <a:spcPct val="130000"/>
              </a:lnSpc>
            </a:pPr>
            <a:r>
              <a:rPr lang="en-US" altLang="zh-CN" sz="1100" dirty="0">
                <a:solidFill>
                  <a:srgbClr val="FFFFFF">
                    <a:lumMod val="50000"/>
                  </a:srgbClr>
                </a:solidFill>
                <a:latin typeface="微软雅黑" charset="0"/>
                <a:ea typeface="微软雅黑" charset="0"/>
              </a:rPr>
              <a:t>Spark</a:t>
            </a:r>
            <a:r>
              <a:rPr lang="zh-CN" altLang="en-US" sz="1100" dirty="0">
                <a:solidFill>
                  <a:srgbClr val="FFFFFF">
                    <a:lumMod val="50000"/>
                  </a:srgbClr>
                </a:solidFill>
                <a:latin typeface="微软雅黑" charset="0"/>
                <a:ea typeface="微软雅黑" charset="0"/>
              </a:rPr>
              <a:t>是一个围绕速度、易用性和复杂分析构建的大数据处理框架，可以将</a:t>
            </a:r>
            <a:r>
              <a:rPr lang="en-US" altLang="zh-CN" sz="1100" dirty="0" err="1">
                <a:solidFill>
                  <a:srgbClr val="FFFFFF">
                    <a:lumMod val="50000"/>
                  </a:srgbClr>
                </a:solidFill>
                <a:latin typeface="微软雅黑" charset="0"/>
                <a:ea typeface="微软雅黑" charset="0"/>
              </a:rPr>
              <a:t>Hadoop</a:t>
            </a:r>
            <a:r>
              <a:rPr lang="zh-CN" altLang="en-US" sz="1100" dirty="0">
                <a:solidFill>
                  <a:srgbClr val="FFFFFF">
                    <a:lumMod val="50000"/>
                  </a:srgbClr>
                </a:solidFill>
                <a:latin typeface="微软雅黑" charset="0"/>
                <a:ea typeface="微软雅黑" charset="0"/>
              </a:rPr>
              <a:t>集群中的应用在内存中的运行速度提升</a:t>
            </a:r>
            <a:r>
              <a:rPr lang="en-US" altLang="zh-CN" sz="1100" dirty="0">
                <a:solidFill>
                  <a:srgbClr val="FFFFFF">
                    <a:lumMod val="50000"/>
                  </a:srgbClr>
                </a:solidFill>
                <a:latin typeface="微软雅黑" charset="0"/>
                <a:ea typeface="微软雅黑" charset="0"/>
              </a:rPr>
              <a:t>100</a:t>
            </a:r>
            <a:r>
              <a:rPr lang="zh-CN" altLang="en-US" sz="1100" dirty="0">
                <a:solidFill>
                  <a:srgbClr val="FFFFFF">
                    <a:lumMod val="50000"/>
                  </a:srgbClr>
                </a:solidFill>
                <a:latin typeface="微软雅黑" charset="0"/>
                <a:ea typeface="微软雅黑" charset="0"/>
              </a:rPr>
              <a:t>倍</a:t>
            </a:r>
          </a:p>
        </p:txBody>
      </p:sp>
      <p:sp>
        <p:nvSpPr>
          <p:cNvPr id="45" name="矩形 44"/>
          <p:cNvSpPr/>
          <p:nvPr/>
        </p:nvSpPr>
        <p:spPr>
          <a:xfrm>
            <a:off x="8780790" y="4990242"/>
            <a:ext cx="697755" cy="307777"/>
          </a:xfrm>
          <a:prstGeom prst="rect">
            <a:avLst/>
          </a:prstGeom>
        </p:spPr>
        <p:txBody>
          <a:bodyPr wrap="none">
            <a:spAutoFit/>
          </a:bodyPr>
          <a:lstStyle/>
          <a:p>
            <a:r>
              <a:rPr lang="en-US" altLang="zh-CN" sz="1400" b="1" dirty="0">
                <a:solidFill>
                  <a:srgbClr val="000000"/>
                </a:solidFill>
                <a:latin typeface="Segoe UI"/>
                <a:ea typeface="微软雅黑"/>
              </a:rPr>
              <a:t>Storm</a:t>
            </a:r>
            <a:endParaRPr lang="zh-CN" altLang="en-US" sz="1400" b="1" dirty="0">
              <a:solidFill>
                <a:srgbClr val="000000"/>
              </a:solidFill>
              <a:latin typeface="Segoe UI"/>
              <a:ea typeface="微软雅黑"/>
            </a:endParaRPr>
          </a:p>
        </p:txBody>
      </p:sp>
      <p:sp>
        <p:nvSpPr>
          <p:cNvPr id="46" name="矩形 45"/>
          <p:cNvSpPr/>
          <p:nvPr/>
        </p:nvSpPr>
        <p:spPr>
          <a:xfrm>
            <a:off x="7841247" y="5234766"/>
            <a:ext cx="2594406" cy="1171218"/>
          </a:xfrm>
          <a:prstGeom prst="rect">
            <a:avLst/>
          </a:prstGeom>
        </p:spPr>
        <p:txBody>
          <a:bodyPr wrap="square">
            <a:spAutoFit/>
          </a:bodyPr>
          <a:lstStyle/>
          <a:p>
            <a:pPr algn="just">
              <a:lnSpc>
                <a:spcPct val="130000"/>
              </a:lnSpc>
            </a:pPr>
            <a:r>
              <a:rPr lang="en-US" altLang="zh-CN" sz="1100" dirty="0">
                <a:solidFill>
                  <a:srgbClr val="FFFFFF">
                    <a:lumMod val="50000"/>
                  </a:srgbClr>
                </a:solidFill>
                <a:latin typeface="微软雅黑" charset="0"/>
                <a:ea typeface="微软雅黑" charset="0"/>
              </a:rPr>
              <a:t>Storm </a:t>
            </a:r>
            <a:r>
              <a:rPr lang="zh-CN" altLang="en-US" sz="1100" dirty="0">
                <a:solidFill>
                  <a:srgbClr val="FFFFFF">
                    <a:lumMod val="50000"/>
                  </a:srgbClr>
                </a:solidFill>
                <a:latin typeface="微软雅黑" charset="0"/>
                <a:ea typeface="微软雅黑" charset="0"/>
              </a:rPr>
              <a:t>是由 </a:t>
            </a:r>
            <a:r>
              <a:rPr lang="en-US" altLang="zh-CN" sz="1100" dirty="0" err="1">
                <a:solidFill>
                  <a:srgbClr val="FFFFFF">
                    <a:lumMod val="50000"/>
                  </a:srgbClr>
                </a:solidFill>
                <a:latin typeface="微软雅黑" charset="0"/>
                <a:ea typeface="微软雅黑" charset="0"/>
              </a:rPr>
              <a:t>BackType</a:t>
            </a:r>
            <a:r>
              <a:rPr lang="en-US" altLang="zh-CN" sz="1100" dirty="0">
                <a:solidFill>
                  <a:srgbClr val="FFFFFF">
                    <a:lumMod val="50000"/>
                  </a:srgbClr>
                </a:solidFill>
                <a:latin typeface="微软雅黑" charset="0"/>
                <a:ea typeface="微软雅黑" charset="0"/>
              </a:rPr>
              <a:t> </a:t>
            </a:r>
            <a:r>
              <a:rPr lang="zh-CN" altLang="en-US" sz="1100" dirty="0">
                <a:solidFill>
                  <a:srgbClr val="FFFFFF">
                    <a:lumMod val="50000"/>
                  </a:srgbClr>
                </a:solidFill>
                <a:latin typeface="微软雅黑" charset="0"/>
                <a:ea typeface="微软雅黑" charset="0"/>
              </a:rPr>
              <a:t>开发并被 </a:t>
            </a:r>
            <a:r>
              <a:rPr lang="en-US" altLang="zh-CN" sz="1100" dirty="0">
                <a:solidFill>
                  <a:srgbClr val="FFFFFF">
                    <a:lumMod val="50000"/>
                  </a:srgbClr>
                </a:solidFill>
                <a:latin typeface="微软雅黑" charset="0"/>
                <a:ea typeface="微软雅黑" charset="0"/>
              </a:rPr>
              <a:t>Twitter </a:t>
            </a:r>
            <a:r>
              <a:rPr lang="zh-CN" altLang="en-US" sz="1100" dirty="0">
                <a:solidFill>
                  <a:srgbClr val="FFFFFF">
                    <a:lumMod val="50000"/>
                  </a:srgbClr>
                </a:solidFill>
                <a:latin typeface="微软雅黑" charset="0"/>
                <a:ea typeface="微软雅黑" charset="0"/>
              </a:rPr>
              <a:t>与 </a:t>
            </a:r>
            <a:r>
              <a:rPr lang="en-US" altLang="zh-CN" sz="1100" dirty="0">
                <a:solidFill>
                  <a:srgbClr val="FFFFFF">
                    <a:lumMod val="50000"/>
                  </a:srgbClr>
                </a:solidFill>
                <a:latin typeface="微软雅黑" charset="0"/>
                <a:ea typeface="微软雅黑" charset="0"/>
              </a:rPr>
              <a:t>2011 </a:t>
            </a:r>
            <a:r>
              <a:rPr lang="zh-CN" altLang="en-US" sz="1100" dirty="0">
                <a:solidFill>
                  <a:srgbClr val="FFFFFF">
                    <a:lumMod val="50000"/>
                  </a:srgbClr>
                </a:solidFill>
                <a:latin typeface="微软雅黑" charset="0"/>
                <a:ea typeface="微软雅黑" charset="0"/>
              </a:rPr>
              <a:t>开源的分布式实时计算系统。 </a:t>
            </a:r>
            <a:r>
              <a:rPr lang="en-US" altLang="zh-CN" sz="1100" dirty="0">
                <a:solidFill>
                  <a:srgbClr val="FFFFFF">
                    <a:lumMod val="50000"/>
                  </a:srgbClr>
                </a:solidFill>
                <a:latin typeface="微软雅黑" charset="0"/>
                <a:ea typeface="微软雅黑" charset="0"/>
              </a:rPr>
              <a:t>Storm </a:t>
            </a:r>
            <a:r>
              <a:rPr lang="zh-CN" altLang="en-US" sz="1100" dirty="0">
                <a:solidFill>
                  <a:srgbClr val="FFFFFF">
                    <a:lumMod val="50000"/>
                  </a:srgbClr>
                </a:solidFill>
                <a:latin typeface="微软雅黑" charset="0"/>
                <a:ea typeface="微软雅黑" charset="0"/>
              </a:rPr>
              <a:t>为了弥补</a:t>
            </a:r>
            <a:r>
              <a:rPr lang="en-US" altLang="zh-CN" sz="1100" dirty="0" err="1">
                <a:solidFill>
                  <a:srgbClr val="FFFFFF">
                    <a:lumMod val="50000"/>
                  </a:srgbClr>
                </a:solidFill>
                <a:latin typeface="微软雅黑" charset="0"/>
                <a:ea typeface="微软雅黑" charset="0"/>
              </a:rPr>
              <a:t>hadoop</a:t>
            </a:r>
            <a:r>
              <a:rPr lang="zh-CN" altLang="en-US" sz="1100" dirty="0">
                <a:solidFill>
                  <a:srgbClr val="FFFFFF">
                    <a:lumMod val="50000"/>
                  </a:srgbClr>
                </a:solidFill>
                <a:latin typeface="微软雅黑" charset="0"/>
                <a:ea typeface="微软雅黑" charset="0"/>
              </a:rPr>
              <a:t>不能实时计算的缺陷，设计出方便计算持续不断的实时流数据的系统</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0513" y="2166781"/>
            <a:ext cx="522179" cy="578949"/>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599" y="2044874"/>
            <a:ext cx="522179" cy="6502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7257" y="4333602"/>
            <a:ext cx="522180" cy="656640"/>
          </a:xfrm>
          <a:prstGeom prst="rect">
            <a:avLst/>
          </a:prstGeom>
        </p:spPr>
      </p:pic>
    </p:spTree>
    <p:extLst>
      <p:ext uri="{BB962C8B-B14F-4D97-AF65-F5344CB8AC3E}">
        <p14:creationId xmlns:p14="http://schemas.microsoft.com/office/powerpoint/2010/main" val="8821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smtClean="0"/>
              <a:t>系统设计</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THREE</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39274004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smtClean="0"/>
              <a:t> 系统设计</a:t>
            </a:r>
            <a:endParaRPr kumimoji="1" lang="zh-CN" altLang="en-US" dirty="0"/>
          </a:p>
        </p:txBody>
      </p:sp>
      <p:grpSp>
        <p:nvGrpSpPr>
          <p:cNvPr id="3" name="组 2"/>
          <p:cNvGrpSpPr/>
          <p:nvPr/>
        </p:nvGrpSpPr>
        <p:grpSpPr>
          <a:xfrm>
            <a:off x="-211666" y="2908300"/>
            <a:ext cx="12778491" cy="1030394"/>
            <a:chOff x="-211666" y="2908300"/>
            <a:chExt cx="12778491" cy="1030394"/>
          </a:xfrm>
        </p:grpSpPr>
        <p:grpSp>
          <p:nvGrpSpPr>
            <p:cNvPr id="4" name="组合 21"/>
            <p:cNvGrpSpPr/>
            <p:nvPr/>
          </p:nvGrpSpPr>
          <p:grpSpPr>
            <a:xfrm>
              <a:off x="-211666" y="2970613"/>
              <a:ext cx="12778491" cy="912541"/>
              <a:chOff x="0" y="2158337"/>
              <a:chExt cx="12778491" cy="912541"/>
            </a:xfrm>
          </p:grpSpPr>
          <p:sp>
            <p:nvSpPr>
              <p:cNvPr id="28" name="矩形 27"/>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FFFFFF"/>
                  </a:solidFill>
                </a:endParaRPr>
              </a:p>
            </p:txBody>
          </p:sp>
          <p:sp>
            <p:nvSpPr>
              <p:cNvPr id="29"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0"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1"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2"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3"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4"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5"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6"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7"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8"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9"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40"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cxnSp>
            <p:nvCxnSpPr>
              <p:cNvPr id="41"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椭圆 4"/>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 name="椭圆 5"/>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椭圆 6"/>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椭圆 7"/>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椭圆 8"/>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0" name="椭圆 9"/>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椭圆 10"/>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椭圆 11"/>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椭圆 12"/>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椭圆 13"/>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椭圆 14"/>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椭圆 15"/>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椭圆 16"/>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椭圆 17"/>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9" name="椭圆 18"/>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0" name="椭圆 19"/>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1" name="椭圆 20"/>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 name="椭圆 21"/>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椭圆 23"/>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椭圆 24"/>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6" name="椭圆 25"/>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椭圆 26"/>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48" name="组 47"/>
          <p:cNvGrpSpPr/>
          <p:nvPr/>
        </p:nvGrpSpPr>
        <p:grpSpPr>
          <a:xfrm>
            <a:off x="801735" y="965562"/>
            <a:ext cx="2895600" cy="1562100"/>
            <a:chOff x="558800" y="977900"/>
            <a:chExt cx="2895600" cy="1562100"/>
          </a:xfrm>
        </p:grpSpPr>
        <p:sp>
          <p:nvSpPr>
            <p:cNvPr id="42" name="矩形 41"/>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47" name="组 46"/>
            <p:cNvGrpSpPr/>
            <p:nvPr/>
          </p:nvGrpSpPr>
          <p:grpSpPr>
            <a:xfrm>
              <a:off x="749830" y="1184250"/>
              <a:ext cx="2667248" cy="816988"/>
              <a:chOff x="5638552" y="977900"/>
              <a:chExt cx="2188812" cy="816988"/>
            </a:xfrm>
          </p:grpSpPr>
          <p:sp>
            <p:nvSpPr>
              <p:cNvPr id="45" name="矩形 44"/>
              <p:cNvSpPr/>
              <p:nvPr/>
            </p:nvSpPr>
            <p:spPr>
              <a:xfrm>
                <a:off x="5638552" y="977900"/>
                <a:ext cx="740870"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项目设计</a:t>
                </a:r>
                <a:endParaRPr lang="zh-CN" altLang="en-US" sz="1400" b="1" dirty="0">
                  <a:solidFill>
                    <a:srgbClr val="000000">
                      <a:lumMod val="85000"/>
                      <a:lumOff val="15000"/>
                    </a:srgbClr>
                  </a:solidFill>
                  <a:latin typeface="Segoe UI"/>
                  <a:ea typeface="微软雅黑"/>
                </a:endParaRPr>
              </a:p>
            </p:txBody>
          </p:sp>
          <p:sp>
            <p:nvSpPr>
              <p:cNvPr id="46" name="矩形 45"/>
              <p:cNvSpPr/>
              <p:nvPr/>
            </p:nvSpPr>
            <p:spPr>
              <a:xfrm>
                <a:off x="5638552" y="1222424"/>
                <a:ext cx="2188812" cy="572464"/>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采用</a:t>
                </a:r>
                <a:r>
                  <a:rPr lang="en-US" altLang="zh-CN" sz="1200" dirty="0" err="1" smtClean="0">
                    <a:solidFill>
                      <a:srgbClr val="FFFFFF">
                        <a:lumMod val="50000"/>
                      </a:srgbClr>
                    </a:solidFill>
                    <a:latin typeface="微软雅黑" charset="0"/>
                    <a:ea typeface="微软雅黑" charset="0"/>
                  </a:rPr>
                  <a:t>IntelliJ</a:t>
                </a:r>
                <a:r>
                  <a:rPr lang="en-US" altLang="zh-CN" sz="1200" dirty="0" smtClean="0">
                    <a:solidFill>
                      <a:srgbClr val="FFFFFF">
                        <a:lumMod val="50000"/>
                      </a:srgbClr>
                    </a:solidFill>
                    <a:latin typeface="微软雅黑" charset="0"/>
                    <a:ea typeface="微软雅黑" charset="0"/>
                  </a:rPr>
                  <a:t> IDEA + </a:t>
                </a:r>
                <a:r>
                  <a:rPr lang="en-US" altLang="zh-CN" sz="1200" dirty="0" err="1" smtClean="0">
                    <a:solidFill>
                      <a:srgbClr val="FFFFFF">
                        <a:lumMod val="50000"/>
                      </a:srgbClr>
                    </a:solidFill>
                    <a:latin typeface="微软雅黑" charset="0"/>
                    <a:ea typeface="微软雅黑" charset="0"/>
                  </a:rPr>
                  <a:t>Git</a:t>
                </a:r>
                <a:r>
                  <a:rPr lang="en-US" altLang="zh-CN" sz="1200" dirty="0" smtClean="0">
                    <a:solidFill>
                      <a:srgbClr val="FFFFFF">
                        <a:lumMod val="50000"/>
                      </a:srgbClr>
                    </a:solidFill>
                    <a:latin typeface="微软雅黑" charset="0"/>
                    <a:ea typeface="微软雅黑" charset="0"/>
                  </a:rPr>
                  <a:t> + Maven</a:t>
                </a:r>
                <a:r>
                  <a:rPr lang="zh-CN" altLang="en-US" sz="1200" dirty="0" smtClean="0">
                    <a:solidFill>
                      <a:srgbClr val="FFFFFF">
                        <a:lumMod val="50000"/>
                      </a:srgbClr>
                    </a:solidFill>
                    <a:latin typeface="微软雅黑" charset="0"/>
                    <a:ea typeface="微软雅黑" charset="0"/>
                  </a:rPr>
                  <a:t>的方式进行项目管理。</a:t>
                </a:r>
                <a:endParaRPr lang="zh-CN" altLang="en-US" sz="1200" dirty="0">
                  <a:solidFill>
                    <a:srgbClr val="FFFFFF">
                      <a:lumMod val="50000"/>
                    </a:srgbClr>
                  </a:solidFill>
                  <a:latin typeface="微软雅黑" charset="0"/>
                  <a:ea typeface="微软雅黑" charset="0"/>
                </a:endParaRPr>
              </a:p>
            </p:txBody>
          </p:sp>
        </p:grpSp>
      </p:grpSp>
      <p:grpSp>
        <p:nvGrpSpPr>
          <p:cNvPr id="49" name="组 48"/>
          <p:cNvGrpSpPr/>
          <p:nvPr/>
        </p:nvGrpSpPr>
        <p:grpSpPr>
          <a:xfrm>
            <a:off x="4607271" y="965562"/>
            <a:ext cx="2895600" cy="1562100"/>
            <a:chOff x="558800" y="977900"/>
            <a:chExt cx="2895600" cy="1562100"/>
          </a:xfrm>
        </p:grpSpPr>
        <p:sp>
          <p:nvSpPr>
            <p:cNvPr id="50" name="矩形 49"/>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51" name="组 50"/>
            <p:cNvGrpSpPr/>
            <p:nvPr/>
          </p:nvGrpSpPr>
          <p:grpSpPr>
            <a:xfrm>
              <a:off x="749830" y="1184250"/>
              <a:ext cx="2667248" cy="1297120"/>
              <a:chOff x="5638552" y="977900"/>
              <a:chExt cx="2188812" cy="1297120"/>
            </a:xfrm>
          </p:grpSpPr>
          <p:sp>
            <p:nvSpPr>
              <p:cNvPr id="52" name="矩形 51"/>
              <p:cNvSpPr/>
              <p:nvPr/>
            </p:nvSpPr>
            <p:spPr>
              <a:xfrm>
                <a:off x="5638552" y="977900"/>
                <a:ext cx="888202"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数据库设计</a:t>
                </a:r>
                <a:endParaRPr lang="zh-CN" altLang="en-US" sz="1400" b="1" dirty="0">
                  <a:solidFill>
                    <a:srgbClr val="000000">
                      <a:lumMod val="85000"/>
                      <a:lumOff val="15000"/>
                    </a:srgbClr>
                  </a:solidFill>
                  <a:latin typeface="Segoe UI"/>
                  <a:ea typeface="微软雅黑"/>
                </a:endParaRPr>
              </a:p>
            </p:txBody>
          </p:sp>
          <p:sp>
            <p:nvSpPr>
              <p:cNvPr id="53" name="矩形 52"/>
              <p:cNvSpPr/>
              <p:nvPr/>
            </p:nvSpPr>
            <p:spPr>
              <a:xfrm>
                <a:off x="5638552" y="1222424"/>
                <a:ext cx="2188812" cy="1052596"/>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设计用户在</a:t>
                </a:r>
                <a:r>
                  <a:rPr lang="en-US" altLang="zh-CN" sz="1200" dirty="0" smtClean="0">
                    <a:solidFill>
                      <a:srgbClr val="FFFFFF">
                        <a:lumMod val="50000"/>
                      </a:srgbClr>
                    </a:solidFill>
                    <a:latin typeface="微软雅黑" charset="0"/>
                    <a:ea typeface="微软雅黑" charset="0"/>
                  </a:rPr>
                  <a:t>MySQL</a:t>
                </a:r>
                <a:r>
                  <a:rPr lang="zh-CN" altLang="en-US" sz="1200" dirty="0" smtClean="0">
                    <a:solidFill>
                      <a:srgbClr val="FFFFFF">
                        <a:lumMod val="50000"/>
                      </a:srgbClr>
                    </a:solidFill>
                    <a:latin typeface="微软雅黑" charset="0"/>
                    <a:ea typeface="微软雅黑" charset="0"/>
                  </a:rPr>
                  <a:t>的用户信息表，音乐歌曲的信息表。用户在</a:t>
                </a:r>
                <a:r>
                  <a:rPr lang="en-US" altLang="zh-CN" sz="1200" dirty="0" err="1" smtClean="0">
                    <a:solidFill>
                      <a:srgbClr val="FFFFFF">
                        <a:lumMod val="50000"/>
                      </a:srgbClr>
                    </a:solidFill>
                    <a:latin typeface="微软雅黑" charset="0"/>
                    <a:ea typeface="微软雅黑" charset="0"/>
                  </a:rPr>
                  <a:t>Hbase</a:t>
                </a:r>
                <a:r>
                  <a:rPr lang="zh-CN" altLang="en-US" sz="1200" dirty="0" smtClean="0">
                    <a:solidFill>
                      <a:srgbClr val="FFFFFF">
                        <a:lumMod val="50000"/>
                      </a:srgbClr>
                    </a:solidFill>
                    <a:latin typeface="微软雅黑" charset="0"/>
                    <a:ea typeface="微软雅黑" charset="0"/>
                  </a:rPr>
                  <a:t>里面的浏览行为表，</a:t>
                </a:r>
                <a:r>
                  <a:rPr lang="en-US" altLang="zh-CN" sz="1200" dirty="0" err="1" smtClean="0">
                    <a:solidFill>
                      <a:srgbClr val="FFFFFF">
                        <a:lumMod val="50000"/>
                      </a:srgbClr>
                    </a:solidFill>
                    <a:latin typeface="微软雅黑" charset="0"/>
                    <a:ea typeface="微软雅黑" charset="0"/>
                  </a:rPr>
                  <a:t>Redis</a:t>
                </a:r>
                <a:r>
                  <a:rPr lang="zh-CN" altLang="en-US" sz="1200" dirty="0" smtClean="0">
                    <a:solidFill>
                      <a:srgbClr val="FFFFFF">
                        <a:lumMod val="50000"/>
                      </a:srgbClr>
                    </a:solidFill>
                    <a:latin typeface="微软雅黑" charset="0"/>
                    <a:ea typeface="微软雅黑" charset="0"/>
                  </a:rPr>
                  <a:t>中的缓存队列，个性化推荐列表。</a:t>
                </a:r>
                <a:endParaRPr lang="zh-CN" altLang="en-US" sz="1200" dirty="0">
                  <a:solidFill>
                    <a:srgbClr val="FFFFFF">
                      <a:lumMod val="50000"/>
                    </a:srgbClr>
                  </a:solidFill>
                  <a:latin typeface="微软雅黑" charset="0"/>
                  <a:ea typeface="微软雅黑" charset="0"/>
                </a:endParaRPr>
              </a:p>
            </p:txBody>
          </p:sp>
        </p:grpSp>
      </p:grpSp>
      <p:grpSp>
        <p:nvGrpSpPr>
          <p:cNvPr id="54" name="组 53"/>
          <p:cNvGrpSpPr/>
          <p:nvPr/>
        </p:nvGrpSpPr>
        <p:grpSpPr>
          <a:xfrm>
            <a:off x="8412808" y="965562"/>
            <a:ext cx="2895600" cy="1562100"/>
            <a:chOff x="558800" y="977900"/>
            <a:chExt cx="2895600" cy="1562100"/>
          </a:xfrm>
        </p:grpSpPr>
        <p:sp>
          <p:nvSpPr>
            <p:cNvPr id="55" name="矩形 54"/>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56" name="组 55"/>
            <p:cNvGrpSpPr/>
            <p:nvPr/>
          </p:nvGrpSpPr>
          <p:grpSpPr>
            <a:xfrm>
              <a:off x="749830" y="1184250"/>
              <a:ext cx="2667248" cy="1297120"/>
              <a:chOff x="5638552" y="977900"/>
              <a:chExt cx="2188812" cy="1297120"/>
            </a:xfrm>
          </p:grpSpPr>
          <p:sp>
            <p:nvSpPr>
              <p:cNvPr id="57" name="矩形 56"/>
              <p:cNvSpPr/>
              <p:nvPr/>
            </p:nvSpPr>
            <p:spPr>
              <a:xfrm>
                <a:off x="5638552" y="977900"/>
                <a:ext cx="1035534"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前端页面设计</a:t>
                </a:r>
                <a:endParaRPr lang="zh-CN" altLang="en-US" sz="1400" b="1" dirty="0">
                  <a:solidFill>
                    <a:srgbClr val="000000">
                      <a:lumMod val="85000"/>
                      <a:lumOff val="15000"/>
                    </a:srgbClr>
                  </a:solidFill>
                  <a:latin typeface="Segoe UI"/>
                  <a:ea typeface="微软雅黑"/>
                </a:endParaRPr>
              </a:p>
            </p:txBody>
          </p:sp>
          <p:sp>
            <p:nvSpPr>
              <p:cNvPr id="58" name="矩形 57"/>
              <p:cNvSpPr/>
              <p:nvPr/>
            </p:nvSpPr>
            <p:spPr>
              <a:xfrm>
                <a:off x="5638552" y="1222424"/>
                <a:ext cx="2188812" cy="1052596"/>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设计前端与用户交互的界面，采用</a:t>
                </a:r>
                <a:r>
                  <a:rPr lang="en-US" altLang="zh-CN" sz="1200" dirty="0" smtClean="0">
                    <a:solidFill>
                      <a:srgbClr val="FFFFFF">
                        <a:lumMod val="50000"/>
                      </a:srgbClr>
                    </a:solidFill>
                    <a:latin typeface="微软雅黑" charset="0"/>
                    <a:ea typeface="微软雅黑" charset="0"/>
                  </a:rPr>
                  <a:t>Bootstrap</a:t>
                </a:r>
                <a:r>
                  <a:rPr lang="zh-CN" altLang="en-US" sz="1200" dirty="0" smtClean="0">
                    <a:solidFill>
                      <a:srgbClr val="FFFFFF">
                        <a:lumMod val="50000"/>
                      </a:srgbClr>
                    </a:solidFill>
                    <a:latin typeface="微软雅黑" charset="0"/>
                    <a:ea typeface="微软雅黑" charset="0"/>
                  </a:rPr>
                  <a:t>框架进行编写，主要是用户注册界面，用户登录界面，音乐播放主界面以及兼容性问题解决</a:t>
                </a:r>
                <a:r>
                  <a:rPr lang="zh-CN" altLang="en-US" sz="1100" dirty="0" smtClean="0">
                    <a:solidFill>
                      <a:srgbClr val="FFFFFF">
                        <a:lumMod val="50000"/>
                      </a:srgbClr>
                    </a:solidFill>
                    <a:latin typeface="微软雅黑" charset="0"/>
                    <a:ea typeface="微软雅黑" charset="0"/>
                  </a:rPr>
                  <a:t>。</a:t>
                </a:r>
                <a:endParaRPr lang="zh-CN" altLang="en-US" sz="1100" dirty="0">
                  <a:solidFill>
                    <a:srgbClr val="FFFFFF">
                      <a:lumMod val="50000"/>
                    </a:srgbClr>
                  </a:solidFill>
                  <a:latin typeface="微软雅黑" charset="0"/>
                  <a:ea typeface="微软雅黑" charset="0"/>
                </a:endParaRPr>
              </a:p>
            </p:txBody>
          </p:sp>
        </p:grpSp>
      </p:grpSp>
      <p:grpSp>
        <p:nvGrpSpPr>
          <p:cNvPr id="59" name="组 58"/>
          <p:cNvGrpSpPr/>
          <p:nvPr/>
        </p:nvGrpSpPr>
        <p:grpSpPr>
          <a:xfrm>
            <a:off x="2717148" y="4450798"/>
            <a:ext cx="2895600" cy="1562100"/>
            <a:chOff x="558800" y="977900"/>
            <a:chExt cx="2895600" cy="1562100"/>
          </a:xfrm>
        </p:grpSpPr>
        <p:sp>
          <p:nvSpPr>
            <p:cNvPr id="60" name="矩形 59"/>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1" name="组 60"/>
            <p:cNvGrpSpPr/>
            <p:nvPr/>
          </p:nvGrpSpPr>
          <p:grpSpPr>
            <a:xfrm>
              <a:off x="749830" y="1184250"/>
              <a:ext cx="2667248" cy="1057054"/>
              <a:chOff x="5638552" y="977900"/>
              <a:chExt cx="2188812" cy="1057054"/>
            </a:xfrm>
          </p:grpSpPr>
          <p:sp>
            <p:nvSpPr>
              <p:cNvPr id="62" name="矩形 61"/>
              <p:cNvSpPr/>
              <p:nvPr/>
            </p:nvSpPr>
            <p:spPr>
              <a:xfrm>
                <a:off x="5638552" y="977900"/>
                <a:ext cx="740870"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算法设计</a:t>
                </a:r>
                <a:endParaRPr lang="zh-CN" altLang="en-US" sz="1400" b="1" dirty="0">
                  <a:solidFill>
                    <a:srgbClr val="000000">
                      <a:lumMod val="85000"/>
                      <a:lumOff val="15000"/>
                    </a:srgbClr>
                  </a:solidFill>
                  <a:latin typeface="Segoe UI"/>
                  <a:ea typeface="微软雅黑"/>
                </a:endParaRPr>
              </a:p>
            </p:txBody>
          </p:sp>
          <p:sp>
            <p:nvSpPr>
              <p:cNvPr id="63" name="矩形 62"/>
              <p:cNvSpPr/>
              <p:nvPr/>
            </p:nvSpPr>
            <p:spPr>
              <a:xfrm>
                <a:off x="5638552" y="1222424"/>
                <a:ext cx="2188812" cy="812530"/>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音乐推荐算法设计，包括对用户进行建模，对音乐进行建模，以及实时更新相似度矩阵等</a:t>
                </a:r>
                <a:endParaRPr lang="zh-CN" altLang="en-US" sz="1200" dirty="0">
                  <a:solidFill>
                    <a:srgbClr val="FFFFFF">
                      <a:lumMod val="50000"/>
                    </a:srgbClr>
                  </a:solidFill>
                  <a:latin typeface="微软雅黑" charset="0"/>
                  <a:ea typeface="微软雅黑" charset="0"/>
                </a:endParaRPr>
              </a:p>
            </p:txBody>
          </p:sp>
        </p:grpSp>
      </p:grpSp>
      <p:grpSp>
        <p:nvGrpSpPr>
          <p:cNvPr id="64" name="组 63"/>
          <p:cNvGrpSpPr/>
          <p:nvPr/>
        </p:nvGrpSpPr>
        <p:grpSpPr>
          <a:xfrm>
            <a:off x="6522685" y="4450798"/>
            <a:ext cx="2895600" cy="1562100"/>
            <a:chOff x="558800" y="977900"/>
            <a:chExt cx="2895600" cy="1562100"/>
          </a:xfrm>
        </p:grpSpPr>
        <p:sp>
          <p:nvSpPr>
            <p:cNvPr id="65" name="矩形 64"/>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6" name="组 65"/>
            <p:cNvGrpSpPr/>
            <p:nvPr/>
          </p:nvGrpSpPr>
          <p:grpSpPr>
            <a:xfrm>
              <a:off x="749830" y="1184250"/>
              <a:ext cx="2667248" cy="1057054"/>
              <a:chOff x="5638552" y="977900"/>
              <a:chExt cx="2188812" cy="1057054"/>
            </a:xfrm>
          </p:grpSpPr>
          <p:sp>
            <p:nvSpPr>
              <p:cNvPr id="67" name="矩形 66"/>
              <p:cNvSpPr/>
              <p:nvPr/>
            </p:nvSpPr>
            <p:spPr>
              <a:xfrm>
                <a:off x="5638552" y="977900"/>
                <a:ext cx="740870"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拓扑设计</a:t>
                </a:r>
                <a:endParaRPr lang="zh-CN" altLang="en-US" sz="1400" b="1" dirty="0">
                  <a:solidFill>
                    <a:srgbClr val="000000">
                      <a:lumMod val="85000"/>
                      <a:lumOff val="15000"/>
                    </a:srgbClr>
                  </a:solidFill>
                  <a:latin typeface="Segoe UI"/>
                  <a:ea typeface="微软雅黑"/>
                </a:endParaRPr>
              </a:p>
            </p:txBody>
          </p:sp>
          <p:sp>
            <p:nvSpPr>
              <p:cNvPr id="68" name="矩形 67"/>
              <p:cNvSpPr/>
              <p:nvPr/>
            </p:nvSpPr>
            <p:spPr>
              <a:xfrm>
                <a:off x="5638552" y="1222424"/>
                <a:ext cx="2188812" cy="812530"/>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在</a:t>
                </a:r>
                <a:r>
                  <a:rPr lang="en-US" altLang="zh-CN" sz="1200" dirty="0" smtClean="0">
                    <a:solidFill>
                      <a:srgbClr val="FFFFFF">
                        <a:lumMod val="50000"/>
                      </a:srgbClr>
                    </a:solidFill>
                    <a:latin typeface="微软雅黑" charset="0"/>
                    <a:ea typeface="微软雅黑" charset="0"/>
                  </a:rPr>
                  <a:t>Storm</a:t>
                </a:r>
                <a:r>
                  <a:rPr lang="zh-CN" altLang="en-US" sz="1200" dirty="0" smtClean="0">
                    <a:solidFill>
                      <a:srgbClr val="FFFFFF">
                        <a:lumMod val="50000"/>
                      </a:srgbClr>
                    </a:solidFill>
                    <a:latin typeface="微软雅黑" charset="0"/>
                    <a:ea typeface="微软雅黑" charset="0"/>
                  </a:rPr>
                  <a:t>上运行的程序叫拓扑，设计消息源，设计</a:t>
                </a:r>
                <a:r>
                  <a:rPr lang="en-US" altLang="zh-CN" sz="1200" dirty="0" smtClean="0">
                    <a:solidFill>
                      <a:srgbClr val="FFFFFF">
                        <a:lumMod val="50000"/>
                      </a:srgbClr>
                    </a:solidFill>
                    <a:latin typeface="微软雅黑" charset="0"/>
                    <a:ea typeface="微软雅黑" charset="0"/>
                  </a:rPr>
                  <a:t>Spout</a:t>
                </a:r>
                <a:r>
                  <a:rPr lang="zh-CN" altLang="en-US" sz="1200" dirty="0" smtClean="0">
                    <a:solidFill>
                      <a:srgbClr val="FFFFFF">
                        <a:lumMod val="50000"/>
                      </a:srgbClr>
                    </a:solidFill>
                    <a:latin typeface="微软雅黑" charset="0"/>
                    <a:ea typeface="微软雅黑" charset="0"/>
                  </a:rPr>
                  <a:t>和</a:t>
                </a:r>
                <a:r>
                  <a:rPr lang="en-US" altLang="zh-CN" sz="1200" dirty="0" smtClean="0">
                    <a:solidFill>
                      <a:srgbClr val="FFFFFF">
                        <a:lumMod val="50000"/>
                      </a:srgbClr>
                    </a:solidFill>
                    <a:latin typeface="微软雅黑" charset="0"/>
                    <a:ea typeface="微软雅黑" charset="0"/>
                  </a:rPr>
                  <a:t>Bolt</a:t>
                </a:r>
                <a:r>
                  <a:rPr lang="zh-CN" altLang="en-US" sz="1200" dirty="0" smtClean="0">
                    <a:solidFill>
                      <a:srgbClr val="FFFFFF">
                        <a:lumMod val="50000"/>
                      </a:srgbClr>
                    </a:solidFill>
                    <a:latin typeface="微软雅黑" charset="0"/>
                    <a:ea typeface="微软雅黑" charset="0"/>
                  </a:rPr>
                  <a:t>，以及在其中的消息流的方式。</a:t>
                </a:r>
                <a:endParaRPr lang="zh-CN" altLang="en-US" sz="1200" dirty="0">
                  <a:solidFill>
                    <a:srgbClr val="FFFFFF">
                      <a:lumMod val="50000"/>
                    </a:srgbClr>
                  </a:solidFill>
                  <a:latin typeface="微软雅黑" charset="0"/>
                  <a:ea typeface="微软雅黑" charset="0"/>
                </a:endParaRPr>
              </a:p>
            </p:txBody>
          </p:sp>
        </p:grpSp>
      </p:grpSp>
    </p:spTree>
    <p:extLst>
      <p:ext uri="{BB962C8B-B14F-4D97-AF65-F5344CB8AC3E}">
        <p14:creationId xmlns:p14="http://schemas.microsoft.com/office/powerpoint/2010/main" val="168208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569</TotalTime>
  <Words>1443</Words>
  <Application>Microsoft Office PowerPoint</Application>
  <PresentationFormat>宽屏</PresentationFormat>
  <Paragraphs>146</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宋体</vt:lpstr>
      <vt:lpstr>Microsoft YaHei</vt:lpstr>
      <vt:lpstr>Microsoft YaHei</vt:lpstr>
      <vt:lpstr>Arial</vt:lpstr>
      <vt:lpstr>Century Gothic</vt:lpstr>
      <vt:lpstr>Segoe UI</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cutoutsy</cp:lastModifiedBy>
  <cp:revision>88</cp:revision>
  <dcterms:created xsi:type="dcterms:W3CDTF">2015-08-18T02:51:41Z</dcterms:created>
  <dcterms:modified xsi:type="dcterms:W3CDTF">2016-05-30T01:39:23Z</dcterms:modified>
  <cp:category/>
</cp:coreProperties>
</file>