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295B5F58.xml" ContentType="application/vnd.ms-powerpoint.comments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E89FE1-78C5-5247-4C5B-DDB4999804CE}" name="Camila Utreras" initials="CU" userId="21a7d57e8591b93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12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mila Utreras" userId="21a7d57e8591b932" providerId="LiveId" clId="{6E547037-E80B-49BB-8A2D-FB01F96D9AD0}"/>
    <pc:docChg chg="custSel addSld modSld">
      <pc:chgData name="Camila Utreras" userId="21a7d57e8591b932" providerId="LiveId" clId="{6E547037-E80B-49BB-8A2D-FB01F96D9AD0}" dt="2025-03-20T17:45:58.991" v="147" actId="20577"/>
      <pc:docMkLst>
        <pc:docMk/>
      </pc:docMkLst>
      <pc:sldChg chg="modSp new mod">
        <pc:chgData name="Camila Utreras" userId="21a7d57e8591b932" providerId="LiveId" clId="{6E547037-E80B-49BB-8A2D-FB01F96D9AD0}" dt="2025-03-20T17:45:58.991" v="147" actId="20577"/>
        <pc:sldMkLst>
          <pc:docMk/>
          <pc:sldMk cId="3101302217" sldId="262"/>
        </pc:sldMkLst>
        <pc:spChg chg="mod">
          <ac:chgData name="Camila Utreras" userId="21a7d57e8591b932" providerId="LiveId" clId="{6E547037-E80B-49BB-8A2D-FB01F96D9AD0}" dt="2025-03-20T17:45:11.346" v="108" actId="20577"/>
          <ac:spMkLst>
            <pc:docMk/>
            <pc:sldMk cId="3101302217" sldId="262"/>
            <ac:spMk id="2" creationId="{155B09E2-C8F0-A2AE-7FEA-D2B06E8AD2B2}"/>
          </ac:spMkLst>
        </pc:spChg>
        <pc:spChg chg="mod">
          <ac:chgData name="Camila Utreras" userId="21a7d57e8591b932" providerId="LiveId" clId="{6E547037-E80B-49BB-8A2D-FB01F96D9AD0}" dt="2025-03-20T17:45:58.991" v="147" actId="20577"/>
          <ac:spMkLst>
            <pc:docMk/>
            <pc:sldMk cId="3101302217" sldId="262"/>
            <ac:spMk id="3" creationId="{B84ED9E1-9360-3621-5707-2859C5C118C4}"/>
          </ac:spMkLst>
        </pc:spChg>
      </pc:sldChg>
    </pc:docChg>
  </pc:docChgLst>
  <pc:docChgLst>
    <pc:chgData name="Camila Utreras" userId="21a7d57e8591b932" providerId="LiveId" clId="{4B044FD3-FD79-0E40-B55C-447E44B6BEFA}"/>
    <pc:docChg chg="custSel addSld modSld">
      <pc:chgData name="Camila Utreras" userId="21a7d57e8591b932" providerId="LiveId" clId="{4B044FD3-FD79-0E40-B55C-447E44B6BEFA}" dt="2025-03-20T16:26:31.103" v="1125" actId="20577"/>
      <pc:docMkLst>
        <pc:docMk/>
      </pc:docMkLst>
      <pc:sldChg chg="modSp">
        <pc:chgData name="Camila Utreras" userId="21a7d57e8591b932" providerId="LiveId" clId="{4B044FD3-FD79-0E40-B55C-447E44B6BEFA}" dt="2025-03-20T16:22:33.912" v="748" actId="20577"/>
        <pc:sldMkLst>
          <pc:docMk/>
          <pc:sldMk cId="3681104090" sldId="260"/>
        </pc:sldMkLst>
        <pc:spChg chg="mod">
          <ac:chgData name="Camila Utreras" userId="21a7d57e8591b932" providerId="LiveId" clId="{4B044FD3-FD79-0E40-B55C-447E44B6BEFA}" dt="2025-03-20T16:22:33.912" v="748" actId="20577"/>
          <ac:spMkLst>
            <pc:docMk/>
            <pc:sldMk cId="3681104090" sldId="260"/>
            <ac:spMk id="3" creationId="{3F1BF0CF-7C8A-9DF4-9917-02CCA6A95E7B}"/>
          </ac:spMkLst>
        </pc:spChg>
      </pc:sldChg>
      <pc:sldChg chg="modSp new">
        <pc:chgData name="Camila Utreras" userId="21a7d57e8591b932" providerId="LiveId" clId="{4B044FD3-FD79-0E40-B55C-447E44B6BEFA}" dt="2025-03-20T16:26:31.103" v="1125" actId="20577"/>
        <pc:sldMkLst>
          <pc:docMk/>
          <pc:sldMk cId="3340108200" sldId="261"/>
        </pc:sldMkLst>
        <pc:spChg chg="mod">
          <ac:chgData name="Camila Utreras" userId="21a7d57e8591b932" providerId="LiveId" clId="{4B044FD3-FD79-0E40-B55C-447E44B6BEFA}" dt="2025-03-20T16:23:04.710" v="768" actId="20577"/>
          <ac:spMkLst>
            <pc:docMk/>
            <pc:sldMk cId="3340108200" sldId="261"/>
            <ac:spMk id="2" creationId="{61B11537-CBCC-516D-835B-70D53D2F6A2F}"/>
          </ac:spMkLst>
        </pc:spChg>
        <pc:spChg chg="mod">
          <ac:chgData name="Camila Utreras" userId="21a7d57e8591b932" providerId="LiveId" clId="{4B044FD3-FD79-0E40-B55C-447E44B6BEFA}" dt="2025-03-20T16:26:31.103" v="1125" actId="20577"/>
          <ac:spMkLst>
            <pc:docMk/>
            <pc:sldMk cId="3340108200" sldId="261"/>
            <ac:spMk id="3" creationId="{58A5BA6F-AC27-A410-EDC3-BAA45B594063}"/>
          </ac:spMkLst>
        </pc:spChg>
      </pc:sldChg>
    </pc:docChg>
  </pc:docChgLst>
</pc:chgInfo>
</file>

<file path=ppt/comments/modernComment_101_295B5F5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8C1F085-572D-48D0-83BA-D6A805730E82}" authorId="{3BE89FE1-78C5-5247-4C5B-DDB4999804CE}" created="2025-03-19T16:55:34.326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693854040" sldId="257"/>
      <ac:graphicFrameMk id="4" creationId="{8B31AD6B-1DB8-3D2E-4D91-73581885F8C1}"/>
      <ac:tblMk/>
      <ac:tcMk rowId="1460564877" colId="2091564340"/>
      <ac:txMk cp="0" len="1">
        <ac:context len="2" hash="1762"/>
      </ac:txMk>
    </ac:txMkLst>
    <p188:pos x="10121347" y="4733331"/>
    <p188:txBody>
      <a:bodyPr/>
      <a:lstStyle/>
      <a:p>
        <a:r>
          <a:rPr lang="es-CL"/>
          <a:t>Solo en uno se explican los conceptos en los demas se habla del SCOMP en general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B27D9-2180-F347-D50D-7EB982067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E2BE9-3F9A-682B-D875-B6FCEC28C8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D9392A-41E8-EED4-C7C7-463AF0BF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8F7E19-B2D5-F3E1-3C2F-3EF7CBA1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ECAE46-02DB-237F-52AA-9A83BEE6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564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39C4C6-F967-D49A-A8D2-13AE24D8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4DD608-56FF-5129-8218-B828EFB09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84677D-FD7F-C75C-C56B-418F8F384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3971FD-460F-4987-C115-9A82EEF4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39C988-1540-84AB-E46B-3D281F364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599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6BCCFE-D993-A50D-04C3-DB68E06DD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2B5AD5-257A-9D0D-4B71-B30C6AEBF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47151F-CDAA-FAB2-3F49-9962C267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93845C-8ED1-491C-F7F6-4F7B1573B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43245A-C71F-EB6E-C796-E562A911F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5876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F8A2BC-28B2-A0EF-280A-6DB98B2DA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597DB-196F-C5FC-84E2-D3E804935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58A894-8510-3599-A9AE-0520EF94D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846ECE-9CD1-7DC1-5E10-121055404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38F8AF-7DDE-0C04-2F9E-74225526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8211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D89CE8-D11E-9A3B-3A12-EF4BBC623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BC841E-25CA-1351-38E9-23E148845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29D894-EA41-F34C-6FAD-3FA013897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91BEA4-2671-19EB-2A45-0621AB8A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B87E3-120A-581B-C27F-BEBCD6D8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065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63564-57C4-A6F7-6E86-9EF9A500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F6044A-1FFF-4B8F-2FAF-61EA24F85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0B6269-BB32-54D7-DF45-83B7C8F12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D688B11-8895-0688-73AA-E124031A0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DF6FF7-0F5A-2F6B-6713-9BC304BAA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FCB6828-D99E-BB7C-544F-2468B1F6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298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629B5F-5F8C-87B1-20C9-CA1994D34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ABAB6-BB3E-B054-9051-D4BBAFD71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B53BD9B-B1B0-07A5-77F5-F66674E10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6E108A4-DB76-7E19-6600-80D1DDA71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859ADF4-AE1C-7F5D-90B8-5E3E30C02B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F1EC8D-F4C0-279B-B4BE-7328A586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DFC2228-0D06-2EDB-584A-B3486674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C261929-70AE-D543-4D84-FC623B5A2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2285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30FF9-BC5D-53C4-9108-10491D1F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0BEAAE8-1CDA-CBD6-62F9-C89EA836E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6CA782-C825-D41D-18ED-B3C7C6867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9626AF2-FB00-032F-F343-56239D20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075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A6AE26C-4089-39CE-F98A-14642A12C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2880289-2218-D0FC-2C84-870D4EE31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0760CB-FAD3-8471-D0AA-96E7151C4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7972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8511-878D-19A7-02DB-82434062C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48380B-E2FC-0AD7-46C2-EBC3885D5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ABABC35-939E-7E6F-0999-29B227C56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38926-118C-A8B9-C7EF-15072ED1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4E1CE7-272B-A9E2-E439-3E309567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FA4CB2-AEB0-C02C-9E05-97E272B64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01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16585C-C7BD-0232-2645-2269D7F7F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48C905-7576-BB77-2D82-771D8D12DE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358F530-6272-D91B-84DB-F30380259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8C078F-DCE1-C527-3989-BD9D9091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3E4600-FEA5-E0C2-B531-54FA7122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237FC3-0637-8567-199F-280A67622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220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E737D43-9B67-E0A1-1E10-E99BD493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534542-F7D0-547D-BBCD-6344906D8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ED3C81-2731-9536-0B1C-8FB05D2F69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E10207-F204-4DE8-A5C8-09DF12556115}" type="datetimeFigureOut">
              <a:rPr lang="es-CL" smtClean="0"/>
              <a:t>20-03-2025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EFB7B5-FA24-E36B-D789-AA0F09E0F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F720D8-21EA-E0ED-5AD2-CA6BD807F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2320C9-2F64-4606-996A-62E51528068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94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1_295B5F5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6D2C-9B79-1644-6696-526EFD1734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/>
              <a:t>SCOMP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78179B4-E53B-704C-AAB1-70D0F5FEEA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6528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93F7C-0341-06A3-1ADF-AFB4556EE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0"/>
            <a:ext cx="10515600" cy="1325563"/>
          </a:xfrm>
        </p:spPr>
        <p:txBody>
          <a:bodyPr/>
          <a:lstStyle/>
          <a:p>
            <a:r>
              <a:rPr lang="es-CL" dirty="0" err="1"/>
              <a:t>Oas</a:t>
            </a:r>
            <a:r>
              <a:rPr lang="es-CL" dirty="0"/>
              <a:t> y </a:t>
            </a:r>
            <a:r>
              <a:rPr lang="es-CL" dirty="0" err="1"/>
              <a:t>RAs</a:t>
            </a:r>
            <a:endParaRPr lang="es-CL" dirty="0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B31AD6B-1DB8-3D2E-4D91-73581885F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0829246"/>
              </p:ext>
            </p:extLst>
          </p:nvPr>
        </p:nvGraphicFramePr>
        <p:xfrm>
          <a:off x="255105" y="1071121"/>
          <a:ext cx="10992678" cy="5528390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3664226">
                  <a:extLst>
                    <a:ext uri="{9D8B030D-6E8A-4147-A177-3AD203B41FA5}">
                      <a16:colId xmlns:a16="http://schemas.microsoft.com/office/drawing/2014/main" val="4086264537"/>
                    </a:ext>
                  </a:extLst>
                </a:gridCol>
                <a:gridCol w="5343939">
                  <a:extLst>
                    <a:ext uri="{9D8B030D-6E8A-4147-A177-3AD203B41FA5}">
                      <a16:colId xmlns:a16="http://schemas.microsoft.com/office/drawing/2014/main" val="2385183061"/>
                    </a:ext>
                  </a:extLst>
                </a:gridCol>
                <a:gridCol w="1984513">
                  <a:extLst>
                    <a:ext uri="{9D8B030D-6E8A-4147-A177-3AD203B41FA5}">
                      <a16:colId xmlns:a16="http://schemas.microsoft.com/office/drawing/2014/main" val="2091564340"/>
                    </a:ext>
                  </a:extLst>
                </a:gridCol>
              </a:tblGrid>
              <a:tr h="858491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Identificar y entender las diferentes modalidades de pensión (como Renta Vitalicia Inmediata, Retiro Programado, etc.) que se pueden seleccionar en el formulario SCOMP.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Comprender en qué consiste la modalidad de Renta Vitalicia Inmediata, incluyendo sus condiciones especiales de cobertura, como periodos garantizados y aumento temporal de pensión.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74540749"/>
                  </a:ext>
                </a:extLst>
              </a:tr>
              <a:tr h="174568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Entender cómo funciona la modalidad de Retiro Programado, incluyendo los factores que influyen en los montos y sus cambios a lo largo del tiempo.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90850705"/>
                  </a:ext>
                </a:extLst>
              </a:tr>
              <a:tr h="858491">
                <a:tc rowSpan="2">
                  <a:txBody>
                    <a:bodyPr/>
                    <a:lstStyle/>
                    <a:p>
                      <a:pPr algn="l" fontAlgn="b"/>
                      <a:r>
                        <a:rPr lang="es-ES" sz="2000" u="none" strike="noStrike" dirty="0">
                          <a:effectLst/>
                        </a:rPr>
                        <a:t>Entender como funcionan las modalidades mixtas, considerando la división de los montos y las condiciones especiales de cobertura. </a:t>
                      </a:r>
                      <a:endParaRPr lang="es-E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Entender cómo funciona la modalidad de Renta Temporal con Renta Vitalicia Diferida, incluyendo el periodo de diferimiento, y las condiciones que afectan los montos de pensión. 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74121023"/>
                  </a:ext>
                </a:extLst>
              </a:tr>
              <a:tr h="515095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Entender la modalidad combinada de Renta Vitalicia Inmediata con Retiro Programado y las implicancias para el pensionado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46537669"/>
                  </a:ext>
                </a:extLst>
              </a:tr>
              <a:tr h="748660">
                <a:tc rowSpan="4">
                  <a:txBody>
                    <a:bodyPr/>
                    <a:lstStyle/>
                    <a:p>
                      <a:pPr algn="ctr" fontAlgn="b"/>
                      <a:r>
                        <a:rPr lang="es-CL" sz="700" u="none" strike="noStrike" dirty="0">
                          <a:effectLst/>
                        </a:rPr>
                        <a:t> </a:t>
                      </a:r>
                      <a:endParaRPr lang="es-CL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Entender como las características individuales o de grupo familiar influyen sobre las preferencias de elegir alguna de las distintas modalidades de pensión.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56100591"/>
                  </a:ext>
                </a:extLst>
              </a:tr>
              <a:tr h="324349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Entender los conceptos que se utilizan al momento de rellenar el SCOMP 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60564877"/>
                  </a:ext>
                </a:extLst>
              </a:tr>
              <a:tr h="268690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Conocer el proceso completo de la solicitud de pensiones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1741145"/>
                  </a:ext>
                </a:extLst>
              </a:tr>
              <a:tr h="343396">
                <a:tc v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1600" u="none" strike="noStrike" dirty="0">
                          <a:effectLst/>
                        </a:rPr>
                        <a:t>Comprender las principales diferencias entre las modalidades de pensión.</a:t>
                      </a:r>
                      <a:endParaRPr lang="es-E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35488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85404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E88498-BCDC-810D-0287-529CB5697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Posibles caminos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86FC3E-3738-C0CB-C167-8E14FFBD0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s-CL" dirty="0"/>
              <a:t>Criterio de expertos, evaluar con expertos en las diferentes áreas cual o cuales recursos de aprendizaje son más completos y sencillos de entender. </a:t>
            </a:r>
          </a:p>
          <a:p>
            <a:pPr marL="971550" lvl="1" indent="-514350">
              <a:buAutoNum type="arabicParenR"/>
            </a:pPr>
            <a:r>
              <a:rPr lang="es-CL" dirty="0"/>
              <a:t>Trabajo </a:t>
            </a:r>
            <a:r>
              <a:rPr lang="es-CL" dirty="0" err="1"/>
              <a:t>Cami</a:t>
            </a:r>
            <a:r>
              <a:rPr lang="es-CL" dirty="0"/>
              <a:t>, revisión de todos y evaluar según pauta de cotejo </a:t>
            </a:r>
          </a:p>
          <a:p>
            <a:pPr marL="971550" lvl="1" indent="-514350">
              <a:buAutoNum type="arabicParenR"/>
            </a:pPr>
            <a:r>
              <a:rPr lang="es-CL" dirty="0"/>
              <a:t>Reunión </a:t>
            </a:r>
            <a:r>
              <a:rPr lang="es-CL" dirty="0" err="1"/>
              <a:t>Cami</a:t>
            </a:r>
            <a:r>
              <a:rPr lang="es-CL" dirty="0"/>
              <a:t> y Denise revisando los filtrados y evaluar con pauta de cotejo</a:t>
            </a:r>
          </a:p>
          <a:p>
            <a:pPr marL="971550" lvl="1" indent="-514350">
              <a:buAutoNum type="arabicParenR"/>
            </a:pPr>
            <a:r>
              <a:rPr lang="es-CL" dirty="0"/>
              <a:t>Reunión con personas de la SP y evaluar con pauta de cotejo.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79C4343-D5E4-0BC5-7F54-9112F2D03F88}"/>
              </a:ext>
            </a:extLst>
          </p:cNvPr>
          <p:cNvSpPr txBox="1"/>
          <p:nvPr/>
        </p:nvSpPr>
        <p:spPr>
          <a:xfrm>
            <a:off x="417443" y="5988734"/>
            <a:ext cx="11357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Pauta de cotejo: lista clara de criterios que deben tener cada uno de los Ras, para ser considerados, por ejemplo que estén actualizados, sean claros en el contenido y que este completo. </a:t>
            </a:r>
          </a:p>
        </p:txBody>
      </p:sp>
    </p:spTree>
    <p:extLst>
      <p:ext uri="{BB962C8B-B14F-4D97-AF65-F5344CB8AC3E}">
        <p14:creationId xmlns:p14="http://schemas.microsoft.com/office/powerpoint/2010/main" val="474497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13019-D55D-1D60-F50F-556190ACA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B4BA49-44CF-0AF1-3AAA-7880D7413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Posibles caminos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ED0631-0304-48AC-FD43-65F822B86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2"/>
            </a:pPr>
            <a:r>
              <a:rPr lang="es-CL" dirty="0"/>
              <a:t>Focus </a:t>
            </a:r>
            <a:r>
              <a:rPr lang="es-CL" dirty="0" err="1"/>
              <a:t>Group</a:t>
            </a:r>
            <a:r>
              <a:rPr lang="es-CL" dirty="0"/>
              <a:t>: </a:t>
            </a:r>
          </a:p>
          <a:p>
            <a:pPr lvl="1"/>
            <a:r>
              <a:rPr lang="es-CL" dirty="0"/>
              <a:t>N° </a:t>
            </a:r>
            <a:r>
              <a:rPr lang="es-CL" dirty="0" err="1"/>
              <a:t>OAs</a:t>
            </a:r>
            <a:r>
              <a:rPr lang="es-CL" dirty="0"/>
              <a:t>: 8</a:t>
            </a:r>
          </a:p>
          <a:p>
            <a:pPr lvl="1"/>
            <a:r>
              <a:rPr lang="es-CL" dirty="0"/>
              <a:t>N° </a:t>
            </a:r>
            <a:r>
              <a:rPr lang="es-CL" dirty="0" err="1"/>
              <a:t>RAs</a:t>
            </a:r>
            <a:r>
              <a:rPr lang="es-CL" dirty="0"/>
              <a:t>: 40</a:t>
            </a:r>
          </a:p>
          <a:p>
            <a:pPr lvl="1"/>
            <a:r>
              <a:rPr lang="es-CL" dirty="0"/>
              <a:t>Cantidad de </a:t>
            </a:r>
            <a:r>
              <a:rPr lang="es-CL" dirty="0" err="1"/>
              <a:t>RAs</a:t>
            </a:r>
            <a:r>
              <a:rPr lang="es-CL" dirty="0"/>
              <a:t> evaluados por sesión: 4</a:t>
            </a:r>
          </a:p>
          <a:p>
            <a:pPr lvl="1"/>
            <a:r>
              <a:rPr lang="es-CL" dirty="0"/>
              <a:t>Cantidad de Sesiones: 10 </a:t>
            </a:r>
          </a:p>
          <a:p>
            <a:pPr lvl="1"/>
            <a:r>
              <a:rPr lang="es-CL" dirty="0"/>
              <a:t>Cantidad de participantes por sesión: 6</a:t>
            </a:r>
          </a:p>
          <a:p>
            <a:pPr lvl="1"/>
            <a:r>
              <a:rPr lang="es-CL" dirty="0"/>
              <a:t>Tiempo de sesión: 1 hora</a:t>
            </a:r>
          </a:p>
          <a:p>
            <a:pPr lvl="1"/>
            <a:r>
              <a:rPr lang="es-CL" dirty="0"/>
              <a:t>Pago por participante: $10.000</a:t>
            </a:r>
          </a:p>
          <a:p>
            <a:pPr lvl="1"/>
            <a:r>
              <a:rPr lang="es-CL" dirty="0"/>
              <a:t>Tiempo total 10 sesiones: 10 horas x2 personas del equipo </a:t>
            </a:r>
          </a:p>
          <a:p>
            <a:pPr lvl="1"/>
            <a:r>
              <a:rPr lang="es-CL" dirty="0"/>
              <a:t>Pago total participantes: $600.000 </a:t>
            </a:r>
          </a:p>
          <a:p>
            <a:pPr marL="971550" lvl="1" indent="-514350">
              <a:buFont typeface="+mj-lt"/>
              <a:buAutoNum type="arabicParenR" startAt="2"/>
            </a:pPr>
            <a:endParaRPr lang="es-CL" dirty="0"/>
          </a:p>
          <a:p>
            <a:pPr marL="0" indent="0">
              <a:buNone/>
            </a:pPr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7111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29D87-9C4F-A6A7-F460-619C287520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9C2FEA-5E00-6BEE-E998-C05960869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Posibles caminos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1BF0CF-7C8A-9DF4-9917-02CCA6A95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419" dirty="0"/>
              <a:t>3) Evaluación online  </a:t>
            </a:r>
          </a:p>
          <a:p>
            <a:pPr lvl="1"/>
            <a:r>
              <a:rPr lang="es-419" dirty="0"/>
              <a:t>N° Objetivos: 8 </a:t>
            </a:r>
          </a:p>
          <a:p>
            <a:pPr lvl="1"/>
            <a:r>
              <a:rPr lang="es-419" dirty="0"/>
              <a:t>N° </a:t>
            </a:r>
            <a:r>
              <a:rPr lang="es-419" dirty="0" err="1"/>
              <a:t>RAs</a:t>
            </a:r>
            <a:r>
              <a:rPr lang="es-419" dirty="0"/>
              <a:t>: 40</a:t>
            </a:r>
          </a:p>
          <a:p>
            <a:pPr lvl="1"/>
            <a:r>
              <a:rPr lang="es-419" dirty="0"/>
              <a:t>N° de recursos por persona 4</a:t>
            </a:r>
          </a:p>
          <a:p>
            <a:pPr lvl="1"/>
            <a:r>
              <a:rPr lang="es-419" dirty="0"/>
              <a:t>N° de personas 10</a:t>
            </a:r>
          </a:p>
          <a:p>
            <a:pPr lvl="1"/>
            <a:r>
              <a:rPr lang="es-419" dirty="0"/>
              <a:t>N° personas por RA: 20 </a:t>
            </a:r>
          </a:p>
          <a:p>
            <a:pPr lvl="1"/>
            <a:r>
              <a:rPr lang="es-419" dirty="0"/>
              <a:t>Total de personas 200</a:t>
            </a:r>
          </a:p>
          <a:p>
            <a:pPr lvl="1"/>
            <a:r>
              <a:rPr lang="es-419" dirty="0"/>
              <a:t>Evaluación de criterios objetivos, por ejemplo un test de compresión al final de cada recurso y preguntas sobre dificultad percibida. </a:t>
            </a:r>
          </a:p>
          <a:p>
            <a:pPr lvl="1"/>
            <a:endParaRPr lang="es-419" dirty="0"/>
          </a:p>
          <a:p>
            <a:pPr lvl="1"/>
            <a:endParaRPr lang="es-CL" dirty="0"/>
          </a:p>
          <a:p>
            <a:pPr marL="0" indent="0">
              <a:buNone/>
            </a:pP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681104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B11537-CBCC-516D-835B-70D53D2F6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Posibles caminos </a:t>
            </a:r>
            <a:endParaRPr lang="es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A5BA6F-AC27-A410-EDC3-BAA45B594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419" dirty="0"/>
              <a:t>4) Modalidad mixta </a:t>
            </a:r>
          </a:p>
          <a:p>
            <a:r>
              <a:rPr lang="es-419" dirty="0"/>
              <a:t>Primera evaluación </a:t>
            </a:r>
          </a:p>
          <a:p>
            <a:pPr lvl="1"/>
            <a:r>
              <a:rPr lang="es-419" dirty="0"/>
              <a:t>N° </a:t>
            </a:r>
            <a:r>
              <a:rPr lang="es-419" dirty="0" err="1"/>
              <a:t>Oas</a:t>
            </a:r>
            <a:r>
              <a:rPr lang="es-419" dirty="0"/>
              <a:t>: 8 </a:t>
            </a:r>
          </a:p>
          <a:p>
            <a:pPr lvl="1"/>
            <a:r>
              <a:rPr lang="es-419" dirty="0"/>
              <a:t>N° Ras: 40 </a:t>
            </a:r>
          </a:p>
          <a:p>
            <a:pPr lvl="1"/>
            <a:r>
              <a:rPr lang="es-419" dirty="0"/>
              <a:t>Revisión Camila y descarte de Ras con uso de criterios establecidos </a:t>
            </a:r>
          </a:p>
          <a:p>
            <a:pPr lvl="1"/>
            <a:r>
              <a:rPr lang="es-419" dirty="0"/>
              <a:t>Revisión de expertos y descarte de Ras con uso de criterios establecidos</a:t>
            </a:r>
          </a:p>
          <a:p>
            <a:pPr marL="457200" lvl="1" indent="0">
              <a:buNone/>
            </a:pPr>
            <a:r>
              <a:rPr lang="es-419" dirty="0"/>
              <a:t> </a:t>
            </a:r>
          </a:p>
          <a:p>
            <a:r>
              <a:rPr lang="es-419" dirty="0"/>
              <a:t>Segunda evaluación </a:t>
            </a:r>
          </a:p>
          <a:p>
            <a:pPr lvl="1"/>
            <a:r>
              <a:rPr lang="es-419" dirty="0"/>
              <a:t>N° </a:t>
            </a:r>
            <a:r>
              <a:rPr lang="es-419" dirty="0" err="1"/>
              <a:t>Oas</a:t>
            </a:r>
            <a:r>
              <a:rPr lang="es-419" dirty="0"/>
              <a:t>: 8 </a:t>
            </a:r>
          </a:p>
          <a:p>
            <a:pPr lvl="1"/>
            <a:r>
              <a:rPr lang="es-419" dirty="0"/>
              <a:t>N° Ras: 16 (2 para cada recurso) </a:t>
            </a:r>
          </a:p>
          <a:p>
            <a:pPr lvl="1"/>
            <a:r>
              <a:rPr lang="es-419" dirty="0" err="1"/>
              <a:t>Focus</a:t>
            </a:r>
            <a:r>
              <a:rPr lang="es-419" dirty="0"/>
              <a:t> </a:t>
            </a:r>
            <a:r>
              <a:rPr lang="es-419" dirty="0" err="1"/>
              <a:t>group</a:t>
            </a:r>
            <a:r>
              <a:rPr lang="es-419" dirty="0"/>
              <a:t> o consulta online </a:t>
            </a:r>
            <a:endParaRPr lang="es-US" dirty="0"/>
          </a:p>
        </p:txBody>
      </p:sp>
    </p:spTree>
    <p:extLst>
      <p:ext uri="{BB962C8B-B14F-4D97-AF65-F5344CB8AC3E}">
        <p14:creationId xmlns:p14="http://schemas.microsoft.com/office/powerpoint/2010/main" val="3340108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B09E2-C8F0-A2AE-7FEA-D2B06E8AD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Pasos a seguir (Próximo jueves 27/03)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ED9E1-9360-3621-5707-2859C5C11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/>
              <a:t>Criterios de selección </a:t>
            </a:r>
          </a:p>
          <a:p>
            <a:r>
              <a:rPr lang="es-CL" dirty="0"/>
              <a:t>Y evaluación </a:t>
            </a:r>
          </a:p>
          <a:p>
            <a:endParaRPr lang="es-CL" dirty="0"/>
          </a:p>
          <a:p>
            <a:r>
              <a:rPr lang="es-CL" dirty="0"/>
              <a:t>Ideal sería 6 </a:t>
            </a:r>
            <a:r>
              <a:rPr lang="es-CL" dirty="0" err="1"/>
              <a:t>focusgroup</a:t>
            </a:r>
            <a:r>
              <a:rPr lang="es-CL" dirty="0"/>
              <a:t> </a:t>
            </a:r>
            <a:r>
              <a:rPr lang="es-CL"/>
              <a:t>de todo 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013022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525</Words>
  <Application>Microsoft Office PowerPoint</Application>
  <PresentationFormat>Panorámica</PresentationFormat>
  <Paragraphs>66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Aptos Narrow</vt:lpstr>
      <vt:lpstr>Arial</vt:lpstr>
      <vt:lpstr>Tema de Office</vt:lpstr>
      <vt:lpstr>SCOMP</vt:lpstr>
      <vt:lpstr>Oas y RAs</vt:lpstr>
      <vt:lpstr>Posibles caminos </vt:lpstr>
      <vt:lpstr>Posibles caminos </vt:lpstr>
      <vt:lpstr>Posibles caminos </vt:lpstr>
      <vt:lpstr>Posibles caminos </vt:lpstr>
      <vt:lpstr>Pasos a seguir (Próximo jueves 27/03)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SCOMP</dc:title>
  <dc:creator>Camila Utreras</dc:creator>
  <cp:lastModifiedBy>Camila Utreras</cp:lastModifiedBy>
  <cp:revision>3</cp:revision>
  <dcterms:created xsi:type="dcterms:W3CDTF">2025-03-19T16:20:36Z</dcterms:created>
  <dcterms:modified xsi:type="dcterms:W3CDTF">2025-03-20T17:46:04Z</dcterms:modified>
</cp:coreProperties>
</file>