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3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52302-C24A-4054-A831-8617910AE7C0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086ED-742D-48ED-9CFA-843281F058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6245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8544D-BA13-9820-03AF-310D8175C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FAE20-39F6-0F7B-1B5A-72866C699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421150-0DFA-65EA-8840-67450A4F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BD4F3C-17DE-5829-D561-90ECC530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0C872-EBEA-F848-0D05-6987E653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867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2CECC-F423-F956-6782-A32F5DF5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DD45D4F-F16C-3CC1-64D4-2EB2CE4AC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4880E-6771-BC86-FA6C-BCA7B37D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42E8A2-299E-3B20-4CB0-97231F1C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F788BA-4482-C1B4-A3A9-709309DF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402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AFF351-BD05-A60E-8C11-F848F083F4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D4BED1-9C28-57D8-594A-7F830F6D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56697C-66B8-4EF0-8648-1DD5BAB7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5BE14-A299-B3C7-1ADF-51088731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C58966-66FF-FF38-664B-9E0AEE0D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042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6938C-AC0D-EB9C-DCA5-059A95E3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5FAC0A-C470-9B52-58B5-885EEF791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AC77AD-9871-C13F-AE8A-A059189A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D7B2B7-6020-7358-8692-ABE61DAE8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AA342F-B616-F034-B99A-99680842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4734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0B7DB-89B0-481B-D4A2-75EB6138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1C9A2A-9BD2-ECD2-C83F-A19ACD4A9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56A1E0-5508-0C3C-030F-7C492941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904B8F-95EB-81D0-E745-2DE7BA1BE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41DD91-BA1F-9431-5835-E08886D9D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2131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84CF8-DF63-9969-875D-E6C72D18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9C29C-9816-EBC6-A97F-D36CBEED68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6CCF80-1503-1610-A017-E5ED2EB20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830B8F-9AA1-D8BB-4F07-E1CA9D5E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D3FEF6-D7FD-8F4B-51C9-832C4BE7A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779E47-824B-5B3E-8EDE-921AFAF9E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5607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85823-8A1B-22DF-21F6-46C4851BA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0A5E0-2653-6CB7-82A6-4164324E4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8D458E-1B47-3212-E676-40DB82B61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935693-7FA8-44C8-A48A-6076075E5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759A9F-A4A3-B8F9-44B9-93ACDC954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24197A6-05FF-4869-D7E0-C9A6772F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1ADB1-A11B-1085-08D8-541B2A0C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795AA14-2C45-7EE8-AE4B-4871B699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633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22575-E2DA-3001-81FC-0D13FB35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C963F6-CCE1-9DC7-A99B-B9ABD4D4F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DE7C46-7989-4B13-FA80-665E97E0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DBAD89-D076-FFFC-1AF6-C10179F6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05187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9C7193-AB21-BD5F-8C10-F1F0727F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ACBCFA-C1F8-3F43-A40A-AF314D79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BA9FCB-C977-A0F2-7671-3ED6052F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270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078A20-74C4-B07A-4DF2-80A647F97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5E9A7-2A27-65A3-B073-CB181C97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6B0891-2EF3-B876-F623-5C87F8C38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BDD5BE1-C614-CF0B-B7C1-3E136F7A4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280D36-986D-0565-4E3E-F0BE97BB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C7F95E-AA2C-D9E0-6469-4DE71069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19241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4DEB32-2B2B-3021-6A0D-73540D6B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0B09E7C-5507-3DCB-46AF-4EC2D0B2F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AA2437-BC19-7CEE-4951-91E5379ED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10F235-BBFE-A011-BBF7-EDE5BB055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D2989E-9C90-0F90-EC3C-DE99EF940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25EBF5-5819-2C83-9713-8B316EE6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8293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4B3CFE9-3111-3E2D-D3F3-8B6A0DE9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9E8BE83-B410-B6E8-8537-AC2A5263D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742ACD-6EFC-D70C-14FB-9D4E6D55F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1FE78F-C25B-4346-B296-79A7CF8DE04A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78E7DB-3859-AA5B-D92F-407E8340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F95395-DF10-E6BB-2CF6-59547D542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EB9CB-4F26-4A6A-9FBF-935FA07A3E1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027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3EA6EB-53B6-8FB0-732B-F41382D37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s-CL" sz="7200"/>
              <a:t>Jubilemos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1A5075-6688-AF09-8B76-5CA441EA9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s-CL" dirty="0"/>
              <a:t>Validación de contenidos y matriz de precedencia de contenidos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86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728E78-D866-B423-5643-9360AFEF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9C3D97-F31B-B6E2-1620-06491D1FC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CL" sz="2400"/>
              <a:t>Solicitar su revisión experta respecto a la secuencia de aprendizaje propuesta para la validación de contenidos de educación previsional. En particular, buscamos validar las relaciones de dependencia entre los conceptos clave que componen los contenidos del curso.</a:t>
            </a:r>
          </a:p>
          <a:p>
            <a:pPr marL="0" indent="0">
              <a:buNone/>
            </a:pPr>
            <a:endParaRPr lang="es-CL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5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486DDE-D299-FB0F-D63D-0459C1DB7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Validación de Matriz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1ADAAA-8DBE-8B86-3A99-EBDC062A4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704014"/>
            <a:ext cx="9941319" cy="3438166"/>
          </a:xfrm>
        </p:spPr>
        <p:txBody>
          <a:bodyPr anchor="ctr">
            <a:normAutofit/>
          </a:bodyPr>
          <a:lstStyle/>
          <a:p>
            <a:r>
              <a:rPr lang="es-CL" sz="2400" dirty="0"/>
              <a:t>Una matriz de adyacencia es una herramienta que nos permite organizar contenidos en función de cuáles deben ser comprendidos antes de avanzar a otros. Si un contenido A precede a un contenido B se representará con un 1 en la matriz, esto significa que A debe ser enseñado primero para facilitar la comprensión de B.</a:t>
            </a:r>
          </a:p>
          <a:p>
            <a:r>
              <a:rPr lang="es-CL" sz="2400" dirty="0"/>
              <a:t>De lo contrario, si A no precede a B, entonces le corresponde un 0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948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81AE3D-1F62-72C7-8380-0DB725769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A69C1D-2B25-F455-77C7-A85D5C40A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7CF12-BF85-D022-371B-44A30981D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68E135-38D3-DE8E-6EA0-AFAE20F5C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A02C98-F7E0-765A-1B20-755545CDE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55909D-ECFC-349A-3BF4-E60415839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D7704D5-52C4-20E2-E7C4-74F4390D4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22B0C-4D1A-058C-736C-08E131D0E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059" y="330525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 dirty="0"/>
              <a:t>Matriz de Adyacencia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2FAC8E-D6FD-F377-F6CB-2895F0067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>
            <a:extLst>
              <a:ext uri="{FF2B5EF4-FFF2-40B4-BE49-F238E27FC236}">
                <a16:creationId xmlns:a16="http://schemas.microsoft.com/office/drawing/2014/main" id="{63269653-79FA-BBB0-8F9D-60CEB176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66" y="1690688"/>
            <a:ext cx="10302268" cy="466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17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185A084-C94F-A299-7CB9-2C1E9C92B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Instrucciones de Revisión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9BED65-CD63-E868-B0F2-AED8D9AC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s-CL" sz="1900" dirty="0"/>
              <a:t>Solicitamos que, por favor, para cada concepto verifiquen los siguientes puntos: </a:t>
            </a:r>
          </a:p>
          <a:p>
            <a:pPr lvl="0"/>
            <a:r>
              <a:rPr lang="es-CL" sz="1900" dirty="0"/>
              <a:t>¿Es estrictamente necesario el concepto A, para comprender el concepto B? </a:t>
            </a:r>
          </a:p>
          <a:p>
            <a:pPr marL="0" indent="0">
              <a:buNone/>
            </a:pPr>
            <a:r>
              <a:rPr lang="es-CL" sz="1900" dirty="0"/>
              <a:t>	(por ejemplo, ¿"Qué es pensión" debería preceder a "Renta vitalicia"?). </a:t>
            </a:r>
          </a:p>
          <a:p>
            <a:r>
              <a:rPr lang="es-CL" sz="1900" dirty="0"/>
              <a:t>Para responder esta pregunta, se les proporcionara un concepto seguido de una lista de otros contenidos para los cuales usted debe marcar “Si”, si considera que es estrictamente necesario y “No” si no lo cree. </a:t>
            </a:r>
          </a:p>
          <a:p>
            <a:pPr lvl="0"/>
            <a:r>
              <a:rPr lang="es-CL" sz="1900" dirty="0"/>
              <a:t>De los contenidos enumerados en el Anexo, ¿Es necesario el concepto A, para algún contenido que no se muestre en esta lista? ¿Para cuál?</a:t>
            </a:r>
          </a:p>
          <a:p>
            <a:pPr lvl="0"/>
            <a:r>
              <a:rPr lang="es-CL" sz="1900" dirty="0"/>
              <a:t>¿Falta algún concepto general que no haya sido incluido en la lista del Anexo? ¿Cuál? </a:t>
            </a:r>
          </a:p>
          <a:p>
            <a:endParaRPr lang="es-CL" sz="19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95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5B7DEF-8A92-7628-8931-E8EDB1A9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s-CL" sz="4800"/>
              <a:t>Ejemplo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63B4A5CE-31AD-3E87-A5BA-8AB01D8FC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2225"/>
            <a:ext cx="10515600" cy="3274737"/>
          </a:xfrm>
        </p:spPr>
        <p:txBody>
          <a:bodyPr/>
          <a:lstStyle/>
          <a:p>
            <a:r>
              <a:rPr lang="es-CL" dirty="0"/>
              <a:t>Concepto: Beneficiarios de Renta Vitalicia.</a:t>
            </a:r>
          </a:p>
          <a:p>
            <a:r>
              <a:rPr lang="es-CL" dirty="0"/>
              <a:t>Definición: Quiénes pueden ser beneficiarios de una renta vitalicia (cónyuge, hijos, padres) en caso de fallecimiento del titular, y cómo se define su cobertura en el contrato (existencia de cláusulas especiales).</a:t>
            </a:r>
          </a:p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84909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D78A88-A44A-279E-DE0D-FCDB07F23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F566E8-3A83-15A8-F97E-3B0F6CB47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02426" cy="4351338"/>
          </a:xfrm>
        </p:spPr>
        <p:txBody>
          <a:bodyPr/>
          <a:lstStyle/>
          <a:p>
            <a:r>
              <a:rPr lang="es-CL" altLang="es-CL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¿Es estrictamente necesario el concepto “</a:t>
            </a:r>
            <a:r>
              <a:rPr lang="es-CL" altLang="es-CL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Beneficiarios de Renta Vitalicia”</a:t>
            </a:r>
            <a:r>
              <a:rPr lang="es-CL" altLang="es-CL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 comprender los siguientes conceptos: </a:t>
            </a:r>
            <a:endParaRPr kumimoji="0" lang="es-CL" altLang="es-CL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CL" dirty="0"/>
          </a:p>
        </p:txBody>
      </p:sp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C3936E1D-F98E-AD12-177E-7ED6AC9AB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703716"/>
              </p:ext>
            </p:extLst>
          </p:nvPr>
        </p:nvGraphicFramePr>
        <p:xfrm>
          <a:off x="5340626" y="492760"/>
          <a:ext cx="6489147" cy="5872480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689154">
                  <a:extLst>
                    <a:ext uri="{9D8B030D-6E8A-4147-A177-3AD203B41FA5}">
                      <a16:colId xmlns:a16="http://schemas.microsoft.com/office/drawing/2014/main" val="873020035"/>
                    </a:ext>
                  </a:extLst>
                </a:gridCol>
                <a:gridCol w="3857411">
                  <a:extLst>
                    <a:ext uri="{9D8B030D-6E8A-4147-A177-3AD203B41FA5}">
                      <a16:colId xmlns:a16="http://schemas.microsoft.com/office/drawing/2014/main" val="2751550675"/>
                    </a:ext>
                  </a:extLst>
                </a:gridCol>
                <a:gridCol w="900079">
                  <a:extLst>
                    <a:ext uri="{9D8B030D-6E8A-4147-A177-3AD203B41FA5}">
                      <a16:colId xmlns:a16="http://schemas.microsoft.com/office/drawing/2014/main" val="1415530366"/>
                    </a:ext>
                  </a:extLst>
                </a:gridCol>
                <a:gridCol w="1042503">
                  <a:extLst>
                    <a:ext uri="{9D8B030D-6E8A-4147-A177-3AD203B41FA5}">
                      <a16:colId xmlns:a16="http://schemas.microsoft.com/office/drawing/2014/main" val="35798764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N°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Contenido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b="1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7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CL" sz="1800" b="0" kern="100" dirty="0">
                          <a:solidFill>
                            <a:srgbClr val="000000"/>
                          </a:solidFill>
                          <a:effectLst/>
                        </a:rPr>
                        <a:t>Condiciones Especiales de RV</a:t>
                      </a:r>
                      <a:endParaRPr lang="es-CL" sz="1800" b="0" kern="100" dirty="0">
                        <a:effectLst/>
                        <a:latin typeface="+mn-lt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6195" marB="3619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_X_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888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b="0" dirty="0"/>
                        <a:t>Periodo Garantizado</a:t>
                      </a:r>
                      <a:endParaRPr lang="es-CL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_X_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93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800" b="0" kern="1200" dirty="0">
                          <a:solidFill>
                            <a:schemeClr val="dk1"/>
                          </a:solidFill>
                          <a:effectLst/>
                        </a:rPr>
                        <a:t>Clausula de Incremento en el porcentaje de Sobrevivencia</a:t>
                      </a:r>
                      <a:endParaRPr lang="es-CL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_X_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03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Cobertura Mixta Retiro Temporal con Renta Vitalicia Diferida</a:t>
                      </a:r>
                      <a:endParaRPr lang="es-CL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_X_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529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Cobertura Mixta: Renta Vitalicia Inmediata con Retiro Programado</a:t>
                      </a:r>
                      <a:endParaRPr lang="es-CL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___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_X_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62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800" b="0" kern="1200" dirty="0">
                          <a:solidFill>
                            <a:schemeClr val="dk1"/>
                          </a:solidFill>
                          <a:effectLst/>
                        </a:rPr>
                        <a:t>Cobertura al Fallecimiento</a:t>
                      </a:r>
                      <a:endParaRPr lang="es-CL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_X_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6604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800" b="0" kern="1200" dirty="0">
                          <a:solidFill>
                            <a:schemeClr val="dk1"/>
                          </a:solidFill>
                          <a:effectLst/>
                        </a:rPr>
                        <a:t>Pensión de Sobrevivencia de Renta Vitalicia</a:t>
                      </a:r>
                      <a:endParaRPr lang="es-CL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_X_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719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800" b="0" kern="1200" dirty="0">
                          <a:solidFill>
                            <a:schemeClr val="dk1"/>
                          </a:solidFill>
                          <a:effectLst/>
                        </a:rPr>
                        <a:t>Pensión de Sobrevivencia de Renta Vitalicia con Periodos Garantizados</a:t>
                      </a:r>
                      <a:endParaRPr lang="es-CL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_X_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___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513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CL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CL" sz="1800" b="0" kern="1200" dirty="0">
                          <a:solidFill>
                            <a:schemeClr val="dk1"/>
                          </a:solidFill>
                          <a:effectLst/>
                        </a:rPr>
                        <a:t>Otro</a:t>
                      </a:r>
                      <a:endParaRPr lang="es-CL" b="0" dirty="0">
                        <a:latin typeface="+mn-lt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CL" sz="1800" kern="1200" dirty="0">
                          <a:solidFill>
                            <a:schemeClr val="dk1"/>
                          </a:solidFill>
                          <a:effectLst/>
                        </a:rPr>
                        <a:t>Diferencia entre pensión de Sobrevivencia y Herencia </a:t>
                      </a:r>
                      <a:endParaRPr lang="es-CL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52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641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440</Words>
  <Application>Microsoft Office PowerPoint</Application>
  <PresentationFormat>Panorámica</PresentationFormat>
  <Paragraphs>59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Jubilemos</vt:lpstr>
      <vt:lpstr>Objetivo</vt:lpstr>
      <vt:lpstr>Validación de Matriz de contenidos</vt:lpstr>
      <vt:lpstr>Matriz de Adyacencia </vt:lpstr>
      <vt:lpstr>Instrucciones de Revisión </vt:lpstr>
      <vt:lpstr>Ejemplo 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Utreras</dc:creator>
  <cp:lastModifiedBy>Camila Utreras</cp:lastModifiedBy>
  <cp:revision>1</cp:revision>
  <dcterms:created xsi:type="dcterms:W3CDTF">2025-07-17T15:35:31Z</dcterms:created>
  <dcterms:modified xsi:type="dcterms:W3CDTF">2025-07-17T16:22:29Z</dcterms:modified>
</cp:coreProperties>
</file>