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59bddb31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59bddb31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048c5e15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048c5e15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048c5e15b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048c5e15b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d59bddb31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d59bddb31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d59bddb31_0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d59bddb31_0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d59bddb31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d59bddb31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ecaca754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ecaca754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d59bddb3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d59bddb3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ec59afe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ec59afe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caca75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caca75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ec59afe4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ec59afe4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59bddb31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59bddb31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ec59afe4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ec59afe4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ec59afe4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ec59afe4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rammarly.com/blog/outlining/" TargetMode="External"/><Relationship Id="rId4" Type="http://schemas.openxmlformats.org/officeDocument/2006/relationships/hyperlink" Target="https://pngimg.com/images/objects/diary" TargetMode="External"/><Relationship Id="rId5" Type="http://schemas.openxmlformats.org/officeDocument/2006/relationships/hyperlink" Target="https://www.psychologytoday.com/us/blog/innovation-you/201708/see-the-future-first" TargetMode="External"/><Relationship Id="rId6" Type="http://schemas.openxmlformats.org/officeDocument/2006/relationships/hyperlink" Target="https://www.pinclipart.com/maxpin/iTombm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1035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Diary Management System</a:t>
            </a:r>
            <a:endParaRPr/>
          </a:p>
        </p:txBody>
      </p:sp>
      <p:sp>
        <p:nvSpPr>
          <p:cNvPr id="60" name="Google Shape;60;p13"/>
          <p:cNvSpPr txBox="1"/>
          <p:nvPr>
            <p:ph idx="1" type="subTitle"/>
          </p:nvPr>
        </p:nvSpPr>
        <p:spPr>
          <a:xfrm>
            <a:off x="512700" y="3752175"/>
            <a:ext cx="8118600" cy="1154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550"/>
              <a:t>Kiera Cutri, Ankush Chaudhari</a:t>
            </a:r>
            <a:endParaRPr sz="2550"/>
          </a:p>
          <a:p>
            <a:pPr indent="0" lvl="0" marL="0" rtl="0" algn="l">
              <a:spcBef>
                <a:spcPts val="0"/>
              </a:spcBef>
              <a:spcAft>
                <a:spcPts val="0"/>
              </a:spcAft>
              <a:buNone/>
            </a:pPr>
            <a:r>
              <a:t/>
            </a:r>
            <a:endParaRPr sz="1550"/>
          </a:p>
          <a:p>
            <a:pPr indent="0" lvl="0" marL="0" rtl="0" algn="l">
              <a:spcBef>
                <a:spcPts val="0"/>
              </a:spcBef>
              <a:spcAft>
                <a:spcPts val="0"/>
              </a:spcAft>
              <a:buNone/>
            </a:pPr>
            <a:r>
              <a:rPr lang="en" sz="1550"/>
              <a:t>Sacred Heart University </a:t>
            </a:r>
            <a:endParaRPr sz="1550"/>
          </a:p>
          <a:p>
            <a:pPr indent="0" lvl="0" marL="0" rtl="0" algn="l">
              <a:spcBef>
                <a:spcPts val="0"/>
              </a:spcBef>
              <a:spcAft>
                <a:spcPts val="0"/>
              </a:spcAft>
              <a:buNone/>
            </a:pPr>
            <a:r>
              <a:rPr lang="en" sz="1550"/>
              <a:t>The Jack Welch College of Business &amp; Technology</a:t>
            </a:r>
            <a:endParaRPr sz="1550"/>
          </a:p>
          <a:p>
            <a:pPr indent="0" lvl="0" marL="0" rtl="0" algn="l">
              <a:spcBef>
                <a:spcPts val="0"/>
              </a:spcBef>
              <a:spcAft>
                <a:spcPts val="0"/>
              </a:spcAft>
              <a:buNone/>
            </a:pPr>
            <a:r>
              <a:t/>
            </a:r>
            <a:endParaRPr sz="1400"/>
          </a:p>
          <a:p>
            <a:pPr indent="0" lvl="0" marL="0" rtl="0" algn="l">
              <a:spcBef>
                <a:spcPts val="0"/>
              </a:spcBef>
              <a:spcAft>
                <a:spcPts val="0"/>
              </a:spcAft>
              <a:buClr>
                <a:schemeClr val="dk1"/>
              </a:buClr>
              <a:buSzPct val="78571"/>
              <a:buFont typeface="Arial"/>
              <a:buNone/>
            </a:pPr>
            <a:r>
              <a:rPr lang="en" sz="1400"/>
              <a:t>CS603B – Spring 2022 – Submitted to Dr. Reza Sadeghi</a:t>
            </a:r>
            <a:endParaRPr sz="1400"/>
          </a:p>
        </p:txBody>
      </p:sp>
      <p:pic>
        <p:nvPicPr>
          <p:cNvPr id="61" name="Google Shape;61;p13"/>
          <p:cNvPicPr preferRelativeResize="0"/>
          <p:nvPr/>
        </p:nvPicPr>
        <p:blipFill>
          <a:blip r:embed="rId3">
            <a:alphaModFix/>
          </a:blip>
          <a:stretch>
            <a:fillRect/>
          </a:stretch>
        </p:blipFill>
        <p:spPr>
          <a:xfrm>
            <a:off x="7226320" y="941632"/>
            <a:ext cx="1630125" cy="163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Programming the </a:t>
            </a:r>
            <a:r>
              <a:rPr b="1" lang="en"/>
              <a:t>GUI</a:t>
            </a:r>
            <a:endParaRPr b="1"/>
          </a:p>
        </p:txBody>
      </p:sp>
      <p:sp>
        <p:nvSpPr>
          <p:cNvPr id="142" name="Google Shape;142;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315912" lvl="0" marL="457200" rtl="0" algn="l">
              <a:lnSpc>
                <a:spcPct val="200000"/>
              </a:lnSpc>
              <a:spcBef>
                <a:spcPts val="0"/>
              </a:spcBef>
              <a:spcAft>
                <a:spcPts val="0"/>
              </a:spcAft>
              <a:buSzPct val="100000"/>
              <a:buChar char="●"/>
            </a:pPr>
            <a:r>
              <a:rPr lang="en" sz="5500"/>
              <a:t>Sublime</a:t>
            </a:r>
            <a:endParaRPr sz="5500"/>
          </a:p>
          <a:p>
            <a:pPr indent="-315912" lvl="1" marL="914400" rtl="0" algn="l">
              <a:lnSpc>
                <a:spcPct val="200000"/>
              </a:lnSpc>
              <a:spcBef>
                <a:spcPts val="0"/>
              </a:spcBef>
              <a:spcAft>
                <a:spcPts val="0"/>
              </a:spcAft>
              <a:buSzPct val="100000"/>
              <a:buChar char="○"/>
            </a:pPr>
            <a:r>
              <a:rPr lang="en" sz="5500"/>
              <a:t>Sublime is a commercial source code editor that natively supports multiple programming languages and markup languages</a:t>
            </a:r>
            <a:endParaRPr sz="5500"/>
          </a:p>
          <a:p>
            <a:pPr indent="-315912" lvl="1" marL="914400" rtl="0" algn="l">
              <a:lnSpc>
                <a:spcPct val="200000"/>
              </a:lnSpc>
              <a:spcBef>
                <a:spcPts val="0"/>
              </a:spcBef>
              <a:spcAft>
                <a:spcPts val="0"/>
              </a:spcAft>
              <a:buSzPct val="100000"/>
              <a:buChar char="○"/>
            </a:pPr>
            <a:r>
              <a:rPr lang="en" sz="5500"/>
              <a:t>Typically community built and maintained under free-software licenses</a:t>
            </a:r>
            <a:br>
              <a:rPr lang="en" sz="5500"/>
            </a:br>
            <a:endParaRPr sz="5500"/>
          </a:p>
          <a:p>
            <a:pPr indent="-315912" lvl="0" marL="457200" rtl="0" algn="l">
              <a:lnSpc>
                <a:spcPct val="200000"/>
              </a:lnSpc>
              <a:spcBef>
                <a:spcPts val="0"/>
              </a:spcBef>
              <a:spcAft>
                <a:spcPts val="0"/>
              </a:spcAft>
              <a:buSzPct val="100000"/>
              <a:buChar char="●"/>
            </a:pPr>
            <a:r>
              <a:rPr lang="en" sz="5500"/>
              <a:t>XAMPP</a:t>
            </a:r>
            <a:endParaRPr sz="5500"/>
          </a:p>
          <a:p>
            <a:pPr indent="-315912" lvl="1" marL="914400" rtl="0" algn="l">
              <a:lnSpc>
                <a:spcPct val="200000"/>
              </a:lnSpc>
              <a:spcBef>
                <a:spcPts val="0"/>
              </a:spcBef>
              <a:spcAft>
                <a:spcPts val="0"/>
              </a:spcAft>
              <a:buSzPct val="100000"/>
              <a:buChar char="○"/>
            </a:pPr>
            <a:r>
              <a:rPr lang="en" sz="5500"/>
              <a:t>XAMPP is a free, open-source cross-platform web server solution developed by Apache Friends</a:t>
            </a:r>
            <a:endParaRPr sz="5500"/>
          </a:p>
          <a:p>
            <a:pPr indent="-315912" lvl="1" marL="914400" rtl="0" algn="l">
              <a:lnSpc>
                <a:spcPct val="200000"/>
              </a:lnSpc>
              <a:spcBef>
                <a:spcPts val="0"/>
              </a:spcBef>
              <a:spcAft>
                <a:spcPts val="0"/>
              </a:spcAft>
              <a:buSzPct val="100000"/>
              <a:buChar char="○"/>
            </a:pPr>
            <a:r>
              <a:rPr lang="en" sz="5500"/>
              <a:t>Uses Apache HTTP Server, MariaDB database, and </a:t>
            </a:r>
            <a:r>
              <a:rPr lang="en" sz="5500"/>
              <a:t>interprets</a:t>
            </a:r>
            <a:r>
              <a:rPr lang="en" sz="5500"/>
              <a:t> scripts in PHP and Perl programming languages</a:t>
            </a:r>
            <a:endParaRPr sz="5500"/>
          </a:p>
          <a:p>
            <a:pPr indent="0" lvl="0" marL="457200" rtl="0" algn="l">
              <a:lnSpc>
                <a:spcPct val="200000"/>
              </a:lnSpc>
              <a:spcBef>
                <a:spcPts val="1200"/>
              </a:spcBef>
              <a:spcAft>
                <a:spcPts val="0"/>
              </a:spcAft>
              <a:buNone/>
            </a:pPr>
            <a:r>
              <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t/>
            </a:r>
            <a:endParaRPr/>
          </a:p>
        </p:txBody>
      </p:sp>
      <p:sp>
        <p:nvSpPr>
          <p:cNvPr id="143" name="Google Shape;14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GUI</a:t>
            </a:r>
            <a:endParaRPr b="1"/>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3"/>
          <p:cNvPicPr preferRelativeResize="0"/>
          <p:nvPr/>
        </p:nvPicPr>
        <p:blipFill>
          <a:blip r:embed="rId3">
            <a:alphaModFix/>
          </a:blip>
          <a:stretch>
            <a:fillRect/>
          </a:stretch>
        </p:blipFill>
        <p:spPr>
          <a:xfrm>
            <a:off x="2756575" y="796388"/>
            <a:ext cx="2853399" cy="1697544"/>
          </a:xfrm>
          <a:prstGeom prst="rect">
            <a:avLst/>
          </a:prstGeom>
          <a:noFill/>
          <a:ln>
            <a:noFill/>
          </a:ln>
        </p:spPr>
      </p:pic>
      <p:pic>
        <p:nvPicPr>
          <p:cNvPr id="151" name="Google Shape;151;p23"/>
          <p:cNvPicPr preferRelativeResize="0"/>
          <p:nvPr/>
        </p:nvPicPr>
        <p:blipFill rotWithShape="1">
          <a:blip r:embed="rId4">
            <a:alphaModFix/>
          </a:blip>
          <a:srcRect b="6658" l="52232" r="5521" t="17336"/>
          <a:stretch/>
        </p:blipFill>
        <p:spPr>
          <a:xfrm>
            <a:off x="447225" y="1646428"/>
            <a:ext cx="2049552" cy="1797019"/>
          </a:xfrm>
          <a:prstGeom prst="rect">
            <a:avLst/>
          </a:prstGeom>
          <a:noFill/>
          <a:ln>
            <a:noFill/>
          </a:ln>
        </p:spPr>
      </p:pic>
      <p:sp>
        <p:nvSpPr>
          <p:cNvPr id="152" name="Google Shape;152;p23"/>
          <p:cNvSpPr txBox="1"/>
          <p:nvPr>
            <p:ph idx="1" type="body"/>
          </p:nvPr>
        </p:nvSpPr>
        <p:spPr>
          <a:xfrm>
            <a:off x="2756575" y="445013"/>
            <a:ext cx="596100" cy="450300"/>
          </a:xfrm>
          <a:prstGeom prst="rect">
            <a:avLst/>
          </a:prstGeom>
        </p:spPr>
        <p:txBody>
          <a:bodyPr anchorCtr="0" anchor="t" bIns="91425" lIns="91425" spcFirstLastPara="1" rIns="91425" wrap="square" tIns="91425">
            <a:normAutofit fontScale="70000"/>
          </a:bodyPr>
          <a:lstStyle/>
          <a:p>
            <a:pPr indent="0" lvl="0" marL="0" rtl="0" algn="l">
              <a:lnSpc>
                <a:spcPct val="200000"/>
              </a:lnSpc>
              <a:spcBef>
                <a:spcPts val="0"/>
              </a:spcBef>
              <a:spcAft>
                <a:spcPts val="1200"/>
              </a:spcAft>
              <a:buNone/>
            </a:pPr>
            <a:r>
              <a:rPr lang="en"/>
              <a:t>Login</a:t>
            </a:r>
            <a:endParaRPr/>
          </a:p>
        </p:txBody>
      </p:sp>
      <p:sp>
        <p:nvSpPr>
          <p:cNvPr id="153" name="Google Shape;153;p23"/>
          <p:cNvSpPr txBox="1"/>
          <p:nvPr>
            <p:ph idx="1" type="body"/>
          </p:nvPr>
        </p:nvSpPr>
        <p:spPr>
          <a:xfrm>
            <a:off x="447225" y="1338100"/>
            <a:ext cx="850200" cy="393600"/>
          </a:xfrm>
          <a:prstGeom prst="rect">
            <a:avLst/>
          </a:prstGeom>
        </p:spPr>
        <p:txBody>
          <a:bodyPr anchorCtr="0" anchor="t" bIns="91425" lIns="91425" spcFirstLastPara="1" rIns="91425" wrap="square" tIns="91425">
            <a:normAutofit fontScale="70000"/>
          </a:bodyPr>
          <a:lstStyle/>
          <a:p>
            <a:pPr indent="0" lvl="0" marL="0" rtl="0" algn="l">
              <a:lnSpc>
                <a:spcPct val="200000"/>
              </a:lnSpc>
              <a:spcBef>
                <a:spcPts val="0"/>
              </a:spcBef>
              <a:spcAft>
                <a:spcPts val="1200"/>
              </a:spcAft>
              <a:buNone/>
            </a:pPr>
            <a:r>
              <a:rPr lang="en"/>
              <a:t>Register</a:t>
            </a:r>
            <a:endParaRPr/>
          </a:p>
        </p:txBody>
      </p:sp>
      <p:pic>
        <p:nvPicPr>
          <p:cNvPr id="154" name="Google Shape;154;p23"/>
          <p:cNvPicPr preferRelativeResize="0"/>
          <p:nvPr/>
        </p:nvPicPr>
        <p:blipFill rotWithShape="1">
          <a:blip r:embed="rId5">
            <a:alphaModFix/>
          </a:blip>
          <a:srcRect b="29052" l="3762" r="12994" t="6125"/>
          <a:stretch/>
        </p:blipFill>
        <p:spPr>
          <a:xfrm>
            <a:off x="6462450" y="374050"/>
            <a:ext cx="2166280" cy="613200"/>
          </a:xfrm>
          <a:prstGeom prst="rect">
            <a:avLst/>
          </a:prstGeom>
          <a:noFill/>
          <a:ln>
            <a:noFill/>
          </a:ln>
        </p:spPr>
      </p:pic>
      <p:pic>
        <p:nvPicPr>
          <p:cNvPr id="155" name="Google Shape;155;p23"/>
          <p:cNvPicPr preferRelativeResize="0"/>
          <p:nvPr/>
        </p:nvPicPr>
        <p:blipFill rotWithShape="1">
          <a:blip r:embed="rId6">
            <a:alphaModFix/>
          </a:blip>
          <a:srcRect b="33414" l="4081" r="18763" t="6883"/>
          <a:stretch/>
        </p:blipFill>
        <p:spPr>
          <a:xfrm>
            <a:off x="6503725" y="1428547"/>
            <a:ext cx="2103674" cy="613200"/>
          </a:xfrm>
          <a:prstGeom prst="rect">
            <a:avLst/>
          </a:prstGeom>
          <a:noFill/>
          <a:ln>
            <a:noFill/>
          </a:ln>
        </p:spPr>
      </p:pic>
      <p:pic>
        <p:nvPicPr>
          <p:cNvPr id="156" name="Google Shape;156;p23"/>
          <p:cNvPicPr preferRelativeResize="0"/>
          <p:nvPr/>
        </p:nvPicPr>
        <p:blipFill rotWithShape="1">
          <a:blip r:embed="rId7">
            <a:alphaModFix/>
          </a:blip>
          <a:srcRect b="28564" l="15750" r="10236" t="6635"/>
          <a:stretch/>
        </p:blipFill>
        <p:spPr>
          <a:xfrm>
            <a:off x="6525575" y="2586825"/>
            <a:ext cx="2103675" cy="613934"/>
          </a:xfrm>
          <a:prstGeom prst="rect">
            <a:avLst/>
          </a:prstGeom>
          <a:noFill/>
          <a:ln>
            <a:noFill/>
          </a:ln>
        </p:spPr>
      </p:pic>
      <p:sp>
        <p:nvSpPr>
          <p:cNvPr id="157" name="Google Shape;157;p23"/>
          <p:cNvSpPr txBox="1"/>
          <p:nvPr>
            <p:ph idx="1" type="body"/>
          </p:nvPr>
        </p:nvSpPr>
        <p:spPr>
          <a:xfrm>
            <a:off x="6462450" y="60175"/>
            <a:ext cx="1663500" cy="613200"/>
          </a:xfrm>
          <a:prstGeom prst="rect">
            <a:avLst/>
          </a:prstGeom>
        </p:spPr>
        <p:txBody>
          <a:bodyPr anchorCtr="0" anchor="t" bIns="91425" lIns="91425" spcFirstLastPara="1" rIns="91425" wrap="square" tIns="91425">
            <a:normAutofit fontScale="55000"/>
          </a:bodyPr>
          <a:lstStyle/>
          <a:p>
            <a:pPr indent="0" lvl="0" marL="0" rtl="0" algn="l">
              <a:lnSpc>
                <a:spcPct val="200000"/>
              </a:lnSpc>
              <a:spcBef>
                <a:spcPts val="0"/>
              </a:spcBef>
              <a:spcAft>
                <a:spcPts val="1200"/>
              </a:spcAft>
              <a:buNone/>
            </a:pPr>
            <a:r>
              <a:rPr lang="en"/>
              <a:t>Invalid Credentials</a:t>
            </a:r>
            <a:endParaRPr/>
          </a:p>
        </p:txBody>
      </p:sp>
      <p:sp>
        <p:nvSpPr>
          <p:cNvPr id="158" name="Google Shape;158;p23"/>
          <p:cNvSpPr txBox="1"/>
          <p:nvPr>
            <p:ph idx="1" type="body"/>
          </p:nvPr>
        </p:nvSpPr>
        <p:spPr>
          <a:xfrm>
            <a:off x="6462450" y="1071238"/>
            <a:ext cx="1663500" cy="613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SzPts val="688"/>
              <a:buNone/>
            </a:pPr>
            <a:r>
              <a:rPr lang="en" sz="1025"/>
              <a:t>Registration Successful</a:t>
            </a:r>
            <a:endParaRPr sz="1025"/>
          </a:p>
        </p:txBody>
      </p:sp>
      <p:sp>
        <p:nvSpPr>
          <p:cNvPr id="159" name="Google Shape;159;p23"/>
          <p:cNvSpPr txBox="1"/>
          <p:nvPr>
            <p:ph idx="1" type="body"/>
          </p:nvPr>
        </p:nvSpPr>
        <p:spPr>
          <a:xfrm>
            <a:off x="6525575" y="2251575"/>
            <a:ext cx="1663500" cy="613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SzPts val="688"/>
              <a:buNone/>
            </a:pPr>
            <a:r>
              <a:rPr lang="en" sz="1025"/>
              <a:t>Login Successful</a:t>
            </a:r>
            <a:endParaRPr sz="1025"/>
          </a:p>
        </p:txBody>
      </p:sp>
      <p:sp>
        <p:nvSpPr>
          <p:cNvPr id="160" name="Google Shape;160;p23"/>
          <p:cNvSpPr txBox="1"/>
          <p:nvPr>
            <p:ph idx="1" type="body"/>
          </p:nvPr>
        </p:nvSpPr>
        <p:spPr>
          <a:xfrm>
            <a:off x="2653638" y="2799625"/>
            <a:ext cx="925200" cy="450300"/>
          </a:xfrm>
          <a:prstGeom prst="rect">
            <a:avLst/>
          </a:prstGeom>
        </p:spPr>
        <p:txBody>
          <a:bodyPr anchorCtr="0" anchor="t" bIns="91425" lIns="91425" spcFirstLastPara="1" rIns="91425" wrap="square" tIns="91425">
            <a:normAutofit fontScale="40000"/>
          </a:bodyPr>
          <a:lstStyle/>
          <a:p>
            <a:pPr indent="0" lvl="0" marL="0" rtl="0" algn="l">
              <a:lnSpc>
                <a:spcPct val="200000"/>
              </a:lnSpc>
              <a:spcBef>
                <a:spcPts val="0"/>
              </a:spcBef>
              <a:spcAft>
                <a:spcPts val="1200"/>
              </a:spcAft>
              <a:buNone/>
            </a:pPr>
            <a:r>
              <a:rPr lang="en" sz="3050"/>
              <a:t>Main Hub</a:t>
            </a:r>
            <a:endParaRPr sz="3050"/>
          </a:p>
        </p:txBody>
      </p:sp>
      <p:pic>
        <p:nvPicPr>
          <p:cNvPr id="161" name="Google Shape;161;p23"/>
          <p:cNvPicPr preferRelativeResize="0"/>
          <p:nvPr/>
        </p:nvPicPr>
        <p:blipFill>
          <a:blip r:embed="rId8">
            <a:alphaModFix/>
          </a:blip>
          <a:stretch>
            <a:fillRect/>
          </a:stretch>
        </p:blipFill>
        <p:spPr>
          <a:xfrm>
            <a:off x="2653638" y="3134050"/>
            <a:ext cx="3836713" cy="17080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GUI Cont.</a:t>
            </a:r>
            <a:endParaRPr b="1"/>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4"/>
          <p:cNvSpPr txBox="1"/>
          <p:nvPr>
            <p:ph idx="1" type="body"/>
          </p:nvPr>
        </p:nvSpPr>
        <p:spPr>
          <a:xfrm>
            <a:off x="411675" y="1292650"/>
            <a:ext cx="850200" cy="393600"/>
          </a:xfrm>
          <a:prstGeom prst="rect">
            <a:avLst/>
          </a:prstGeom>
        </p:spPr>
        <p:txBody>
          <a:bodyPr anchorCtr="0" anchor="t" bIns="91425" lIns="91425" spcFirstLastPara="1" rIns="91425" wrap="square" tIns="91425">
            <a:normAutofit fontScale="70000"/>
          </a:bodyPr>
          <a:lstStyle/>
          <a:p>
            <a:pPr indent="0" lvl="0" marL="0" rtl="0" algn="l">
              <a:lnSpc>
                <a:spcPct val="200000"/>
              </a:lnSpc>
              <a:spcBef>
                <a:spcPts val="0"/>
              </a:spcBef>
              <a:spcAft>
                <a:spcPts val="1200"/>
              </a:spcAft>
              <a:buNone/>
            </a:pPr>
            <a:r>
              <a:rPr lang="en"/>
              <a:t>Delete</a:t>
            </a:r>
            <a:endParaRPr/>
          </a:p>
        </p:txBody>
      </p:sp>
      <p:sp>
        <p:nvSpPr>
          <p:cNvPr id="169" name="Google Shape;169;p24"/>
          <p:cNvSpPr txBox="1"/>
          <p:nvPr>
            <p:ph idx="1" type="body"/>
          </p:nvPr>
        </p:nvSpPr>
        <p:spPr>
          <a:xfrm>
            <a:off x="311700" y="2442250"/>
            <a:ext cx="1663500" cy="613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SzPts val="688"/>
              <a:buNone/>
            </a:pPr>
            <a:r>
              <a:rPr lang="en" sz="1025"/>
              <a:t>Add Record</a:t>
            </a:r>
            <a:endParaRPr sz="1025"/>
          </a:p>
        </p:txBody>
      </p:sp>
      <p:pic>
        <p:nvPicPr>
          <p:cNvPr id="170" name="Google Shape;170;p24"/>
          <p:cNvPicPr preferRelativeResize="0"/>
          <p:nvPr/>
        </p:nvPicPr>
        <p:blipFill>
          <a:blip r:embed="rId3">
            <a:alphaModFix/>
          </a:blip>
          <a:stretch>
            <a:fillRect/>
          </a:stretch>
        </p:blipFill>
        <p:spPr>
          <a:xfrm>
            <a:off x="311696" y="1611050"/>
            <a:ext cx="2353424" cy="667925"/>
          </a:xfrm>
          <a:prstGeom prst="rect">
            <a:avLst/>
          </a:prstGeom>
          <a:noFill/>
          <a:ln>
            <a:noFill/>
          </a:ln>
        </p:spPr>
      </p:pic>
      <p:pic>
        <p:nvPicPr>
          <p:cNvPr id="171" name="Google Shape;171;p24"/>
          <p:cNvPicPr preferRelativeResize="0"/>
          <p:nvPr/>
        </p:nvPicPr>
        <p:blipFill>
          <a:blip r:embed="rId4">
            <a:alphaModFix/>
          </a:blip>
          <a:stretch>
            <a:fillRect/>
          </a:stretch>
        </p:blipFill>
        <p:spPr>
          <a:xfrm>
            <a:off x="311700" y="2709963"/>
            <a:ext cx="2274201" cy="2139875"/>
          </a:xfrm>
          <a:prstGeom prst="rect">
            <a:avLst/>
          </a:prstGeom>
          <a:noFill/>
          <a:ln>
            <a:noFill/>
          </a:ln>
        </p:spPr>
      </p:pic>
      <p:pic>
        <p:nvPicPr>
          <p:cNvPr id="172" name="Google Shape;172;p24"/>
          <p:cNvPicPr preferRelativeResize="0"/>
          <p:nvPr/>
        </p:nvPicPr>
        <p:blipFill>
          <a:blip r:embed="rId5">
            <a:alphaModFix/>
          </a:blip>
          <a:stretch>
            <a:fillRect/>
          </a:stretch>
        </p:blipFill>
        <p:spPr>
          <a:xfrm>
            <a:off x="2899182" y="400975"/>
            <a:ext cx="2574044" cy="2901601"/>
          </a:xfrm>
          <a:prstGeom prst="rect">
            <a:avLst/>
          </a:prstGeom>
          <a:noFill/>
          <a:ln>
            <a:noFill/>
          </a:ln>
        </p:spPr>
      </p:pic>
      <p:sp>
        <p:nvSpPr>
          <p:cNvPr id="173" name="Google Shape;173;p24"/>
          <p:cNvSpPr txBox="1"/>
          <p:nvPr>
            <p:ph idx="1" type="body"/>
          </p:nvPr>
        </p:nvSpPr>
        <p:spPr>
          <a:xfrm>
            <a:off x="3219600" y="125838"/>
            <a:ext cx="1663500" cy="6132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1200"/>
              </a:spcAft>
              <a:buSzPts val="688"/>
              <a:buNone/>
            </a:pPr>
            <a:r>
              <a:rPr lang="en" sz="1025"/>
              <a:t>Update Record</a:t>
            </a:r>
            <a:endParaRPr sz="1025"/>
          </a:p>
        </p:txBody>
      </p:sp>
      <p:pic>
        <p:nvPicPr>
          <p:cNvPr id="174" name="Google Shape;174;p24"/>
          <p:cNvPicPr preferRelativeResize="0"/>
          <p:nvPr/>
        </p:nvPicPr>
        <p:blipFill rotWithShape="1">
          <a:blip r:embed="rId6">
            <a:alphaModFix/>
          </a:blip>
          <a:srcRect b="20067" l="6169" r="4680" t="5389"/>
          <a:stretch/>
        </p:blipFill>
        <p:spPr>
          <a:xfrm>
            <a:off x="2899175" y="4095050"/>
            <a:ext cx="1872376" cy="568175"/>
          </a:xfrm>
          <a:prstGeom prst="rect">
            <a:avLst/>
          </a:prstGeom>
          <a:noFill/>
          <a:ln>
            <a:noFill/>
          </a:ln>
        </p:spPr>
      </p:pic>
      <p:sp>
        <p:nvSpPr>
          <p:cNvPr id="175" name="Google Shape;175;p24"/>
          <p:cNvSpPr txBox="1"/>
          <p:nvPr>
            <p:ph idx="1" type="body"/>
          </p:nvPr>
        </p:nvSpPr>
        <p:spPr>
          <a:xfrm>
            <a:off x="3003625" y="3799425"/>
            <a:ext cx="1663500" cy="6132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1200"/>
              </a:spcAft>
              <a:buSzPts val="688"/>
              <a:buNone/>
            </a:pPr>
            <a:r>
              <a:rPr lang="en" sz="1025"/>
              <a:t>Update Successful</a:t>
            </a:r>
            <a:endParaRPr sz="1025"/>
          </a:p>
        </p:txBody>
      </p:sp>
      <p:pic>
        <p:nvPicPr>
          <p:cNvPr id="176" name="Google Shape;176;p24"/>
          <p:cNvPicPr preferRelativeResize="0"/>
          <p:nvPr/>
        </p:nvPicPr>
        <p:blipFill>
          <a:blip r:embed="rId7">
            <a:alphaModFix/>
          </a:blip>
          <a:stretch>
            <a:fillRect/>
          </a:stretch>
        </p:blipFill>
        <p:spPr>
          <a:xfrm>
            <a:off x="5868866" y="1654659"/>
            <a:ext cx="2412260" cy="2188375"/>
          </a:xfrm>
          <a:prstGeom prst="rect">
            <a:avLst/>
          </a:prstGeom>
          <a:noFill/>
          <a:ln>
            <a:noFill/>
          </a:ln>
        </p:spPr>
      </p:pic>
      <p:sp>
        <p:nvSpPr>
          <p:cNvPr id="177" name="Google Shape;177;p24"/>
          <p:cNvSpPr txBox="1"/>
          <p:nvPr>
            <p:ph idx="1" type="body"/>
          </p:nvPr>
        </p:nvSpPr>
        <p:spPr>
          <a:xfrm>
            <a:off x="6243250" y="1354263"/>
            <a:ext cx="1663500" cy="6132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1200"/>
              </a:spcAft>
              <a:buSzPts val="688"/>
              <a:buNone/>
            </a:pPr>
            <a:r>
              <a:rPr lang="en" sz="1025"/>
              <a:t>Successful GPA Change</a:t>
            </a:r>
            <a:endParaRPr sz="102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Conclusions and the Future</a:t>
            </a:r>
            <a:endParaRPr b="1"/>
          </a:p>
        </p:txBody>
      </p:sp>
      <p:sp>
        <p:nvSpPr>
          <p:cNvPr id="183" name="Google Shape;183;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1200"/>
              </a:spcBef>
              <a:spcAft>
                <a:spcPts val="0"/>
              </a:spcAft>
              <a:buSzPct val="100000"/>
              <a:buChar char="●"/>
            </a:pPr>
            <a:r>
              <a:rPr lang="en"/>
              <a:t>This project has allowed us to further develop our communication skills, time management, peer review, peer accountability, the ability to delegate responsibilities, and refine our understandings of concepts through careful discussion and explanation with each other.</a:t>
            </a:r>
            <a:br>
              <a:rPr lang="en"/>
            </a:br>
            <a:r>
              <a:rPr lang="en"/>
              <a:t> </a:t>
            </a:r>
            <a:endParaRPr/>
          </a:p>
          <a:p>
            <a:pPr indent="-300037" lvl="0" marL="457200" rtl="0" algn="l">
              <a:spcBef>
                <a:spcPts val="0"/>
              </a:spcBef>
              <a:spcAft>
                <a:spcPts val="0"/>
              </a:spcAft>
              <a:buSzPct val="100000"/>
              <a:buChar char="●"/>
            </a:pPr>
            <a:r>
              <a:rPr lang="en"/>
              <a:t>For the future of this project, we would like to create a fully working graphical user interface. We would also like to polish the aesthetic appearance of the application; one such way we would attempt this is by taking original photos and creating an original logo to incorporate into the application. We would like to optimize the graphical user interface to run more efficiently after having a more complete implementation. We would like to add security features to prevent malicious attacks on the database.</a:t>
            </a:r>
            <a:br>
              <a:rPr lang="en"/>
            </a:br>
            <a:endParaRPr/>
          </a:p>
          <a:p>
            <a:pPr indent="-300037" lvl="0" marL="457200" rtl="0" algn="l">
              <a:spcBef>
                <a:spcPts val="0"/>
              </a:spcBef>
              <a:spcAft>
                <a:spcPts val="0"/>
              </a:spcAft>
              <a:buSzPct val="100000"/>
              <a:buChar char="●"/>
            </a:pPr>
            <a:r>
              <a:rPr lang="en"/>
              <a:t>After moving our project from python to CSS and PHP, we were only able to collaborate locally from the XAMPP for the GUI. We would like to transfer the local instance of our GUI to a local web server for more convenient collaboration. </a:t>
            </a:r>
            <a:br>
              <a:rPr lang="en"/>
            </a:br>
            <a:endParaRPr/>
          </a:p>
          <a:p>
            <a:pPr indent="-300037" lvl="0" marL="457200" rtl="0" algn="l">
              <a:spcBef>
                <a:spcPts val="0"/>
              </a:spcBef>
              <a:spcAft>
                <a:spcPts val="0"/>
              </a:spcAft>
              <a:buSzPct val="100000"/>
              <a:buChar char="●"/>
            </a:pPr>
            <a:r>
              <a:rPr lang="en"/>
              <a:t>Improve functionality that allows for detailed comments by users outside of individual users apart of the database.</a:t>
            </a:r>
            <a:br>
              <a:rPr lang="en"/>
            </a:b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t/>
            </a:r>
            <a:endParaRPr/>
          </a:p>
        </p:txBody>
      </p:sp>
      <p:sp>
        <p:nvSpPr>
          <p:cNvPr id="184" name="Google Shape;18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5"/>
          <p:cNvPicPr preferRelativeResize="0"/>
          <p:nvPr/>
        </p:nvPicPr>
        <p:blipFill>
          <a:blip r:embed="rId3">
            <a:alphaModFix amt="13000"/>
          </a:blip>
          <a:stretch>
            <a:fillRect/>
          </a:stretch>
        </p:blipFill>
        <p:spPr>
          <a:xfrm>
            <a:off x="-815203" y="9"/>
            <a:ext cx="10433958" cy="5143500"/>
          </a:xfrm>
          <a:prstGeom prst="rect">
            <a:avLst/>
          </a:prstGeom>
          <a:noFill/>
          <a:ln>
            <a:noFill/>
          </a:ln>
        </p:spPr>
      </p:pic>
      <p:sp>
        <p:nvSpPr>
          <p:cNvPr id="186" name="Google Shape;186;p25"/>
          <p:cNvSpPr txBox="1"/>
          <p:nvPr/>
        </p:nvSpPr>
        <p:spPr>
          <a:xfrm>
            <a:off x="0" y="4764325"/>
            <a:ext cx="59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ld Standard TT"/>
                <a:ea typeface="Old Standard TT"/>
                <a:cs typeface="Old Standard TT"/>
                <a:sym typeface="Old Standard TT"/>
              </a:rPr>
              <a:t>Image 3</a:t>
            </a:r>
            <a:endParaRPr sz="8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2275050" y="1351025"/>
            <a:ext cx="4593900" cy="1065300"/>
          </a:xfrm>
          <a:prstGeom prst="rect">
            <a:avLst/>
          </a:prstGeom>
          <a:effectLst>
            <a:reflection blurRad="0" dir="5400000" dist="38100" endA="0" fadeDir="5400012" kx="0" rotWithShape="0" algn="bl" stA="15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lang="en" sz="7200"/>
              <a:t>Questions?</a:t>
            </a:r>
            <a:endParaRPr sz="7200"/>
          </a:p>
        </p:txBody>
      </p:sp>
      <p:sp>
        <p:nvSpPr>
          <p:cNvPr id="192" name="Google Shape;19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6"/>
          <p:cNvPicPr preferRelativeResize="0"/>
          <p:nvPr/>
        </p:nvPicPr>
        <p:blipFill>
          <a:blip r:embed="rId3">
            <a:alphaModFix amt="21000"/>
          </a:blip>
          <a:stretch>
            <a:fillRect/>
          </a:stretch>
        </p:blipFill>
        <p:spPr>
          <a:xfrm>
            <a:off x="0" y="0"/>
            <a:ext cx="9144001" cy="4918927"/>
          </a:xfrm>
          <a:prstGeom prst="rect">
            <a:avLst/>
          </a:prstGeom>
          <a:noFill/>
          <a:ln>
            <a:noFill/>
          </a:ln>
        </p:spPr>
      </p:pic>
      <p:sp>
        <p:nvSpPr>
          <p:cNvPr id="194" name="Google Shape;194;p26"/>
          <p:cNvSpPr txBox="1"/>
          <p:nvPr/>
        </p:nvSpPr>
        <p:spPr>
          <a:xfrm>
            <a:off x="0" y="4764325"/>
            <a:ext cx="59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ld Standard TT"/>
                <a:ea typeface="Old Standard TT"/>
                <a:cs typeface="Old Standard TT"/>
                <a:sym typeface="Old Standard TT"/>
              </a:rPr>
              <a:t>Image 4</a:t>
            </a:r>
            <a:endParaRPr sz="8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 </a:t>
            </a:r>
            <a:endParaRPr b="1"/>
          </a:p>
        </p:txBody>
      </p:sp>
      <p:sp>
        <p:nvSpPr>
          <p:cNvPr id="200" name="Google Shape;200;p27"/>
          <p:cNvSpPr txBox="1"/>
          <p:nvPr>
            <p:ph idx="1" type="body"/>
          </p:nvPr>
        </p:nvSpPr>
        <p:spPr>
          <a:xfrm>
            <a:off x="311700" y="976775"/>
            <a:ext cx="8520600" cy="39816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1.</a:t>
            </a:r>
            <a:r>
              <a:rPr lang="en" sz="700">
                <a:latin typeface="Arial"/>
                <a:ea typeface="Arial"/>
                <a:cs typeface="Arial"/>
                <a:sym typeface="Arial"/>
              </a:rPr>
              <a:t>   	</a:t>
            </a:r>
            <a:r>
              <a:rPr lang="en" sz="1100">
                <a:latin typeface="Arial"/>
                <a:ea typeface="Arial"/>
                <a:cs typeface="Arial"/>
                <a:sym typeface="Arial"/>
              </a:rPr>
              <a:t>Viescas, John L. “School Scheduling Modify Database Page 883.” </a:t>
            </a:r>
            <a:r>
              <a:rPr i="1" lang="en" sz="1100">
                <a:latin typeface="Arial"/>
                <a:ea typeface="Arial"/>
                <a:cs typeface="Arial"/>
                <a:sym typeface="Arial"/>
              </a:rPr>
              <a:t>SQL Queries for Mere Mortals: A Hands-on Guide to Data Manipulation in SQL</a:t>
            </a:r>
            <a:r>
              <a:rPr lang="en" sz="1100">
                <a:latin typeface="Arial"/>
                <a:ea typeface="Arial"/>
                <a:cs typeface="Arial"/>
                <a:sym typeface="Arial"/>
              </a:rPr>
              <a:t>, Pearson Technology Group Canada, 2018.</a:t>
            </a:r>
            <a:endParaRPr sz="1100">
              <a:latin typeface="Arial"/>
              <a:ea typeface="Arial"/>
              <a:cs typeface="Arial"/>
              <a:sym typeface="Arial"/>
            </a:endParaRPr>
          </a:p>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2.</a:t>
            </a:r>
            <a:r>
              <a:rPr lang="en" sz="700">
                <a:latin typeface="Arial"/>
                <a:ea typeface="Arial"/>
                <a:cs typeface="Arial"/>
                <a:sym typeface="Arial"/>
              </a:rPr>
              <a:t>   	</a:t>
            </a:r>
            <a:r>
              <a:rPr lang="en" sz="1100">
                <a:latin typeface="Arial"/>
                <a:ea typeface="Arial"/>
                <a:cs typeface="Arial"/>
                <a:sym typeface="Arial"/>
              </a:rPr>
              <a:t>elinet. “Elinet.” </a:t>
            </a:r>
            <a:r>
              <a:rPr i="1" lang="en" sz="1100">
                <a:latin typeface="Arial"/>
                <a:ea typeface="Arial"/>
                <a:cs typeface="Arial"/>
                <a:sym typeface="Arial"/>
              </a:rPr>
              <a:t>Free Source Code, Projects &amp; Tutorials</a:t>
            </a:r>
            <a:r>
              <a:rPr lang="en" sz="1100">
                <a:latin typeface="Arial"/>
                <a:ea typeface="Arial"/>
                <a:cs typeface="Arial"/>
                <a:sym typeface="Arial"/>
              </a:rPr>
              <a:t>, 11 Sept. 2014, https://www.sourcecodester.com/php/7943/online-diary-management-system.html.</a:t>
            </a:r>
            <a:endParaRPr sz="1100">
              <a:latin typeface="Arial"/>
              <a:ea typeface="Arial"/>
              <a:cs typeface="Arial"/>
              <a:sym typeface="Arial"/>
            </a:endParaRPr>
          </a:p>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3.</a:t>
            </a:r>
            <a:r>
              <a:rPr lang="en" sz="700">
                <a:latin typeface="Arial"/>
                <a:ea typeface="Arial"/>
                <a:cs typeface="Arial"/>
                <a:sym typeface="Arial"/>
              </a:rPr>
              <a:t>   	</a:t>
            </a:r>
            <a:r>
              <a:rPr lang="en" sz="1100">
                <a:latin typeface="Arial"/>
                <a:ea typeface="Arial"/>
                <a:cs typeface="Arial"/>
                <a:sym typeface="Arial"/>
              </a:rPr>
              <a:t>W, Megan. “Urgent! -- Cite LudicChart – Lucidchart.” </a:t>
            </a:r>
            <a:r>
              <a:rPr i="1" lang="en" sz="1100">
                <a:latin typeface="Arial"/>
                <a:ea typeface="Arial"/>
                <a:cs typeface="Arial"/>
                <a:sym typeface="Arial"/>
              </a:rPr>
              <a:t>Lucidchart</a:t>
            </a:r>
            <a:r>
              <a:rPr lang="en" sz="1100">
                <a:latin typeface="Arial"/>
                <a:ea typeface="Arial"/>
                <a:cs typeface="Arial"/>
                <a:sym typeface="Arial"/>
              </a:rPr>
              <a:t>, 20 Sept. 2018, https://lucidchart.zendesk.com/hc/en-us/community/posts/360018227346-URGENT-Cite-LudicChart.</a:t>
            </a:r>
            <a:endParaRPr sz="1100">
              <a:latin typeface="Arial"/>
              <a:ea typeface="Arial"/>
              <a:cs typeface="Arial"/>
              <a:sym typeface="Arial"/>
            </a:endParaRPr>
          </a:p>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4.</a:t>
            </a:r>
            <a:r>
              <a:rPr lang="en" sz="700">
                <a:latin typeface="Arial"/>
                <a:ea typeface="Arial"/>
                <a:cs typeface="Arial"/>
                <a:sym typeface="Arial"/>
              </a:rPr>
              <a:t>   	</a:t>
            </a:r>
            <a:r>
              <a:rPr lang="en" sz="1100">
                <a:latin typeface="Arial"/>
                <a:ea typeface="Arial"/>
                <a:cs typeface="Arial"/>
                <a:sym typeface="Arial"/>
              </a:rPr>
              <a:t>Peterson, Richard. “SQL Primary Key: How to Create &amp; Add to Existing Table.” </a:t>
            </a:r>
            <a:r>
              <a:rPr i="1" lang="en" sz="1100">
                <a:latin typeface="Arial"/>
                <a:ea typeface="Arial"/>
                <a:cs typeface="Arial"/>
                <a:sym typeface="Arial"/>
              </a:rPr>
              <a:t>Guru99</a:t>
            </a:r>
            <a:r>
              <a:rPr lang="en" sz="1100">
                <a:latin typeface="Arial"/>
                <a:ea typeface="Arial"/>
                <a:cs typeface="Arial"/>
                <a:sym typeface="Arial"/>
              </a:rPr>
              <a:t>, 29 Jan. 2022, https://www.guru99.com/sql-server-primary-key.html.</a:t>
            </a:r>
            <a:endParaRPr sz="1100">
              <a:latin typeface="Arial"/>
              <a:ea typeface="Arial"/>
              <a:cs typeface="Arial"/>
              <a:sym typeface="Arial"/>
            </a:endParaRPr>
          </a:p>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5.</a:t>
            </a:r>
            <a:r>
              <a:rPr lang="en" sz="700">
                <a:latin typeface="Arial"/>
                <a:ea typeface="Arial"/>
                <a:cs typeface="Arial"/>
                <a:sym typeface="Arial"/>
              </a:rPr>
              <a:t>   	</a:t>
            </a:r>
            <a:r>
              <a:rPr lang="en" sz="1100">
                <a:latin typeface="Arial"/>
                <a:ea typeface="Arial"/>
                <a:cs typeface="Arial"/>
                <a:sym typeface="Arial"/>
              </a:rPr>
              <a:t>“SQL FOREIGN KEY Constraint.” </a:t>
            </a:r>
            <a:r>
              <a:rPr i="1" lang="en" sz="1100">
                <a:latin typeface="Arial"/>
                <a:ea typeface="Arial"/>
                <a:cs typeface="Arial"/>
                <a:sym typeface="Arial"/>
              </a:rPr>
              <a:t>SQL Foreign Key Constraint</a:t>
            </a:r>
            <a:r>
              <a:rPr lang="en" sz="1100">
                <a:latin typeface="Arial"/>
                <a:ea typeface="Arial"/>
                <a:cs typeface="Arial"/>
                <a:sym typeface="Arial"/>
              </a:rPr>
              <a:t>, https://www.w3schools.com/sql/sql_foreignkey.asp.</a:t>
            </a:r>
            <a:endParaRPr sz="1100">
              <a:latin typeface="Arial"/>
              <a:ea typeface="Arial"/>
              <a:cs typeface="Arial"/>
              <a:sym typeface="Arial"/>
            </a:endParaRPr>
          </a:p>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6.</a:t>
            </a:r>
            <a:r>
              <a:rPr lang="en" sz="700">
                <a:latin typeface="Arial"/>
                <a:ea typeface="Arial"/>
                <a:cs typeface="Arial"/>
                <a:sym typeface="Arial"/>
              </a:rPr>
              <a:t>   	</a:t>
            </a:r>
            <a:r>
              <a:rPr lang="en" sz="1100">
                <a:latin typeface="Arial"/>
                <a:ea typeface="Arial"/>
                <a:cs typeface="Arial"/>
                <a:sym typeface="Arial"/>
              </a:rPr>
              <a:t>Saba, Gulsanober, et al. “Python GUI Login - Graphical Registration and Login System in Python.” </a:t>
            </a:r>
            <a:r>
              <a:rPr i="1" lang="en" sz="1100">
                <a:latin typeface="Arial"/>
                <a:ea typeface="Arial"/>
                <a:cs typeface="Arial"/>
                <a:sym typeface="Arial"/>
              </a:rPr>
              <a:t>Simplified Python</a:t>
            </a:r>
            <a:r>
              <a:rPr lang="en" sz="1100">
                <a:latin typeface="Arial"/>
                <a:ea typeface="Arial"/>
                <a:cs typeface="Arial"/>
                <a:sym typeface="Arial"/>
              </a:rPr>
              <a:t>, 4 Mar. 2020, https://www.simplifiedpython.net/python-gui-login/.</a:t>
            </a:r>
            <a:endParaRPr sz="1100">
              <a:latin typeface="Arial"/>
              <a:ea typeface="Arial"/>
              <a:cs typeface="Arial"/>
              <a:sym typeface="Arial"/>
            </a:endParaRPr>
          </a:p>
          <a:p>
            <a:pPr indent="0" lvl="0" marL="457200" rtl="0" algn="l">
              <a:spcBef>
                <a:spcPts val="1200"/>
              </a:spcBef>
              <a:spcAft>
                <a:spcPts val="0"/>
              </a:spcAft>
              <a:buClr>
                <a:schemeClr val="dk1"/>
              </a:buClr>
              <a:buSzPct val="100000"/>
              <a:buFont typeface="Arial"/>
              <a:buNone/>
            </a:pPr>
            <a:r>
              <a:rPr lang="en" sz="1100">
                <a:latin typeface="Arial"/>
                <a:ea typeface="Arial"/>
                <a:cs typeface="Arial"/>
                <a:sym typeface="Arial"/>
              </a:rPr>
              <a:t>7.</a:t>
            </a:r>
            <a:r>
              <a:rPr lang="en" sz="700">
                <a:latin typeface="Arial"/>
                <a:ea typeface="Arial"/>
                <a:cs typeface="Arial"/>
                <a:sym typeface="Arial"/>
              </a:rPr>
              <a:t>   	</a:t>
            </a:r>
            <a:r>
              <a:rPr lang="en" sz="1100">
                <a:latin typeface="Arial"/>
                <a:ea typeface="Arial"/>
                <a:cs typeface="Arial"/>
                <a:sym typeface="Arial"/>
              </a:rPr>
              <a:t>“Sublime Text.” </a:t>
            </a:r>
            <a:r>
              <a:rPr i="1" lang="en" sz="1100">
                <a:latin typeface="Arial"/>
                <a:ea typeface="Arial"/>
                <a:cs typeface="Arial"/>
                <a:sym typeface="Arial"/>
              </a:rPr>
              <a:t>Wikipedia</a:t>
            </a:r>
            <a:r>
              <a:rPr lang="en" sz="1100">
                <a:latin typeface="Arial"/>
                <a:ea typeface="Arial"/>
                <a:cs typeface="Arial"/>
                <a:sym typeface="Arial"/>
              </a:rPr>
              <a:t>, Wikimedia Foundation, 9 Feb. 2022, https://en.wikipedia.org/wiki/Sublime_Text.</a:t>
            </a:r>
            <a:endParaRPr sz="1100">
              <a:latin typeface="Arial"/>
              <a:ea typeface="Arial"/>
              <a:cs typeface="Arial"/>
              <a:sym typeface="Arial"/>
            </a:endParaRPr>
          </a:p>
          <a:p>
            <a:pPr indent="0" lvl="0" marL="457200" rtl="0" algn="l">
              <a:spcBef>
                <a:spcPts val="1200"/>
              </a:spcBef>
              <a:spcAft>
                <a:spcPts val="0"/>
              </a:spcAft>
              <a:buClr>
                <a:schemeClr val="dk1"/>
              </a:buClr>
              <a:buSzPct val="104761"/>
              <a:buFont typeface="Arial"/>
              <a:buNone/>
            </a:pPr>
            <a:r>
              <a:rPr lang="en" sz="1050">
                <a:latin typeface="Arial"/>
                <a:ea typeface="Arial"/>
                <a:cs typeface="Arial"/>
                <a:sym typeface="Arial"/>
              </a:rPr>
              <a:t>8.  	“Xampp.” </a:t>
            </a:r>
            <a:r>
              <a:rPr i="1" lang="en" sz="1050">
                <a:latin typeface="Arial"/>
                <a:ea typeface="Arial"/>
                <a:cs typeface="Arial"/>
                <a:sym typeface="Arial"/>
              </a:rPr>
              <a:t>Wikipedia</a:t>
            </a:r>
            <a:r>
              <a:rPr lang="en" sz="1050">
                <a:latin typeface="Arial"/>
                <a:ea typeface="Arial"/>
                <a:cs typeface="Arial"/>
                <a:sym typeface="Arial"/>
              </a:rPr>
              <a:t>, Wikimedia Foundation, 19 Mar. 2022, https://en.wikipedia.org/wiki/XAMPP.</a:t>
            </a:r>
            <a:r>
              <a:rPr lang="en" sz="1200">
                <a:latin typeface="Arial"/>
                <a:ea typeface="Arial"/>
                <a:cs typeface="Arial"/>
                <a:sym typeface="Arial"/>
              </a:rPr>
              <a:t> </a:t>
            </a:r>
            <a:endParaRPr sz="1000"/>
          </a:p>
          <a:p>
            <a:pPr indent="0" lvl="0" marL="0" rtl="0" algn="l">
              <a:spcBef>
                <a:spcPts val="1200"/>
              </a:spcBef>
              <a:spcAft>
                <a:spcPts val="1200"/>
              </a:spcAft>
              <a:buNone/>
            </a:pPr>
            <a:r>
              <a:rPr lang="en" sz="1000"/>
              <a:t>	</a:t>
            </a:r>
            <a:r>
              <a:rPr b="1" lang="en" sz="1000"/>
              <a:t>Image References:</a:t>
            </a:r>
            <a:br>
              <a:rPr b="1" lang="en" sz="1000"/>
            </a:br>
            <a:r>
              <a:rPr lang="en" sz="1000"/>
              <a:t>	</a:t>
            </a:r>
            <a:r>
              <a:rPr lang="en" sz="1000"/>
              <a:t>Image 1.	</a:t>
            </a:r>
            <a:r>
              <a:rPr lang="en" sz="1000" u="sng">
                <a:solidFill>
                  <a:schemeClr val="dk2"/>
                </a:solidFill>
                <a:hlinkClick r:id="rId3">
                  <a:extLst>
                    <a:ext uri="{A12FA001-AC4F-418D-AE19-62706E023703}">
                      <ahyp:hlinkClr val="tx"/>
                    </a:ext>
                  </a:extLst>
                </a:hlinkClick>
              </a:rPr>
              <a:t>https://www.grammarly.com/blog/outlining/</a:t>
            </a:r>
            <a:r>
              <a:rPr lang="en" sz="1000">
                <a:solidFill>
                  <a:schemeClr val="dk2"/>
                </a:solidFill>
              </a:rPr>
              <a:t> </a:t>
            </a:r>
            <a:br>
              <a:rPr lang="en" sz="1000"/>
            </a:br>
            <a:r>
              <a:rPr lang="en" sz="1000"/>
              <a:t>	</a:t>
            </a:r>
            <a:r>
              <a:rPr lang="en" sz="1000"/>
              <a:t>Image 2. 	</a:t>
            </a:r>
            <a:r>
              <a:rPr lang="en" sz="1000" u="sng">
                <a:solidFill>
                  <a:schemeClr val="dk2"/>
                </a:solidFill>
                <a:hlinkClick r:id="rId4">
                  <a:extLst>
                    <a:ext uri="{A12FA001-AC4F-418D-AE19-62706E023703}">
                      <ahyp:hlinkClr val="tx"/>
                    </a:ext>
                  </a:extLst>
                </a:hlinkClick>
              </a:rPr>
              <a:t>https://pngimg.com/images/objects/diary</a:t>
            </a:r>
            <a:br>
              <a:rPr lang="en" sz="1000"/>
            </a:br>
            <a:r>
              <a:rPr lang="en" sz="1000"/>
              <a:t>	Image 3.	</a:t>
            </a:r>
            <a:r>
              <a:rPr lang="en" sz="1000" u="sng">
                <a:solidFill>
                  <a:schemeClr val="dk2"/>
                </a:solidFill>
                <a:hlinkClick r:id="rId5">
                  <a:extLst>
                    <a:ext uri="{A12FA001-AC4F-418D-AE19-62706E023703}">
                      <ahyp:hlinkClr val="tx"/>
                    </a:ext>
                  </a:extLst>
                </a:hlinkClick>
              </a:rPr>
              <a:t>https://www.psychologytoday.com/us/blog/innovation-you/201708/see-the-future-first</a:t>
            </a:r>
            <a:r>
              <a:rPr lang="en" sz="1000">
                <a:solidFill>
                  <a:schemeClr val="dk2"/>
                </a:solidFill>
              </a:rPr>
              <a:t> </a:t>
            </a:r>
            <a:br>
              <a:rPr lang="en" sz="1000"/>
            </a:br>
            <a:r>
              <a:rPr lang="en" sz="1000"/>
              <a:t>	Image 4.	</a:t>
            </a:r>
            <a:r>
              <a:rPr lang="en" sz="1000" u="sng">
                <a:solidFill>
                  <a:schemeClr val="dk2"/>
                </a:solidFill>
                <a:hlinkClick r:id="rId6">
                  <a:extLst>
                    <a:ext uri="{A12FA001-AC4F-418D-AE19-62706E023703}">
                      <ahyp:hlinkClr val="tx"/>
                    </a:ext>
                  </a:extLst>
                </a:hlinkClick>
              </a:rPr>
              <a:t>https://www.pinclipart.com/maxpin/iTombmi</a:t>
            </a:r>
            <a:r>
              <a:rPr lang="en" sz="1000" u="sng">
                <a:solidFill>
                  <a:schemeClr val="dk2"/>
                </a:solidFill>
              </a:rPr>
              <a:t>/ </a:t>
            </a:r>
            <a:endParaRPr sz="1000">
              <a:solidFill>
                <a:schemeClr val="dk2"/>
              </a:solidFill>
            </a:endParaRPr>
          </a:p>
        </p:txBody>
      </p:sp>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Presentation Outline</a:t>
            </a:r>
            <a:endParaRPr b="1"/>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What is the Diary Management System?</a:t>
            </a:r>
            <a:endParaRPr/>
          </a:p>
          <a:p>
            <a:pPr indent="-334327" lvl="0" marL="457200" rtl="0" algn="l">
              <a:spcBef>
                <a:spcPts val="0"/>
              </a:spcBef>
              <a:spcAft>
                <a:spcPts val="0"/>
              </a:spcAft>
              <a:buSzPct val="100000"/>
              <a:buAutoNum type="arabicPeriod"/>
            </a:pPr>
            <a:r>
              <a:rPr lang="en"/>
              <a:t>ER Diagram</a:t>
            </a:r>
            <a:endParaRPr/>
          </a:p>
          <a:p>
            <a:pPr indent="-334327" lvl="0" marL="457200" rtl="0" algn="l">
              <a:spcBef>
                <a:spcPts val="0"/>
              </a:spcBef>
              <a:spcAft>
                <a:spcPts val="0"/>
              </a:spcAft>
              <a:buSzPct val="100000"/>
              <a:buAutoNum type="arabicPeriod"/>
            </a:pPr>
            <a:r>
              <a:rPr lang="en"/>
              <a:t>EER Diagram</a:t>
            </a:r>
            <a:endParaRPr/>
          </a:p>
          <a:p>
            <a:pPr indent="-334327" lvl="0" marL="457200" rtl="0" algn="l">
              <a:spcBef>
                <a:spcPts val="0"/>
              </a:spcBef>
              <a:spcAft>
                <a:spcPts val="0"/>
              </a:spcAft>
              <a:buSzPct val="100000"/>
              <a:buAutoNum type="arabicPeriod"/>
            </a:pPr>
            <a:r>
              <a:rPr lang="en"/>
              <a:t>Tables</a:t>
            </a:r>
            <a:endParaRPr/>
          </a:p>
          <a:p>
            <a:pPr indent="-334327" lvl="0" marL="457200" rtl="0" algn="l">
              <a:spcBef>
                <a:spcPts val="0"/>
              </a:spcBef>
              <a:spcAft>
                <a:spcPts val="0"/>
              </a:spcAft>
              <a:buSzPct val="100000"/>
              <a:buAutoNum type="arabicPeriod"/>
            </a:pPr>
            <a:r>
              <a:rPr lang="en"/>
              <a:t>Tables Cont.</a:t>
            </a:r>
            <a:endParaRPr/>
          </a:p>
          <a:p>
            <a:pPr indent="-334327" lvl="0" marL="457200" rtl="0" algn="l">
              <a:spcBef>
                <a:spcPts val="0"/>
              </a:spcBef>
              <a:spcAft>
                <a:spcPts val="0"/>
              </a:spcAft>
              <a:buSzPct val="100000"/>
              <a:buAutoNum type="arabicPeriod"/>
            </a:pPr>
            <a:r>
              <a:rPr lang="en"/>
              <a:t>SQL Code</a:t>
            </a:r>
            <a:endParaRPr/>
          </a:p>
          <a:p>
            <a:pPr indent="-334327" lvl="0" marL="457200" rtl="0" algn="l">
              <a:spcBef>
                <a:spcPts val="0"/>
              </a:spcBef>
              <a:spcAft>
                <a:spcPts val="0"/>
              </a:spcAft>
              <a:buSzPct val="100000"/>
              <a:buAutoNum type="arabicPeriod"/>
            </a:pPr>
            <a:r>
              <a:rPr lang="en"/>
              <a:t>SQL Code Cont.</a:t>
            </a:r>
            <a:endParaRPr/>
          </a:p>
          <a:p>
            <a:pPr indent="-334327" lvl="0" marL="457200" rtl="0" algn="l">
              <a:spcBef>
                <a:spcPts val="0"/>
              </a:spcBef>
              <a:spcAft>
                <a:spcPts val="0"/>
              </a:spcAft>
              <a:buSzPct val="100000"/>
              <a:buAutoNum type="arabicPeriod"/>
            </a:pPr>
            <a:r>
              <a:rPr lang="en"/>
              <a:t>Programming the GUI</a:t>
            </a:r>
            <a:endParaRPr/>
          </a:p>
          <a:p>
            <a:pPr indent="-334327" lvl="0" marL="457200" rtl="0" algn="l">
              <a:spcBef>
                <a:spcPts val="0"/>
              </a:spcBef>
              <a:spcAft>
                <a:spcPts val="0"/>
              </a:spcAft>
              <a:buSzPct val="100000"/>
              <a:buAutoNum type="arabicPeriod"/>
            </a:pPr>
            <a:r>
              <a:rPr lang="en"/>
              <a:t>GUI</a:t>
            </a:r>
            <a:endParaRPr/>
          </a:p>
          <a:p>
            <a:pPr indent="-334327" lvl="0" marL="457200" rtl="0" algn="l">
              <a:spcBef>
                <a:spcPts val="0"/>
              </a:spcBef>
              <a:spcAft>
                <a:spcPts val="0"/>
              </a:spcAft>
              <a:buSzPct val="100000"/>
              <a:buAutoNum type="arabicPeriod"/>
            </a:pPr>
            <a:r>
              <a:rPr lang="en"/>
              <a:t>GUI Cont. </a:t>
            </a:r>
            <a:endParaRPr/>
          </a:p>
          <a:p>
            <a:pPr indent="-334327" lvl="0" marL="457200" rtl="0" algn="l">
              <a:spcBef>
                <a:spcPts val="0"/>
              </a:spcBef>
              <a:spcAft>
                <a:spcPts val="0"/>
              </a:spcAft>
              <a:buSzPct val="100000"/>
              <a:buAutoNum type="arabicPeriod"/>
            </a:pPr>
            <a:r>
              <a:rPr lang="en"/>
              <a:t>Conclusions and the Future</a:t>
            </a:r>
            <a:endParaRPr/>
          </a:p>
          <a:p>
            <a:pPr indent="-334327" lvl="0" marL="457200" rtl="0" algn="l">
              <a:spcBef>
                <a:spcPts val="0"/>
              </a:spcBef>
              <a:spcAft>
                <a:spcPts val="0"/>
              </a:spcAft>
              <a:buSzPct val="100000"/>
              <a:buAutoNum type="arabicPeriod"/>
            </a:pPr>
            <a:r>
              <a:rPr lang="en"/>
              <a:t>Questions</a:t>
            </a:r>
            <a:endParaRPr/>
          </a:p>
          <a:p>
            <a:pPr indent="-334327" lvl="0" marL="457200" rtl="0" algn="l">
              <a:spcBef>
                <a:spcPts val="0"/>
              </a:spcBef>
              <a:spcAft>
                <a:spcPts val="0"/>
              </a:spcAft>
              <a:buSzPct val="100000"/>
              <a:buAutoNum type="arabicPeriod"/>
            </a:pPr>
            <a:r>
              <a:rPr lang="en"/>
              <a:t>References</a:t>
            </a:r>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4"/>
          <p:cNvSpPr txBox="1"/>
          <p:nvPr/>
        </p:nvSpPr>
        <p:spPr>
          <a:xfrm>
            <a:off x="0" y="4764325"/>
            <a:ext cx="59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ld Standard TT"/>
                <a:ea typeface="Old Standard TT"/>
                <a:cs typeface="Old Standard TT"/>
                <a:sym typeface="Old Standard TT"/>
              </a:rPr>
              <a:t>Image 1</a:t>
            </a:r>
            <a:endParaRPr sz="800">
              <a:latin typeface="Old Standard TT"/>
              <a:ea typeface="Old Standard TT"/>
              <a:cs typeface="Old Standard TT"/>
              <a:sym typeface="Old Standard TT"/>
            </a:endParaRPr>
          </a:p>
        </p:txBody>
      </p:sp>
      <p:pic>
        <p:nvPicPr>
          <p:cNvPr id="70" name="Google Shape;70;p14"/>
          <p:cNvPicPr preferRelativeResize="0"/>
          <p:nvPr/>
        </p:nvPicPr>
        <p:blipFill>
          <a:blip r:embed="rId3">
            <a:alphaModFix amt="20000"/>
          </a:blip>
          <a:stretch>
            <a:fillRect/>
          </a:stretch>
        </p:blipFill>
        <p:spPr>
          <a:xfrm>
            <a:off x="-29615" y="-1274223"/>
            <a:ext cx="12999516" cy="6937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it?</a:t>
            </a:r>
            <a:endParaRPr b="1"/>
          </a:p>
        </p:txBody>
      </p:sp>
      <p:sp>
        <p:nvSpPr>
          <p:cNvPr id="76" name="Google Shape;76;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a:bodyPr>
          <a:lstStyle/>
          <a:p>
            <a:pPr indent="-334327" lvl="0" marL="457200" rtl="0" algn="l">
              <a:lnSpc>
                <a:spcPct val="200000"/>
              </a:lnSpc>
              <a:spcBef>
                <a:spcPts val="0"/>
              </a:spcBef>
              <a:spcAft>
                <a:spcPts val="0"/>
              </a:spcAft>
              <a:buSzPct val="100000"/>
              <a:buChar char="●"/>
            </a:pPr>
            <a:r>
              <a:rPr lang="en"/>
              <a:t>The Diary Management System (DMS) </a:t>
            </a:r>
            <a:br>
              <a:rPr lang="en"/>
            </a:br>
            <a:r>
              <a:rPr lang="en"/>
              <a:t>has been designed to benefit scholarly institutions </a:t>
            </a:r>
            <a:br>
              <a:rPr lang="en"/>
            </a:br>
            <a:r>
              <a:rPr lang="en"/>
              <a:t>through the creation of a localized hub which stores student, </a:t>
            </a:r>
            <a:r>
              <a:rPr lang="en"/>
              <a:t>faculty</a:t>
            </a:r>
            <a:r>
              <a:rPr lang="en"/>
              <a:t>, and staff data.</a:t>
            </a:r>
            <a:endParaRPr/>
          </a:p>
          <a:p>
            <a:pPr indent="-334327" lvl="0" marL="457200" rtl="0" algn="l">
              <a:lnSpc>
                <a:spcPct val="200000"/>
              </a:lnSpc>
              <a:spcBef>
                <a:spcPts val="0"/>
              </a:spcBef>
              <a:spcAft>
                <a:spcPts val="0"/>
              </a:spcAft>
              <a:buSzPct val="100000"/>
              <a:buChar char="●"/>
            </a:pPr>
            <a:r>
              <a:rPr lang="en"/>
              <a:t>Allows </a:t>
            </a:r>
            <a:r>
              <a:rPr lang="en"/>
              <a:t>relevant</a:t>
            </a:r>
            <a:r>
              <a:rPr lang="en"/>
              <a:t> users access to building specifications, </a:t>
            </a:r>
            <a:r>
              <a:rPr lang="en"/>
              <a:t>class</a:t>
            </a:r>
            <a:r>
              <a:rPr lang="en"/>
              <a:t> scheduling, and student and staff </a:t>
            </a:r>
            <a:r>
              <a:rPr lang="en"/>
              <a:t>availability</a:t>
            </a:r>
            <a:r>
              <a:rPr lang="en"/>
              <a:t> in order to allow for easier scheduling. </a:t>
            </a:r>
            <a:endParaRPr/>
          </a:p>
          <a:p>
            <a:pPr indent="-334327" lvl="0" marL="457200" rtl="0" algn="l">
              <a:lnSpc>
                <a:spcPct val="200000"/>
              </a:lnSpc>
              <a:spcBef>
                <a:spcPts val="0"/>
              </a:spcBef>
              <a:spcAft>
                <a:spcPts val="0"/>
              </a:spcAft>
              <a:buSzPct val="100000"/>
              <a:buChar char="●"/>
            </a:pPr>
            <a:r>
              <a:rPr lang="en"/>
              <a:t>User friendly interface which localizes </a:t>
            </a:r>
            <a:r>
              <a:rPr lang="en"/>
              <a:t>relevant</a:t>
            </a:r>
            <a:r>
              <a:rPr lang="en"/>
              <a:t> data through the click of a button</a:t>
            </a:r>
            <a:endParaRPr/>
          </a:p>
        </p:txBody>
      </p:sp>
      <p:pic>
        <p:nvPicPr>
          <p:cNvPr id="77" name="Google Shape;77;p15"/>
          <p:cNvPicPr preferRelativeResize="0"/>
          <p:nvPr/>
        </p:nvPicPr>
        <p:blipFill>
          <a:blip r:embed="rId3">
            <a:alphaModFix/>
          </a:blip>
          <a:stretch>
            <a:fillRect/>
          </a:stretch>
        </p:blipFill>
        <p:spPr>
          <a:xfrm>
            <a:off x="6079474" y="445015"/>
            <a:ext cx="2206250" cy="1521961"/>
          </a:xfrm>
          <a:prstGeom prst="rect">
            <a:avLst/>
          </a:prstGeom>
          <a:noFill/>
          <a:ln>
            <a:noFill/>
          </a:ln>
          <a:effectLst>
            <a:outerShdw blurRad="57150" rotWithShape="0" algn="bl" dir="5400000" dist="19050">
              <a:srgbClr val="000000">
                <a:alpha val="50000"/>
              </a:srgbClr>
            </a:outerShdw>
          </a:effectLst>
        </p:spPr>
      </p:pic>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txBox="1"/>
          <p:nvPr/>
        </p:nvSpPr>
        <p:spPr>
          <a:xfrm>
            <a:off x="7289700" y="1731775"/>
            <a:ext cx="59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ld Standard TT"/>
                <a:ea typeface="Old Standard TT"/>
                <a:cs typeface="Old Standard TT"/>
                <a:sym typeface="Old Standard TT"/>
              </a:rPr>
              <a:t>Image 2</a:t>
            </a:r>
            <a:endParaRPr sz="8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ER Diagram</a:t>
            </a:r>
            <a:endParaRPr b="1"/>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6"/>
          <p:cNvPicPr preferRelativeResize="0"/>
          <p:nvPr/>
        </p:nvPicPr>
        <p:blipFill rotWithShape="1">
          <a:blip r:embed="rId3">
            <a:alphaModFix/>
          </a:blip>
          <a:srcRect b="1969" l="1058" r="0" t="1486"/>
          <a:stretch/>
        </p:blipFill>
        <p:spPr>
          <a:xfrm>
            <a:off x="2503075" y="88825"/>
            <a:ext cx="6518077" cy="46772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EER Diagram</a:t>
            </a:r>
            <a:endParaRPr b="1"/>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7"/>
          <p:cNvPicPr preferRelativeResize="0"/>
          <p:nvPr/>
        </p:nvPicPr>
        <p:blipFill>
          <a:blip r:embed="rId3">
            <a:alphaModFix/>
          </a:blip>
          <a:stretch>
            <a:fillRect/>
          </a:stretch>
        </p:blipFill>
        <p:spPr>
          <a:xfrm>
            <a:off x="2969949" y="35775"/>
            <a:ext cx="5458101" cy="5071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Tables</a:t>
            </a:r>
            <a:endParaRPr b="1"/>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8"/>
          <p:cNvSpPr txBox="1"/>
          <p:nvPr/>
        </p:nvSpPr>
        <p:spPr>
          <a:xfrm>
            <a:off x="6120600" y="2217325"/>
            <a:ext cx="1482600" cy="174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Faculty</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StaffID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Title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Status</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Tenured</a:t>
            </a:r>
            <a:endParaRPr sz="1100">
              <a:solidFill>
                <a:schemeClr val="dk1"/>
              </a:solidFill>
            </a:endParaRPr>
          </a:p>
        </p:txBody>
      </p:sp>
      <p:sp>
        <p:nvSpPr>
          <p:cNvPr id="101" name="Google Shape;101;p18"/>
          <p:cNvSpPr txBox="1"/>
          <p:nvPr/>
        </p:nvSpPr>
        <p:spPr>
          <a:xfrm>
            <a:off x="2401400" y="445025"/>
            <a:ext cx="1572000" cy="27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Staff</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StaffID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StaffFirstName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StaffLastName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StaffPhoneNumber</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Salary</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DateHired</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Position</a:t>
            </a:r>
            <a:endParaRPr sz="1100">
              <a:solidFill>
                <a:schemeClr val="dk1"/>
              </a:solidFill>
            </a:endParaRPr>
          </a:p>
        </p:txBody>
      </p:sp>
      <p:sp>
        <p:nvSpPr>
          <p:cNvPr id="102" name="Google Shape;102;p18"/>
          <p:cNvSpPr txBox="1"/>
          <p:nvPr/>
        </p:nvSpPr>
        <p:spPr>
          <a:xfrm>
            <a:off x="4305700" y="496825"/>
            <a:ext cx="1482600" cy="13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FacultyClasses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StaffID        	CPK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ClassID        	CPK</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SubjectID     	CPK</a:t>
            </a:r>
            <a:endParaRPr sz="1100">
              <a:solidFill>
                <a:schemeClr val="dk1"/>
              </a:solidFill>
            </a:endParaRPr>
          </a:p>
        </p:txBody>
      </p:sp>
      <p:sp>
        <p:nvSpPr>
          <p:cNvPr id="103" name="Google Shape;103;p18"/>
          <p:cNvSpPr txBox="1"/>
          <p:nvPr/>
        </p:nvSpPr>
        <p:spPr>
          <a:xfrm>
            <a:off x="4305700" y="2217325"/>
            <a:ext cx="1482600" cy="244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Subjects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SubjectID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CategoryID  	FK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SubjectCode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SubjectName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SubjectPreReq</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SubjectDescription</a:t>
            </a:r>
            <a:endParaRPr sz="1100">
              <a:solidFill>
                <a:schemeClr val="dk1"/>
              </a:solidFill>
            </a:endParaRPr>
          </a:p>
        </p:txBody>
      </p:sp>
      <p:sp>
        <p:nvSpPr>
          <p:cNvPr id="104" name="Google Shape;104;p18"/>
          <p:cNvSpPr txBox="1"/>
          <p:nvPr/>
        </p:nvSpPr>
        <p:spPr>
          <a:xfrm>
            <a:off x="311700" y="1844825"/>
            <a:ext cx="1757400" cy="20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Building</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BuildingCode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BuildingName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NumberOfFloors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ElevatorAccess</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SiteParkingAvailable</a:t>
            </a:r>
            <a:endParaRPr sz="1100">
              <a:solidFill>
                <a:schemeClr val="dk1"/>
              </a:solidFill>
            </a:endParaRPr>
          </a:p>
        </p:txBody>
      </p:sp>
      <p:sp>
        <p:nvSpPr>
          <p:cNvPr id="105" name="Google Shape;105;p18"/>
          <p:cNvSpPr txBox="1"/>
          <p:nvPr/>
        </p:nvSpPr>
        <p:spPr>
          <a:xfrm>
            <a:off x="6120600" y="496825"/>
            <a:ext cx="1757400" cy="13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SubjectsHaveStudents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SubjectID</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StudentID</a:t>
            </a:r>
            <a:endParaRPr sz="1100">
              <a:solidFill>
                <a:schemeClr val="dk1"/>
              </a:solidFill>
            </a:endParaRPr>
          </a:p>
          <a:p>
            <a:pPr indent="0" lvl="0" marL="0" rtl="0" algn="l">
              <a:spcBef>
                <a:spcPts val="1200"/>
              </a:spcBef>
              <a:spcAft>
                <a:spcPts val="0"/>
              </a:spcAft>
              <a:buNone/>
            </a:pPr>
            <a:r>
              <a:rPr lang="en" sz="1100">
                <a:solidFill>
                  <a:schemeClr val="dk1"/>
                </a:solidFill>
                <a:latin typeface="Times New Roman"/>
                <a:ea typeface="Times New Roman"/>
                <a:cs typeface="Times New Roman"/>
                <a:sym typeface="Times New Roman"/>
              </a:rPr>
              <a:t>MajorID</a:t>
            </a:r>
            <a:endParaRPr/>
          </a:p>
        </p:txBody>
      </p:sp>
      <p:sp>
        <p:nvSpPr>
          <p:cNvPr id="106" name="Google Shape;106;p18"/>
          <p:cNvSpPr txBox="1"/>
          <p:nvPr/>
        </p:nvSpPr>
        <p:spPr>
          <a:xfrm>
            <a:off x="2401400" y="3612025"/>
            <a:ext cx="1354500" cy="105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Majors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MajorID       	PK</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Major</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Tables Cont.</a:t>
            </a:r>
            <a:endParaRPr b="1"/>
          </a:p>
        </p:txBody>
      </p:sp>
      <p:sp>
        <p:nvSpPr>
          <p:cNvPr id="112" name="Google Shape;11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9"/>
          <p:cNvSpPr txBox="1"/>
          <p:nvPr/>
        </p:nvSpPr>
        <p:spPr>
          <a:xfrm>
            <a:off x="6421000" y="636475"/>
            <a:ext cx="1482600" cy="13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Departments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DepartmentID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DeptName</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DeptChair    	FK</a:t>
            </a:r>
            <a:endParaRPr sz="1100">
              <a:solidFill>
                <a:schemeClr val="dk1"/>
              </a:solidFill>
            </a:endParaRPr>
          </a:p>
        </p:txBody>
      </p:sp>
      <p:sp>
        <p:nvSpPr>
          <p:cNvPr id="114" name="Google Shape;114;p19"/>
          <p:cNvSpPr txBox="1"/>
          <p:nvPr/>
        </p:nvSpPr>
        <p:spPr>
          <a:xfrm>
            <a:off x="4344100" y="37000"/>
            <a:ext cx="1572000" cy="48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Classes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ClassID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SubjectID     	FK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ClassRoomID   FK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Credits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StartDate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StartTime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Duration</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MondaySchedule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TuesdaySchedule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WednesdaySchedule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ThursdaySchedule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FridaySchedule</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SaturdaySchedule</a:t>
            </a:r>
            <a:endParaRPr sz="1100">
              <a:solidFill>
                <a:schemeClr val="dk1"/>
              </a:solidFill>
            </a:endParaRPr>
          </a:p>
        </p:txBody>
      </p:sp>
      <p:sp>
        <p:nvSpPr>
          <p:cNvPr id="115" name="Google Shape;115;p19"/>
          <p:cNvSpPr txBox="1"/>
          <p:nvPr/>
        </p:nvSpPr>
        <p:spPr>
          <a:xfrm>
            <a:off x="2388800" y="1625975"/>
            <a:ext cx="1482600" cy="13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Classrooms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ClassRoomID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BuildingCode   FK</a:t>
            </a:r>
            <a:endParaRPr sz="1100">
              <a:solidFill>
                <a:schemeClr val="dk1"/>
              </a:solidFill>
            </a:endParaRPr>
          </a:p>
          <a:p>
            <a:pPr indent="0" lvl="0" marL="0" rtl="0" algn="l">
              <a:spcBef>
                <a:spcPts val="1200"/>
              </a:spcBef>
              <a:spcAft>
                <a:spcPts val="0"/>
              </a:spcAft>
              <a:buNone/>
            </a:pPr>
            <a:r>
              <a:rPr lang="en" sz="1100">
                <a:solidFill>
                  <a:schemeClr val="dk1"/>
                </a:solidFill>
                <a:latin typeface="Times New Roman"/>
                <a:ea typeface="Times New Roman"/>
                <a:cs typeface="Times New Roman"/>
                <a:sym typeface="Times New Roman"/>
              </a:rPr>
              <a:t>PhoneAvailable</a:t>
            </a:r>
            <a:endParaRPr/>
          </a:p>
        </p:txBody>
      </p:sp>
      <p:sp>
        <p:nvSpPr>
          <p:cNvPr id="116" name="Google Shape;116;p19"/>
          <p:cNvSpPr txBox="1"/>
          <p:nvPr/>
        </p:nvSpPr>
        <p:spPr>
          <a:xfrm>
            <a:off x="6452975" y="2616875"/>
            <a:ext cx="1482600" cy="20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StudentSchedule</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ClassID CPK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StudentID    	CPK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ClassStatus   	FK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Grade</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 </a:t>
            </a:r>
            <a:endParaRPr sz="1100">
              <a:solidFill>
                <a:schemeClr val="dk1"/>
              </a:solidFill>
            </a:endParaRPr>
          </a:p>
        </p:txBody>
      </p:sp>
      <p:sp>
        <p:nvSpPr>
          <p:cNvPr id="117" name="Google Shape;117;p19"/>
          <p:cNvSpPr txBox="1"/>
          <p:nvPr/>
        </p:nvSpPr>
        <p:spPr>
          <a:xfrm>
            <a:off x="311700" y="1625975"/>
            <a:ext cx="1604400" cy="27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Students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StudentFirstName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StudentLastName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StudentPhoneNumber</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StudentGPA</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StudentMajor</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 </a:t>
            </a:r>
            <a:endParaRPr sz="1100">
              <a:solidFill>
                <a:schemeClr val="dk1"/>
              </a:solidFill>
            </a:endParaRPr>
          </a:p>
        </p:txBody>
      </p:sp>
      <p:sp>
        <p:nvSpPr>
          <p:cNvPr id="118" name="Google Shape;118;p19"/>
          <p:cNvSpPr txBox="1"/>
          <p:nvPr/>
        </p:nvSpPr>
        <p:spPr>
          <a:xfrm>
            <a:off x="2388800" y="226025"/>
            <a:ext cx="1531800" cy="105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StudentClassStatus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CategoryID  	PK</a:t>
            </a:r>
            <a:endParaRPr sz="1100">
              <a:solidFill>
                <a:schemeClr val="dk1"/>
              </a:solidFill>
            </a:endParaRPr>
          </a:p>
          <a:p>
            <a:pPr indent="0" lvl="0" marL="0" rtl="0" algn="l">
              <a:spcBef>
                <a:spcPts val="1200"/>
              </a:spcBef>
              <a:spcAft>
                <a:spcPts val="0"/>
              </a:spcAft>
              <a:buNone/>
            </a:pPr>
            <a:r>
              <a:rPr lang="en" sz="1100">
                <a:solidFill>
                  <a:schemeClr val="dk1"/>
                </a:solidFill>
                <a:latin typeface="Times New Roman"/>
                <a:ea typeface="Times New Roman"/>
                <a:cs typeface="Times New Roman"/>
                <a:sym typeface="Times New Roman"/>
              </a:rPr>
              <a:t>CategoryDescription</a:t>
            </a:r>
            <a:endParaRPr/>
          </a:p>
        </p:txBody>
      </p:sp>
      <p:sp>
        <p:nvSpPr>
          <p:cNvPr id="119" name="Google Shape;119;p19"/>
          <p:cNvSpPr txBox="1"/>
          <p:nvPr/>
        </p:nvSpPr>
        <p:spPr>
          <a:xfrm>
            <a:off x="2388800" y="3263425"/>
            <a:ext cx="1482600" cy="139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Categories</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CategoryID  	PK</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CategoryDescription</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DepartmentID</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SQL Code </a:t>
            </a:r>
            <a:endParaRPr b="1"/>
          </a:p>
        </p:txBody>
      </p:sp>
      <p:sp>
        <p:nvSpPr>
          <p:cNvPr id="125" name="Google Shape;125;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Database Creation, Insert Commands, and Altering Our Code</a:t>
            </a:r>
            <a:endParaRPr sz="1200"/>
          </a:p>
          <a:p>
            <a:pPr indent="0" lvl="0" marL="914400" rtl="0" algn="l">
              <a:spcBef>
                <a:spcPts val="1200"/>
              </a:spcBef>
              <a:spcAft>
                <a:spcPts val="1200"/>
              </a:spcAft>
              <a:buNone/>
            </a:pPr>
            <a:r>
              <a:t/>
            </a:r>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0"/>
          <p:cNvPicPr preferRelativeResize="0"/>
          <p:nvPr/>
        </p:nvPicPr>
        <p:blipFill>
          <a:blip r:embed="rId3">
            <a:alphaModFix/>
          </a:blip>
          <a:stretch>
            <a:fillRect/>
          </a:stretch>
        </p:blipFill>
        <p:spPr>
          <a:xfrm>
            <a:off x="868675" y="1612152"/>
            <a:ext cx="6713424" cy="301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SQL Code Cont.</a:t>
            </a:r>
            <a:endParaRPr b="1"/>
          </a:p>
        </p:txBody>
      </p:sp>
      <p:sp>
        <p:nvSpPr>
          <p:cNvPr id="133" name="Google Shape;133;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Update, Join, and Optimization</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311700" y="2571750"/>
            <a:ext cx="4417350" cy="1531900"/>
          </a:xfrm>
          <a:prstGeom prst="rect">
            <a:avLst/>
          </a:prstGeom>
          <a:noFill/>
          <a:ln>
            <a:noFill/>
          </a:ln>
        </p:spPr>
      </p:pic>
      <p:pic>
        <p:nvPicPr>
          <p:cNvPr id="136" name="Google Shape;136;p21"/>
          <p:cNvPicPr preferRelativeResize="0"/>
          <p:nvPr/>
        </p:nvPicPr>
        <p:blipFill>
          <a:blip r:embed="rId4">
            <a:alphaModFix/>
          </a:blip>
          <a:stretch>
            <a:fillRect/>
          </a:stretch>
        </p:blipFill>
        <p:spPr>
          <a:xfrm>
            <a:off x="4729050" y="1457838"/>
            <a:ext cx="4152900" cy="105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