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7" r:id="rId3"/>
    <p:sldId id="275" r:id="rId4"/>
    <p:sldId id="288" r:id="rId5"/>
    <p:sldId id="277" r:id="rId6"/>
    <p:sldId id="290" r:id="rId7"/>
    <p:sldId id="291" r:id="rId8"/>
    <p:sldId id="286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0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24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4095-8D21-4378-8540-470895F5840D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18166-B6E8-4F5D-B550-7DA235EB1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6932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FAAA4-2851-4135-957F-CFD3C8B2E3FC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B70AE-AAE1-4C4C-95B8-49A4E988C3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466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22" y="630944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5" y="1098388"/>
            <a:ext cx="10318419" cy="4394988"/>
          </a:xfrm>
        </p:spPr>
        <p:txBody>
          <a:bodyPr anchor="ctr">
            <a:noAutofit/>
          </a:bodyPr>
          <a:lstStyle>
            <a:lvl1pPr algn="ctr">
              <a:defRPr sz="6000" spc="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8" y="5979204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5" y="6375679"/>
            <a:ext cx="2329723" cy="348462"/>
          </a:xfrm>
          <a:prstGeom prst="rect">
            <a:avLst/>
          </a:prstGeom>
        </p:spPr>
        <p:txBody>
          <a:bodyPr/>
          <a:lstStyle>
            <a:lvl1pPr>
              <a:defRPr sz="10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E86383-7021-425B-9487-8A2486B4F40B}" type="datetimeFigureOut">
              <a:rPr lang="en-US" smtClean="0"/>
              <a:pPr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3" y="6375679"/>
            <a:ext cx="4518995" cy="345796"/>
          </a:xfrm>
          <a:prstGeom prst="rect">
            <a:avLst/>
          </a:prstGeom>
        </p:spPr>
        <p:txBody>
          <a:bodyPr/>
          <a:lstStyle>
            <a:lvl1pPr>
              <a:defRPr sz="10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Privileged &amp; Confidential - Insight Consulting Group,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21" y="6375679"/>
            <a:ext cx="2329723" cy="345796"/>
          </a:xfrm>
          <a:prstGeom prst="rect">
            <a:avLst/>
          </a:prstGeom>
        </p:spPr>
        <p:txBody>
          <a:bodyPr/>
          <a:lstStyle>
            <a:lvl1pPr>
              <a:defRPr sz="10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32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6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3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5" y="382393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6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262" y="313116"/>
            <a:ext cx="9499450" cy="1120830"/>
          </a:xfrm>
        </p:spPr>
        <p:txBody>
          <a:bodyPr>
            <a:normAutofit/>
          </a:bodyPr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261" y="2216738"/>
            <a:ext cx="10178323" cy="3593591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4E86383-7021-425B-9487-8A2486B4F40B}" type="datetimeFigureOut">
              <a:rPr lang="en-US" smtClean="0"/>
              <a:pPr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5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4" y="1073896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1" y="5159789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9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8" y="6375679"/>
            <a:ext cx="1487567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5" y="0"/>
            <a:ext cx="2814639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" y="5668916"/>
            <a:ext cx="1192899" cy="47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8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4E86383-7021-425B-9487-8A2486B4F40B}" type="datetimeFigureOut">
              <a:rPr lang="en-US" smtClean="0"/>
              <a:pPr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89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31" y="381008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9" y="2199641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167" indent="0">
              <a:buNone/>
              <a:defRPr sz="19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41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167" indent="0">
              <a:buNone/>
              <a:defRPr sz="19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4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8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11352" y="6481195"/>
            <a:ext cx="835030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81195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90385" y="6481195"/>
            <a:ext cx="43962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8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5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5" y="457207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3" y="920377"/>
            <a:ext cx="6158419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3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5" y="6375679"/>
            <a:ext cx="1232456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687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9" y="4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5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4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1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4E86383-7021-425B-9487-8A2486B4F40B}" type="datetimeFigureOut">
              <a:rPr lang="en-US" smtClean="0"/>
              <a:t>3/15/21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</p:spPr>
        <p:txBody>
          <a:bodyPr/>
          <a:lstStyle/>
          <a:p>
            <a:fld id="{2677B570-5BCE-435F-8FE4-883586746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0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51164" y="6421046"/>
            <a:ext cx="11271205" cy="43961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261" y="313115"/>
            <a:ext cx="10178323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7" y="2286008"/>
            <a:ext cx="1017832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63" y="6491599"/>
            <a:ext cx="784694" cy="311262"/>
          </a:xfrm>
          <a:prstGeom prst="rect">
            <a:avLst/>
          </a:prstGeom>
        </p:spPr>
      </p:pic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941012" y="6528482"/>
            <a:ext cx="846754" cy="348463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76B1F7D-A64B-4A90-8D4F-4ED41DDBE69A}" type="datetime1">
              <a:rPr lang="en-US" smtClean="0"/>
              <a:pPr/>
              <a:t>3/15/21</a:t>
            </a:fld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709483" y="6529815"/>
            <a:ext cx="3628292" cy="34579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Privileged &amp; Confidential - Insight Consulting Group, Inc. 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9382" y="6529815"/>
            <a:ext cx="351464" cy="34579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77B570-5BCE-435F-8FE4-8835867468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3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3600" b="1" kern="1200" cap="all" spc="200" baseline="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584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750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 userDrawn="1">
          <p15:clr>
            <a:srgbClr val="F26B43"/>
          </p15:clr>
        </p15:guide>
        <p15:guide id="2" pos="7200" userDrawn="1">
          <p15:clr>
            <a:srgbClr val="F26B43"/>
          </p15:clr>
        </p15:guide>
        <p15:guide id="3" orient="horz" pos="400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5" orient="horz" pos="3720" userDrawn="1">
          <p15:clr>
            <a:srgbClr val="F26B43"/>
          </p15:clr>
        </p15:guide>
        <p15:guide id="6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huck.utterback@insightconsultinggrp.com" TargetMode="External"/><Relationship Id="rId2" Type="http://schemas.openxmlformats.org/officeDocument/2006/relationships/hyperlink" Target="http://www.insightconsultinggr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chuckutterback/" TargetMode="External"/><Relationship Id="rId4" Type="http://schemas.openxmlformats.org/officeDocument/2006/relationships/hyperlink" Target="https://github.com/cutterb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6344" y="2574526"/>
            <a:ext cx="8083660" cy="1646303"/>
          </a:xfrm>
        </p:spPr>
        <p:txBody>
          <a:bodyPr>
            <a:noAutofit/>
          </a:bodyPr>
          <a:lstStyle/>
          <a:p>
            <a:r>
              <a:rPr lang="en-US" sz="5400" b="1" dirty="0"/>
              <a:t>Seattle Metro</a:t>
            </a:r>
            <a:br>
              <a:rPr lang="en-US" sz="5400" b="1" dirty="0"/>
            </a:br>
            <a:r>
              <a:rPr lang="en-US" sz="2400" b="1" dirty="0"/>
              <a:t>Home Price Predictive Model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4631" y="4823016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Prepared for Microsoft</a:t>
            </a:r>
          </a:p>
          <a:p>
            <a:r>
              <a:rPr lang="en-US" dirty="0"/>
              <a:t>March 15, 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66" y="6110065"/>
            <a:ext cx="1110808" cy="440620"/>
          </a:xfrm>
          <a:prstGeom prst="rect">
            <a:avLst/>
          </a:prstGeom>
        </p:spPr>
      </p:pic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0741" y="6377787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170042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87226" y="1305685"/>
            <a:ext cx="95500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Business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Data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Proposal #1: Go After Animation Genre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Proposal #2: Authorize Budget of $131M or $93M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Proposal #3: Strike Deal With Top 20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39A3AC9-3E5A-FD4B-BA8F-DD2A3BFD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286546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3</a:t>
            </a:fld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Objective</a:t>
            </a:r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1196262" y="313116"/>
            <a:ext cx="9499450" cy="1120830"/>
          </a:xfrm>
        </p:spPr>
        <p:txBody>
          <a:bodyPr/>
          <a:lstStyle/>
          <a:p>
            <a:r>
              <a:rPr lang="en-US" dirty="0"/>
              <a:t>Which types of movies to target?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4B6B5288-0D20-6843-A606-EFE479D3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D96EF71-9482-164F-9901-3F93B180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61" y="1043266"/>
            <a:ext cx="9499450" cy="52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C1E60B-7C6D-9C4A-9EA9-C0825AE5C615}"/>
              </a:ext>
            </a:extLst>
          </p:cNvPr>
          <p:cNvSpPr/>
          <p:nvPr/>
        </p:nvSpPr>
        <p:spPr>
          <a:xfrm>
            <a:off x="1312560" y="874303"/>
            <a:ext cx="9499450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Objective: Microsoft has decided to create a new movie studio but </a:t>
            </a:r>
            <a:r>
              <a:rPr lang="en-US" sz="20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wants actionable, analytical guidance on what types of films perform best.</a:t>
            </a:r>
            <a:endParaRPr lang="en-US" sz="2000" b="1" dirty="0"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2" name="Picture 8" descr="Image result for amazon studio logo">
            <a:extLst>
              <a:ext uri="{FF2B5EF4-FFF2-40B4-BE49-F238E27FC236}">
                <a16:creationId xmlns:a16="http://schemas.microsoft.com/office/drawing/2014/main" id="{D1F1AB69-B13A-6F4C-B048-9B662D3A8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6" t="33220" r="13668" b="32469"/>
          <a:stretch/>
        </p:blipFill>
        <p:spPr bwMode="auto">
          <a:xfrm>
            <a:off x="1379989" y="5983697"/>
            <a:ext cx="1631322" cy="3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pple movies studio logo">
            <a:extLst>
              <a:ext uri="{FF2B5EF4-FFF2-40B4-BE49-F238E27FC236}">
                <a16:creationId xmlns:a16="http://schemas.microsoft.com/office/drawing/2014/main" id="{28C94B56-9BAC-FA41-9499-C974032F6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7" t="19837" r="23696" b="19420"/>
          <a:stretch/>
        </p:blipFill>
        <p:spPr bwMode="auto">
          <a:xfrm>
            <a:off x="10679907" y="1963967"/>
            <a:ext cx="1113183" cy="63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he Walt Disney Studios Vector Logo">
            <a:extLst>
              <a:ext uri="{FF2B5EF4-FFF2-40B4-BE49-F238E27FC236}">
                <a16:creationId xmlns:a16="http://schemas.microsoft.com/office/drawing/2014/main" id="{E484831E-8998-BD4A-913B-705DC53FE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35" b="42174"/>
          <a:stretch/>
        </p:blipFill>
        <p:spPr bwMode="auto">
          <a:xfrm>
            <a:off x="1312560" y="5583843"/>
            <a:ext cx="2202070" cy="36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netflix">
            <a:extLst>
              <a:ext uri="{FF2B5EF4-FFF2-40B4-BE49-F238E27FC236}">
                <a16:creationId xmlns:a16="http://schemas.microsoft.com/office/drawing/2014/main" id="{A9793126-8BA7-3B4D-9B69-A872FCA98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64" y="2889911"/>
            <a:ext cx="1136069" cy="63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hulu logo">
            <a:extLst>
              <a:ext uri="{FF2B5EF4-FFF2-40B4-BE49-F238E27FC236}">
                <a16:creationId xmlns:a16="http://schemas.microsoft.com/office/drawing/2014/main" id="{38425B16-8223-814E-8943-5A6EF771A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464" y="3815855"/>
            <a:ext cx="1136069" cy="59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universal studio logo">
            <a:extLst>
              <a:ext uri="{FF2B5EF4-FFF2-40B4-BE49-F238E27FC236}">
                <a16:creationId xmlns:a16="http://schemas.microsoft.com/office/drawing/2014/main" id="{B4BEA43A-CAC5-3F46-96C8-BAEF500D1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09" b="18579"/>
          <a:stretch/>
        </p:blipFill>
        <p:spPr bwMode="auto">
          <a:xfrm>
            <a:off x="10679907" y="4699199"/>
            <a:ext cx="1113183" cy="67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C7B6BB-33B4-4647-92DC-2FFD28AAA9BB}"/>
              </a:ext>
            </a:extLst>
          </p:cNvPr>
          <p:cNvSpPr txBox="1"/>
          <p:nvPr/>
        </p:nvSpPr>
        <p:spPr>
          <a:xfrm rot="936057">
            <a:off x="7361760" y="3950627"/>
            <a:ext cx="225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compete with powerhouse film companies?</a:t>
            </a:r>
          </a:p>
        </p:txBody>
      </p:sp>
      <p:pic>
        <p:nvPicPr>
          <p:cNvPr id="33" name="Picture 3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110B302-B90A-F149-B681-D2736ACD51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2898">
            <a:off x="7806327" y="3587797"/>
            <a:ext cx="1725298" cy="37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4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032793" y="952468"/>
            <a:ext cx="1033093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Data Sources (6)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IMDB Titles, Ratings, Principals, Actor Names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Numbers Movie Budgets &amp; Sales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Box Office Mojo Gross Sales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Data Filters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Years inclusive 2010-2018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Only matches between IMDB and TN/BOM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Excluded genres (11): Reality-TV, Talk-Show, Adult, Short, Game-Show, War, Horror, Western, News, Musical, Documentary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Deemed “non-core”, TV-series or inappropriate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Key Methods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 Cleansing, De-duplicate, Merge Data, Data Profiling, Calculations,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Genre Splitting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Correlation, Standard Deviation, Mean, Median, 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Primary limitation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Budget and gross sales data only match IMDB titles for between 1.5K to 3K titles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Still confident in conclusions as good cross-section of major films included</a:t>
            </a:r>
          </a:p>
        </p:txBody>
      </p:sp>
      <p:sp>
        <p:nvSpPr>
          <p:cNvPr id="180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Analysis Background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586CDAF-FCF9-C347-B6DE-6D6F9AAB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CA0DD-2321-FB4E-A042-EE073482C28B}"/>
              </a:ext>
            </a:extLst>
          </p:cNvPr>
          <p:cNvSpPr txBox="1"/>
          <p:nvPr/>
        </p:nvSpPr>
        <p:spPr>
          <a:xfrm>
            <a:off x="4393094" y="6101366"/>
            <a:ext cx="3530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Additional technical details available upon request</a:t>
            </a:r>
          </a:p>
        </p:txBody>
      </p:sp>
    </p:spTree>
    <p:extLst>
      <p:ext uri="{BB962C8B-B14F-4D97-AF65-F5344CB8AC3E}">
        <p14:creationId xmlns:p14="http://schemas.microsoft.com/office/powerpoint/2010/main" val="233485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1CC6EFDF-8A82-104B-8A59-27148D2E9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28" y="1855872"/>
            <a:ext cx="7684004" cy="37077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46435" y="1232995"/>
            <a:ext cx="30853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Animation ranked #1 in Worldwide Profit metrics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amongst all genres: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$208M  Median Profit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$55M    25</a:t>
            </a:r>
            <a:r>
              <a:rPr lang="en-US" sz="12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Percentile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0.99    Coefficient Variation (CV)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Animation is the most consistently profitable genre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(18% more consistent than #2 Adventure). This reduces 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97 Animation movies in our sample also had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highest median Worldwide Gross Sales of $322M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Proposal #1</a:t>
            </a:r>
            <a:r>
              <a:rPr lang="en-US" dirty="0"/>
              <a:t>: Go After Animation genre first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0EF7AD-36E9-8D47-9698-A1C4C408EBF0}"/>
              </a:ext>
            </a:extLst>
          </p:cNvPr>
          <p:cNvSpPr/>
          <p:nvPr/>
        </p:nvSpPr>
        <p:spPr>
          <a:xfrm>
            <a:off x="2214410" y="2067339"/>
            <a:ext cx="439337" cy="3493117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59AD246D-245A-C94F-A5DE-9FDD7873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191476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59233" y="4806265"/>
            <a:ext cx="4901508" cy="1231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Committing to an ideal </a:t>
            </a:r>
            <a:r>
              <a:rPr lang="en-US" sz="1600" b="1" i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Production Budget </a:t>
            </a:r>
            <a:r>
              <a:rPr lang="en-U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increases chances of a profitable movie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Special:  $112M to $150M (50% better chance)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Traditional: $75M - $112M (40% better chance)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Proposal #2</a:t>
            </a:r>
            <a:r>
              <a:rPr lang="en-US" dirty="0"/>
              <a:t>: Authorize A Budget of $131M or $93M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Minimum Budget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48032B2-5B6A-9647-A634-35363389C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52" y="1367800"/>
            <a:ext cx="9774986" cy="31942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D14EAE-B128-7440-94F3-F24EB4B45668}"/>
              </a:ext>
            </a:extLst>
          </p:cNvPr>
          <p:cNvSpPr/>
          <p:nvPr/>
        </p:nvSpPr>
        <p:spPr>
          <a:xfrm>
            <a:off x="2554357" y="1560443"/>
            <a:ext cx="279044" cy="26438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82CDB9-9B3C-7742-BD6C-7298E141781F}"/>
              </a:ext>
            </a:extLst>
          </p:cNvPr>
          <p:cNvSpPr/>
          <p:nvPr/>
        </p:nvSpPr>
        <p:spPr>
          <a:xfrm>
            <a:off x="5430079" y="1560442"/>
            <a:ext cx="279045" cy="26438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9BD08-4E8A-E04A-916E-4B80A2DF4832}"/>
              </a:ext>
            </a:extLst>
          </p:cNvPr>
          <p:cNvSpPr txBox="1"/>
          <p:nvPr/>
        </p:nvSpPr>
        <p:spPr>
          <a:xfrm>
            <a:off x="6108246" y="2575041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$93M 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Midpoint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25A894-9BB9-0340-96EF-F9B3E39DB6A6}"/>
              </a:ext>
            </a:extLst>
          </p:cNvPr>
          <p:cNvCxnSpPr>
            <a:cxnSpLocks/>
          </p:cNvCxnSpPr>
          <p:nvPr/>
        </p:nvCxnSpPr>
        <p:spPr>
          <a:xfrm>
            <a:off x="5709124" y="2882347"/>
            <a:ext cx="502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9791B3-A092-C243-8554-0D7210534D5A}"/>
              </a:ext>
            </a:extLst>
          </p:cNvPr>
          <p:cNvSpPr txBox="1"/>
          <p:nvPr/>
        </p:nvSpPr>
        <p:spPr>
          <a:xfrm>
            <a:off x="3176951" y="2575041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$131M 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Midpoint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E9248D-4D7C-0241-9113-B3F641DE7832}"/>
              </a:ext>
            </a:extLst>
          </p:cNvPr>
          <p:cNvCxnSpPr>
            <a:cxnSpLocks/>
          </p:cNvCxnSpPr>
          <p:nvPr/>
        </p:nvCxnSpPr>
        <p:spPr>
          <a:xfrm>
            <a:off x="2833401" y="2882347"/>
            <a:ext cx="4471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7AF6AD-F9CC-3F4C-AB31-96799511E2D8}"/>
              </a:ext>
            </a:extLst>
          </p:cNvPr>
          <p:cNvSpPr txBox="1"/>
          <p:nvPr/>
        </p:nvSpPr>
        <p:spPr>
          <a:xfrm>
            <a:off x="6315940" y="4775487"/>
            <a:ext cx="55536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** Smaller production budgets correlate with higher movie loss rates **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Super-Genre groups genres into similar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Special: Action, Sci-Fi, Thriller, Mystery, Adventure, Fantasy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Traditional: Animation, Family, Comedy, Drama, Crime, Romance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Reference:  Music, Sport, History, Biography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98D829-2578-D540-83EC-075F4553FDBC}"/>
              </a:ext>
            </a:extLst>
          </p:cNvPr>
          <p:cNvSpPr txBox="1"/>
          <p:nvPr/>
        </p:nvSpPr>
        <p:spPr>
          <a:xfrm>
            <a:off x="8351338" y="2667374"/>
            <a:ext cx="12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Not 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Recommended</a:t>
            </a:r>
          </a:p>
        </p:txBody>
      </p:sp>
      <p:sp>
        <p:nvSpPr>
          <p:cNvPr id="49" name="Footer Placeholder 2">
            <a:extLst>
              <a:ext uri="{FF2B5EF4-FFF2-40B4-BE49-F238E27FC236}">
                <a16:creationId xmlns:a16="http://schemas.microsoft.com/office/drawing/2014/main" id="{3CD717EC-34C3-7644-90BF-4C1AA25D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89197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639741" y="1214208"/>
            <a:ext cx="294198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Profits are highly correlated (0.98) with worldwide gross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Top 20 actor’s average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11 movies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$3.9B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Top Actors Benefits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Consistency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Consumer favorites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Franchise players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Marketing lift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Most Consistent Actors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Andy Serkis , Ian McKellen, Josh Hutcherson, Vin Diesel, Robert Downey Jr., Tom Cruise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Proposal #3</a:t>
            </a:r>
            <a:r>
              <a:rPr lang="en-US" dirty="0"/>
              <a:t>: Strike a deal with one of the Top 20 actors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Top Actors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FE7322CB-706C-EF4E-9B1D-66756DB1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39DE6446-4446-6F44-9A18-174F4935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50" y="1294821"/>
            <a:ext cx="7177432" cy="4917136"/>
          </a:xfrm>
          <a:prstGeom prst="rect">
            <a:avLst/>
          </a:prstGeom>
        </p:spPr>
      </p:pic>
      <p:sp>
        <p:nvSpPr>
          <p:cNvPr id="18" name="5-Point Star 17">
            <a:extLst>
              <a:ext uri="{FF2B5EF4-FFF2-40B4-BE49-F238E27FC236}">
                <a16:creationId xmlns:a16="http://schemas.microsoft.com/office/drawing/2014/main" id="{D164B96A-77C2-6247-AA55-AF256732B8C7}"/>
              </a:ext>
            </a:extLst>
          </p:cNvPr>
          <p:cNvSpPr/>
          <p:nvPr/>
        </p:nvSpPr>
        <p:spPr>
          <a:xfrm>
            <a:off x="4471230" y="4462670"/>
            <a:ext cx="319432" cy="2981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F1EA4EB4-34DE-3845-9377-F7B6E94991E3}"/>
              </a:ext>
            </a:extLst>
          </p:cNvPr>
          <p:cNvSpPr/>
          <p:nvPr/>
        </p:nvSpPr>
        <p:spPr>
          <a:xfrm>
            <a:off x="10673423" y="2724702"/>
            <a:ext cx="319432" cy="2981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1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1196262" y="1087024"/>
            <a:ext cx="955004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Proposal #1: Go After Animation Genre First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Proposal #2: Authorize Budget of $131M or $93M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Proposal #3: Strike Deal With Top 20 Actor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Suggest full-day workshop deep-dive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Engage broader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Formulate business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Executive awareness of investment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Questions?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10841181" y="315192"/>
            <a:ext cx="990600" cy="4710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A0370E8-7653-1845-96EE-5DEF034C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334826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166" y="3288167"/>
            <a:ext cx="2365825" cy="1300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thanks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5094" y="1940315"/>
            <a:ext cx="37944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5E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 Consulting Group </a:t>
            </a:r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 boutique consulting firm specializing in analytics, business intelligence, strategy, data visualization, and data warehousing for Fortune 500 client accounts.</a:t>
            </a: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Visit </a:t>
            </a:r>
            <a:r>
              <a:rPr lang="en-US" sz="1400" dirty="0">
                <a:solidFill>
                  <a:srgbClr val="215E9F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www.insightconsultinggrp.com</a:t>
            </a:r>
            <a:r>
              <a:rPr lang="en-US" sz="1400" dirty="0">
                <a:solidFill>
                  <a:srgbClr val="215E9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more information.</a:t>
            </a: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contact us at:</a:t>
            </a: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Chuck Utterback, Principal 770.298.3169</a:t>
            </a: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chuck.utterback@insightconsultinggrp.com</a:t>
            </a:r>
            <a:endParaRPr lang="en-US" sz="140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https://github.com/cutterback</a:t>
            </a:r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https://www.linkedin.com/in/chuckutterback/</a:t>
            </a:r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646C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646C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735856" y="6510505"/>
            <a:ext cx="846754" cy="348463"/>
          </a:xfrm>
        </p:spPr>
        <p:txBody>
          <a:bodyPr/>
          <a:lstStyle/>
          <a:p>
            <a:fld id="{176B1F7D-A64B-4A90-8D4F-4ED41DDBE69A}" type="datetime1">
              <a:rPr lang="en-US" smtClean="0"/>
              <a:t>3/15/21</a:t>
            </a:fld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8163" y="6511838"/>
            <a:ext cx="351464" cy="345796"/>
          </a:xfrm>
        </p:spPr>
        <p:txBody>
          <a:bodyPr/>
          <a:lstStyle/>
          <a:p>
            <a:fld id="{2677B570-5BCE-435F-8FE4-88358674687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1162445">
            <a:off x="8796275" y="794773"/>
            <a:ext cx="2430462" cy="661286"/>
          </a:xfrm>
          <a:custGeom>
            <a:avLst/>
            <a:gdLst>
              <a:gd name="T0" fmla="*/ 222 w 2419"/>
              <a:gd name="T1" fmla="*/ 12 h 943"/>
              <a:gd name="T2" fmla="*/ 318 w 2419"/>
              <a:gd name="T3" fmla="*/ 12 h 943"/>
              <a:gd name="T4" fmla="*/ 426 w 2419"/>
              <a:gd name="T5" fmla="*/ 12 h 943"/>
              <a:gd name="T6" fmla="*/ 540 w 2419"/>
              <a:gd name="T7" fmla="*/ 54 h 943"/>
              <a:gd name="T8" fmla="*/ 642 w 2419"/>
              <a:gd name="T9" fmla="*/ 66 h 943"/>
              <a:gd name="T10" fmla="*/ 738 w 2419"/>
              <a:gd name="T11" fmla="*/ 66 h 943"/>
              <a:gd name="T12" fmla="*/ 852 w 2419"/>
              <a:gd name="T13" fmla="*/ 42 h 943"/>
              <a:gd name="T14" fmla="*/ 930 w 2419"/>
              <a:gd name="T15" fmla="*/ 60 h 943"/>
              <a:gd name="T16" fmla="*/ 1026 w 2419"/>
              <a:gd name="T17" fmla="*/ 108 h 943"/>
              <a:gd name="T18" fmla="*/ 1128 w 2419"/>
              <a:gd name="T19" fmla="*/ 126 h 943"/>
              <a:gd name="T20" fmla="*/ 1242 w 2419"/>
              <a:gd name="T21" fmla="*/ 132 h 943"/>
              <a:gd name="T22" fmla="*/ 1314 w 2419"/>
              <a:gd name="T23" fmla="*/ 150 h 943"/>
              <a:gd name="T24" fmla="*/ 1416 w 2419"/>
              <a:gd name="T25" fmla="*/ 156 h 943"/>
              <a:gd name="T26" fmla="*/ 1518 w 2419"/>
              <a:gd name="T27" fmla="*/ 168 h 943"/>
              <a:gd name="T28" fmla="*/ 1620 w 2419"/>
              <a:gd name="T29" fmla="*/ 168 h 943"/>
              <a:gd name="T30" fmla="*/ 1722 w 2419"/>
              <a:gd name="T31" fmla="*/ 186 h 943"/>
              <a:gd name="T32" fmla="*/ 1800 w 2419"/>
              <a:gd name="T33" fmla="*/ 150 h 943"/>
              <a:gd name="T34" fmla="*/ 1890 w 2419"/>
              <a:gd name="T35" fmla="*/ 90 h 943"/>
              <a:gd name="T36" fmla="*/ 1980 w 2419"/>
              <a:gd name="T37" fmla="*/ 102 h 943"/>
              <a:gd name="T38" fmla="*/ 2076 w 2419"/>
              <a:gd name="T39" fmla="*/ 78 h 943"/>
              <a:gd name="T40" fmla="*/ 2166 w 2419"/>
              <a:gd name="T41" fmla="*/ 96 h 943"/>
              <a:gd name="T42" fmla="*/ 2274 w 2419"/>
              <a:gd name="T43" fmla="*/ 114 h 943"/>
              <a:gd name="T44" fmla="*/ 2370 w 2419"/>
              <a:gd name="T45" fmla="*/ 138 h 943"/>
              <a:gd name="T46" fmla="*/ 2406 w 2419"/>
              <a:gd name="T47" fmla="*/ 222 h 943"/>
              <a:gd name="T48" fmla="*/ 2400 w 2419"/>
              <a:gd name="T49" fmla="*/ 318 h 943"/>
              <a:gd name="T50" fmla="*/ 2406 w 2419"/>
              <a:gd name="T51" fmla="*/ 420 h 943"/>
              <a:gd name="T52" fmla="*/ 2406 w 2419"/>
              <a:gd name="T53" fmla="*/ 522 h 943"/>
              <a:gd name="T54" fmla="*/ 2370 w 2419"/>
              <a:gd name="T55" fmla="*/ 606 h 943"/>
              <a:gd name="T56" fmla="*/ 2340 w 2419"/>
              <a:gd name="T57" fmla="*/ 702 h 943"/>
              <a:gd name="T58" fmla="*/ 2280 w 2419"/>
              <a:gd name="T59" fmla="*/ 798 h 943"/>
              <a:gd name="T60" fmla="*/ 2124 w 2419"/>
              <a:gd name="T61" fmla="*/ 786 h 943"/>
              <a:gd name="T62" fmla="*/ 2028 w 2419"/>
              <a:gd name="T63" fmla="*/ 774 h 943"/>
              <a:gd name="T64" fmla="*/ 1950 w 2419"/>
              <a:gd name="T65" fmla="*/ 834 h 943"/>
              <a:gd name="T66" fmla="*/ 1866 w 2419"/>
              <a:gd name="T67" fmla="*/ 906 h 943"/>
              <a:gd name="T68" fmla="*/ 1752 w 2419"/>
              <a:gd name="T69" fmla="*/ 906 h 943"/>
              <a:gd name="T70" fmla="*/ 1644 w 2419"/>
              <a:gd name="T71" fmla="*/ 918 h 943"/>
              <a:gd name="T72" fmla="*/ 1542 w 2419"/>
              <a:gd name="T73" fmla="*/ 918 h 943"/>
              <a:gd name="T74" fmla="*/ 1434 w 2419"/>
              <a:gd name="T75" fmla="*/ 918 h 943"/>
              <a:gd name="T76" fmla="*/ 1296 w 2419"/>
              <a:gd name="T77" fmla="*/ 912 h 943"/>
              <a:gd name="T78" fmla="*/ 1194 w 2419"/>
              <a:gd name="T79" fmla="*/ 930 h 943"/>
              <a:gd name="T80" fmla="*/ 1104 w 2419"/>
              <a:gd name="T81" fmla="*/ 918 h 943"/>
              <a:gd name="T82" fmla="*/ 990 w 2419"/>
              <a:gd name="T83" fmla="*/ 924 h 943"/>
              <a:gd name="T84" fmla="*/ 900 w 2419"/>
              <a:gd name="T85" fmla="*/ 918 h 943"/>
              <a:gd name="T86" fmla="*/ 798 w 2419"/>
              <a:gd name="T87" fmla="*/ 906 h 943"/>
              <a:gd name="T88" fmla="*/ 684 w 2419"/>
              <a:gd name="T89" fmla="*/ 912 h 943"/>
              <a:gd name="T90" fmla="*/ 588 w 2419"/>
              <a:gd name="T91" fmla="*/ 900 h 943"/>
              <a:gd name="T92" fmla="*/ 492 w 2419"/>
              <a:gd name="T93" fmla="*/ 894 h 943"/>
              <a:gd name="T94" fmla="*/ 378 w 2419"/>
              <a:gd name="T95" fmla="*/ 840 h 943"/>
              <a:gd name="T96" fmla="*/ 282 w 2419"/>
              <a:gd name="T97" fmla="*/ 834 h 943"/>
              <a:gd name="T98" fmla="*/ 180 w 2419"/>
              <a:gd name="T99" fmla="*/ 822 h 943"/>
              <a:gd name="T100" fmla="*/ 60 w 2419"/>
              <a:gd name="T101" fmla="*/ 798 h 943"/>
              <a:gd name="T102" fmla="*/ 30 w 2419"/>
              <a:gd name="T103" fmla="*/ 720 h 943"/>
              <a:gd name="T104" fmla="*/ 60 w 2419"/>
              <a:gd name="T105" fmla="*/ 654 h 943"/>
              <a:gd name="T106" fmla="*/ 18 w 2419"/>
              <a:gd name="T107" fmla="*/ 564 h 943"/>
              <a:gd name="T108" fmla="*/ 60 w 2419"/>
              <a:gd name="T109" fmla="*/ 468 h 943"/>
              <a:gd name="T110" fmla="*/ 66 w 2419"/>
              <a:gd name="T111" fmla="*/ 394 h 943"/>
              <a:gd name="T112" fmla="*/ 78 w 2419"/>
              <a:gd name="T113" fmla="*/ 294 h 943"/>
              <a:gd name="T114" fmla="*/ 96 w 2419"/>
              <a:gd name="T115" fmla="*/ 252 h 943"/>
              <a:gd name="T116" fmla="*/ 54 w 2419"/>
              <a:gd name="T117" fmla="*/ 174 h 943"/>
              <a:gd name="T118" fmla="*/ 60 w 2419"/>
              <a:gd name="T119" fmla="*/ 102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9" h="943">
                <a:moveTo>
                  <a:pt x="112" y="35"/>
                </a:moveTo>
                <a:lnTo>
                  <a:pt x="138" y="30"/>
                </a:lnTo>
                <a:lnTo>
                  <a:pt x="162" y="36"/>
                </a:lnTo>
                <a:lnTo>
                  <a:pt x="174" y="30"/>
                </a:lnTo>
                <a:lnTo>
                  <a:pt x="222" y="12"/>
                </a:lnTo>
                <a:lnTo>
                  <a:pt x="246" y="0"/>
                </a:lnTo>
                <a:lnTo>
                  <a:pt x="264" y="0"/>
                </a:lnTo>
                <a:lnTo>
                  <a:pt x="282" y="12"/>
                </a:lnTo>
                <a:lnTo>
                  <a:pt x="300" y="12"/>
                </a:lnTo>
                <a:lnTo>
                  <a:pt x="318" y="12"/>
                </a:lnTo>
                <a:lnTo>
                  <a:pt x="348" y="12"/>
                </a:lnTo>
                <a:lnTo>
                  <a:pt x="366" y="12"/>
                </a:lnTo>
                <a:lnTo>
                  <a:pt x="390" y="12"/>
                </a:lnTo>
                <a:lnTo>
                  <a:pt x="408" y="12"/>
                </a:lnTo>
                <a:lnTo>
                  <a:pt x="426" y="12"/>
                </a:lnTo>
                <a:lnTo>
                  <a:pt x="462" y="30"/>
                </a:lnTo>
                <a:lnTo>
                  <a:pt x="474" y="48"/>
                </a:lnTo>
                <a:lnTo>
                  <a:pt x="498" y="48"/>
                </a:lnTo>
                <a:lnTo>
                  <a:pt x="516" y="54"/>
                </a:lnTo>
                <a:lnTo>
                  <a:pt x="540" y="54"/>
                </a:lnTo>
                <a:lnTo>
                  <a:pt x="558" y="54"/>
                </a:lnTo>
                <a:lnTo>
                  <a:pt x="582" y="54"/>
                </a:lnTo>
                <a:lnTo>
                  <a:pt x="600" y="60"/>
                </a:lnTo>
                <a:lnTo>
                  <a:pt x="618" y="66"/>
                </a:lnTo>
                <a:lnTo>
                  <a:pt x="642" y="66"/>
                </a:lnTo>
                <a:lnTo>
                  <a:pt x="660" y="78"/>
                </a:lnTo>
                <a:lnTo>
                  <a:pt x="684" y="78"/>
                </a:lnTo>
                <a:lnTo>
                  <a:pt x="702" y="84"/>
                </a:lnTo>
                <a:lnTo>
                  <a:pt x="720" y="78"/>
                </a:lnTo>
                <a:lnTo>
                  <a:pt x="738" y="66"/>
                </a:lnTo>
                <a:lnTo>
                  <a:pt x="762" y="60"/>
                </a:lnTo>
                <a:lnTo>
                  <a:pt x="792" y="54"/>
                </a:lnTo>
                <a:lnTo>
                  <a:pt x="810" y="54"/>
                </a:lnTo>
                <a:lnTo>
                  <a:pt x="834" y="42"/>
                </a:lnTo>
                <a:lnTo>
                  <a:pt x="852" y="42"/>
                </a:lnTo>
                <a:lnTo>
                  <a:pt x="870" y="42"/>
                </a:lnTo>
                <a:lnTo>
                  <a:pt x="894" y="42"/>
                </a:lnTo>
                <a:lnTo>
                  <a:pt x="912" y="42"/>
                </a:lnTo>
                <a:lnTo>
                  <a:pt x="930" y="42"/>
                </a:lnTo>
                <a:lnTo>
                  <a:pt x="930" y="60"/>
                </a:lnTo>
                <a:lnTo>
                  <a:pt x="954" y="72"/>
                </a:lnTo>
                <a:lnTo>
                  <a:pt x="972" y="78"/>
                </a:lnTo>
                <a:lnTo>
                  <a:pt x="990" y="96"/>
                </a:lnTo>
                <a:lnTo>
                  <a:pt x="1008" y="108"/>
                </a:lnTo>
                <a:lnTo>
                  <a:pt x="1026" y="108"/>
                </a:lnTo>
                <a:lnTo>
                  <a:pt x="1044" y="102"/>
                </a:lnTo>
                <a:lnTo>
                  <a:pt x="1062" y="102"/>
                </a:lnTo>
                <a:lnTo>
                  <a:pt x="1080" y="108"/>
                </a:lnTo>
                <a:lnTo>
                  <a:pt x="1098" y="114"/>
                </a:lnTo>
                <a:lnTo>
                  <a:pt x="1128" y="126"/>
                </a:lnTo>
                <a:lnTo>
                  <a:pt x="1146" y="132"/>
                </a:lnTo>
                <a:lnTo>
                  <a:pt x="1182" y="132"/>
                </a:lnTo>
                <a:lnTo>
                  <a:pt x="1200" y="132"/>
                </a:lnTo>
                <a:lnTo>
                  <a:pt x="1218" y="132"/>
                </a:lnTo>
                <a:lnTo>
                  <a:pt x="1242" y="132"/>
                </a:lnTo>
                <a:lnTo>
                  <a:pt x="1260" y="132"/>
                </a:lnTo>
                <a:lnTo>
                  <a:pt x="1278" y="132"/>
                </a:lnTo>
                <a:lnTo>
                  <a:pt x="1278" y="150"/>
                </a:lnTo>
                <a:lnTo>
                  <a:pt x="1296" y="150"/>
                </a:lnTo>
                <a:lnTo>
                  <a:pt x="1314" y="150"/>
                </a:lnTo>
                <a:lnTo>
                  <a:pt x="1344" y="162"/>
                </a:lnTo>
                <a:lnTo>
                  <a:pt x="1362" y="162"/>
                </a:lnTo>
                <a:lnTo>
                  <a:pt x="1380" y="156"/>
                </a:lnTo>
                <a:lnTo>
                  <a:pt x="1398" y="156"/>
                </a:lnTo>
                <a:lnTo>
                  <a:pt x="1416" y="156"/>
                </a:lnTo>
                <a:lnTo>
                  <a:pt x="1434" y="156"/>
                </a:lnTo>
                <a:lnTo>
                  <a:pt x="1452" y="162"/>
                </a:lnTo>
                <a:lnTo>
                  <a:pt x="1476" y="168"/>
                </a:lnTo>
                <a:lnTo>
                  <a:pt x="1500" y="168"/>
                </a:lnTo>
                <a:lnTo>
                  <a:pt x="1518" y="168"/>
                </a:lnTo>
                <a:lnTo>
                  <a:pt x="1536" y="168"/>
                </a:lnTo>
                <a:lnTo>
                  <a:pt x="1566" y="168"/>
                </a:lnTo>
                <a:lnTo>
                  <a:pt x="1584" y="168"/>
                </a:lnTo>
                <a:lnTo>
                  <a:pt x="1602" y="168"/>
                </a:lnTo>
                <a:lnTo>
                  <a:pt x="1620" y="168"/>
                </a:lnTo>
                <a:lnTo>
                  <a:pt x="1644" y="174"/>
                </a:lnTo>
                <a:lnTo>
                  <a:pt x="1662" y="180"/>
                </a:lnTo>
                <a:lnTo>
                  <a:pt x="1680" y="180"/>
                </a:lnTo>
                <a:lnTo>
                  <a:pt x="1704" y="186"/>
                </a:lnTo>
                <a:lnTo>
                  <a:pt x="1722" y="186"/>
                </a:lnTo>
                <a:lnTo>
                  <a:pt x="1740" y="186"/>
                </a:lnTo>
                <a:lnTo>
                  <a:pt x="1758" y="186"/>
                </a:lnTo>
                <a:lnTo>
                  <a:pt x="1776" y="168"/>
                </a:lnTo>
                <a:lnTo>
                  <a:pt x="1782" y="150"/>
                </a:lnTo>
                <a:lnTo>
                  <a:pt x="1800" y="150"/>
                </a:lnTo>
                <a:lnTo>
                  <a:pt x="1818" y="132"/>
                </a:lnTo>
                <a:lnTo>
                  <a:pt x="1836" y="126"/>
                </a:lnTo>
                <a:lnTo>
                  <a:pt x="1854" y="120"/>
                </a:lnTo>
                <a:lnTo>
                  <a:pt x="1872" y="102"/>
                </a:lnTo>
                <a:lnTo>
                  <a:pt x="1890" y="90"/>
                </a:lnTo>
                <a:lnTo>
                  <a:pt x="1908" y="90"/>
                </a:lnTo>
                <a:lnTo>
                  <a:pt x="1926" y="96"/>
                </a:lnTo>
                <a:lnTo>
                  <a:pt x="1944" y="96"/>
                </a:lnTo>
                <a:lnTo>
                  <a:pt x="1962" y="102"/>
                </a:lnTo>
                <a:lnTo>
                  <a:pt x="1980" y="102"/>
                </a:lnTo>
                <a:lnTo>
                  <a:pt x="1998" y="96"/>
                </a:lnTo>
                <a:lnTo>
                  <a:pt x="2022" y="78"/>
                </a:lnTo>
                <a:lnTo>
                  <a:pt x="2040" y="72"/>
                </a:lnTo>
                <a:lnTo>
                  <a:pt x="2058" y="78"/>
                </a:lnTo>
                <a:lnTo>
                  <a:pt x="2076" y="78"/>
                </a:lnTo>
                <a:lnTo>
                  <a:pt x="2094" y="78"/>
                </a:lnTo>
                <a:lnTo>
                  <a:pt x="2112" y="78"/>
                </a:lnTo>
                <a:lnTo>
                  <a:pt x="2130" y="90"/>
                </a:lnTo>
                <a:lnTo>
                  <a:pt x="2148" y="96"/>
                </a:lnTo>
                <a:lnTo>
                  <a:pt x="2166" y="96"/>
                </a:lnTo>
                <a:lnTo>
                  <a:pt x="2184" y="96"/>
                </a:lnTo>
                <a:lnTo>
                  <a:pt x="2202" y="102"/>
                </a:lnTo>
                <a:lnTo>
                  <a:pt x="2226" y="108"/>
                </a:lnTo>
                <a:lnTo>
                  <a:pt x="2256" y="108"/>
                </a:lnTo>
                <a:lnTo>
                  <a:pt x="2274" y="114"/>
                </a:lnTo>
                <a:lnTo>
                  <a:pt x="2298" y="126"/>
                </a:lnTo>
                <a:lnTo>
                  <a:pt x="2316" y="126"/>
                </a:lnTo>
                <a:lnTo>
                  <a:pt x="2334" y="126"/>
                </a:lnTo>
                <a:lnTo>
                  <a:pt x="2352" y="132"/>
                </a:lnTo>
                <a:lnTo>
                  <a:pt x="2370" y="138"/>
                </a:lnTo>
                <a:lnTo>
                  <a:pt x="2388" y="144"/>
                </a:lnTo>
                <a:lnTo>
                  <a:pt x="2382" y="162"/>
                </a:lnTo>
                <a:lnTo>
                  <a:pt x="2382" y="186"/>
                </a:lnTo>
                <a:lnTo>
                  <a:pt x="2394" y="204"/>
                </a:lnTo>
                <a:lnTo>
                  <a:pt x="2406" y="222"/>
                </a:lnTo>
                <a:lnTo>
                  <a:pt x="2418" y="240"/>
                </a:lnTo>
                <a:lnTo>
                  <a:pt x="2418" y="258"/>
                </a:lnTo>
                <a:lnTo>
                  <a:pt x="2412" y="276"/>
                </a:lnTo>
                <a:lnTo>
                  <a:pt x="2406" y="294"/>
                </a:lnTo>
                <a:lnTo>
                  <a:pt x="2400" y="318"/>
                </a:lnTo>
                <a:lnTo>
                  <a:pt x="2400" y="342"/>
                </a:lnTo>
                <a:lnTo>
                  <a:pt x="2394" y="366"/>
                </a:lnTo>
                <a:lnTo>
                  <a:pt x="2382" y="384"/>
                </a:lnTo>
                <a:lnTo>
                  <a:pt x="2382" y="402"/>
                </a:lnTo>
                <a:lnTo>
                  <a:pt x="2406" y="420"/>
                </a:lnTo>
                <a:lnTo>
                  <a:pt x="2382" y="438"/>
                </a:lnTo>
                <a:lnTo>
                  <a:pt x="2382" y="456"/>
                </a:lnTo>
                <a:lnTo>
                  <a:pt x="2394" y="474"/>
                </a:lnTo>
                <a:lnTo>
                  <a:pt x="2394" y="492"/>
                </a:lnTo>
                <a:lnTo>
                  <a:pt x="2406" y="522"/>
                </a:lnTo>
                <a:lnTo>
                  <a:pt x="2406" y="540"/>
                </a:lnTo>
                <a:lnTo>
                  <a:pt x="2388" y="558"/>
                </a:lnTo>
                <a:lnTo>
                  <a:pt x="2370" y="570"/>
                </a:lnTo>
                <a:lnTo>
                  <a:pt x="2370" y="588"/>
                </a:lnTo>
                <a:lnTo>
                  <a:pt x="2370" y="606"/>
                </a:lnTo>
                <a:lnTo>
                  <a:pt x="2370" y="624"/>
                </a:lnTo>
                <a:lnTo>
                  <a:pt x="2370" y="642"/>
                </a:lnTo>
                <a:lnTo>
                  <a:pt x="2346" y="666"/>
                </a:lnTo>
                <a:lnTo>
                  <a:pt x="2322" y="684"/>
                </a:lnTo>
                <a:lnTo>
                  <a:pt x="2340" y="702"/>
                </a:lnTo>
                <a:lnTo>
                  <a:pt x="2334" y="720"/>
                </a:lnTo>
                <a:lnTo>
                  <a:pt x="2328" y="738"/>
                </a:lnTo>
                <a:lnTo>
                  <a:pt x="2298" y="762"/>
                </a:lnTo>
                <a:lnTo>
                  <a:pt x="2298" y="786"/>
                </a:lnTo>
                <a:lnTo>
                  <a:pt x="2280" y="798"/>
                </a:lnTo>
                <a:lnTo>
                  <a:pt x="2262" y="798"/>
                </a:lnTo>
                <a:lnTo>
                  <a:pt x="2184" y="798"/>
                </a:lnTo>
                <a:lnTo>
                  <a:pt x="2166" y="786"/>
                </a:lnTo>
                <a:lnTo>
                  <a:pt x="2148" y="780"/>
                </a:lnTo>
                <a:lnTo>
                  <a:pt x="2124" y="786"/>
                </a:lnTo>
                <a:lnTo>
                  <a:pt x="2106" y="768"/>
                </a:lnTo>
                <a:lnTo>
                  <a:pt x="2082" y="768"/>
                </a:lnTo>
                <a:lnTo>
                  <a:pt x="2064" y="768"/>
                </a:lnTo>
                <a:lnTo>
                  <a:pt x="2046" y="768"/>
                </a:lnTo>
                <a:lnTo>
                  <a:pt x="2028" y="774"/>
                </a:lnTo>
                <a:lnTo>
                  <a:pt x="2010" y="774"/>
                </a:lnTo>
                <a:lnTo>
                  <a:pt x="2004" y="792"/>
                </a:lnTo>
                <a:lnTo>
                  <a:pt x="1986" y="804"/>
                </a:lnTo>
                <a:lnTo>
                  <a:pt x="1962" y="810"/>
                </a:lnTo>
                <a:lnTo>
                  <a:pt x="1950" y="834"/>
                </a:lnTo>
                <a:lnTo>
                  <a:pt x="1938" y="858"/>
                </a:lnTo>
                <a:lnTo>
                  <a:pt x="1920" y="870"/>
                </a:lnTo>
                <a:lnTo>
                  <a:pt x="1902" y="870"/>
                </a:lnTo>
                <a:lnTo>
                  <a:pt x="1884" y="882"/>
                </a:lnTo>
                <a:lnTo>
                  <a:pt x="1866" y="906"/>
                </a:lnTo>
                <a:lnTo>
                  <a:pt x="1842" y="918"/>
                </a:lnTo>
                <a:lnTo>
                  <a:pt x="1818" y="924"/>
                </a:lnTo>
                <a:lnTo>
                  <a:pt x="1794" y="924"/>
                </a:lnTo>
                <a:lnTo>
                  <a:pt x="1770" y="912"/>
                </a:lnTo>
                <a:lnTo>
                  <a:pt x="1752" y="906"/>
                </a:lnTo>
                <a:lnTo>
                  <a:pt x="1734" y="918"/>
                </a:lnTo>
                <a:lnTo>
                  <a:pt x="1704" y="906"/>
                </a:lnTo>
                <a:lnTo>
                  <a:pt x="1686" y="900"/>
                </a:lnTo>
                <a:lnTo>
                  <a:pt x="1662" y="912"/>
                </a:lnTo>
                <a:lnTo>
                  <a:pt x="1644" y="918"/>
                </a:lnTo>
                <a:lnTo>
                  <a:pt x="1614" y="930"/>
                </a:lnTo>
                <a:lnTo>
                  <a:pt x="1596" y="918"/>
                </a:lnTo>
                <a:lnTo>
                  <a:pt x="1578" y="918"/>
                </a:lnTo>
                <a:lnTo>
                  <a:pt x="1560" y="918"/>
                </a:lnTo>
                <a:lnTo>
                  <a:pt x="1542" y="918"/>
                </a:lnTo>
                <a:lnTo>
                  <a:pt x="1524" y="924"/>
                </a:lnTo>
                <a:lnTo>
                  <a:pt x="1506" y="924"/>
                </a:lnTo>
                <a:lnTo>
                  <a:pt x="1488" y="912"/>
                </a:lnTo>
                <a:lnTo>
                  <a:pt x="1458" y="912"/>
                </a:lnTo>
                <a:lnTo>
                  <a:pt x="1434" y="918"/>
                </a:lnTo>
                <a:lnTo>
                  <a:pt x="1416" y="918"/>
                </a:lnTo>
                <a:lnTo>
                  <a:pt x="1392" y="918"/>
                </a:lnTo>
                <a:lnTo>
                  <a:pt x="1374" y="918"/>
                </a:lnTo>
                <a:lnTo>
                  <a:pt x="1356" y="918"/>
                </a:lnTo>
                <a:lnTo>
                  <a:pt x="1296" y="912"/>
                </a:lnTo>
                <a:lnTo>
                  <a:pt x="1272" y="912"/>
                </a:lnTo>
                <a:lnTo>
                  <a:pt x="1248" y="912"/>
                </a:lnTo>
                <a:lnTo>
                  <a:pt x="1230" y="918"/>
                </a:lnTo>
                <a:lnTo>
                  <a:pt x="1212" y="924"/>
                </a:lnTo>
                <a:lnTo>
                  <a:pt x="1194" y="930"/>
                </a:lnTo>
                <a:lnTo>
                  <a:pt x="1122" y="936"/>
                </a:lnTo>
                <a:lnTo>
                  <a:pt x="1050" y="942"/>
                </a:lnTo>
                <a:lnTo>
                  <a:pt x="1068" y="942"/>
                </a:lnTo>
                <a:lnTo>
                  <a:pt x="1086" y="930"/>
                </a:lnTo>
                <a:lnTo>
                  <a:pt x="1104" y="918"/>
                </a:lnTo>
                <a:lnTo>
                  <a:pt x="1080" y="924"/>
                </a:lnTo>
                <a:lnTo>
                  <a:pt x="1056" y="924"/>
                </a:lnTo>
                <a:lnTo>
                  <a:pt x="1032" y="918"/>
                </a:lnTo>
                <a:lnTo>
                  <a:pt x="1008" y="918"/>
                </a:lnTo>
                <a:lnTo>
                  <a:pt x="990" y="924"/>
                </a:lnTo>
                <a:lnTo>
                  <a:pt x="972" y="930"/>
                </a:lnTo>
                <a:lnTo>
                  <a:pt x="954" y="936"/>
                </a:lnTo>
                <a:lnTo>
                  <a:pt x="936" y="942"/>
                </a:lnTo>
                <a:lnTo>
                  <a:pt x="924" y="924"/>
                </a:lnTo>
                <a:lnTo>
                  <a:pt x="900" y="918"/>
                </a:lnTo>
                <a:lnTo>
                  <a:pt x="876" y="924"/>
                </a:lnTo>
                <a:lnTo>
                  <a:pt x="858" y="924"/>
                </a:lnTo>
                <a:lnTo>
                  <a:pt x="840" y="924"/>
                </a:lnTo>
                <a:lnTo>
                  <a:pt x="816" y="918"/>
                </a:lnTo>
                <a:lnTo>
                  <a:pt x="798" y="906"/>
                </a:lnTo>
                <a:lnTo>
                  <a:pt x="780" y="918"/>
                </a:lnTo>
                <a:lnTo>
                  <a:pt x="762" y="924"/>
                </a:lnTo>
                <a:lnTo>
                  <a:pt x="732" y="930"/>
                </a:lnTo>
                <a:lnTo>
                  <a:pt x="714" y="906"/>
                </a:lnTo>
                <a:lnTo>
                  <a:pt x="684" y="912"/>
                </a:lnTo>
                <a:lnTo>
                  <a:pt x="666" y="906"/>
                </a:lnTo>
                <a:lnTo>
                  <a:pt x="642" y="906"/>
                </a:lnTo>
                <a:lnTo>
                  <a:pt x="624" y="906"/>
                </a:lnTo>
                <a:lnTo>
                  <a:pt x="606" y="906"/>
                </a:lnTo>
                <a:lnTo>
                  <a:pt x="588" y="900"/>
                </a:lnTo>
                <a:lnTo>
                  <a:pt x="570" y="900"/>
                </a:lnTo>
                <a:lnTo>
                  <a:pt x="552" y="900"/>
                </a:lnTo>
                <a:lnTo>
                  <a:pt x="534" y="894"/>
                </a:lnTo>
                <a:lnTo>
                  <a:pt x="516" y="894"/>
                </a:lnTo>
                <a:lnTo>
                  <a:pt x="492" y="894"/>
                </a:lnTo>
                <a:lnTo>
                  <a:pt x="468" y="882"/>
                </a:lnTo>
                <a:lnTo>
                  <a:pt x="444" y="882"/>
                </a:lnTo>
                <a:lnTo>
                  <a:pt x="426" y="882"/>
                </a:lnTo>
                <a:lnTo>
                  <a:pt x="396" y="852"/>
                </a:lnTo>
                <a:lnTo>
                  <a:pt x="378" y="840"/>
                </a:lnTo>
                <a:lnTo>
                  <a:pt x="360" y="834"/>
                </a:lnTo>
                <a:lnTo>
                  <a:pt x="336" y="834"/>
                </a:lnTo>
                <a:lnTo>
                  <a:pt x="318" y="834"/>
                </a:lnTo>
                <a:lnTo>
                  <a:pt x="300" y="834"/>
                </a:lnTo>
                <a:lnTo>
                  <a:pt x="282" y="834"/>
                </a:lnTo>
                <a:lnTo>
                  <a:pt x="252" y="834"/>
                </a:lnTo>
                <a:lnTo>
                  <a:pt x="234" y="834"/>
                </a:lnTo>
                <a:lnTo>
                  <a:pt x="216" y="822"/>
                </a:lnTo>
                <a:lnTo>
                  <a:pt x="198" y="822"/>
                </a:lnTo>
                <a:lnTo>
                  <a:pt x="180" y="822"/>
                </a:lnTo>
                <a:lnTo>
                  <a:pt x="156" y="822"/>
                </a:lnTo>
                <a:lnTo>
                  <a:pt x="120" y="810"/>
                </a:lnTo>
                <a:lnTo>
                  <a:pt x="96" y="804"/>
                </a:lnTo>
                <a:lnTo>
                  <a:pt x="78" y="804"/>
                </a:lnTo>
                <a:lnTo>
                  <a:pt x="60" y="798"/>
                </a:lnTo>
                <a:lnTo>
                  <a:pt x="36" y="792"/>
                </a:lnTo>
                <a:lnTo>
                  <a:pt x="12" y="786"/>
                </a:lnTo>
                <a:lnTo>
                  <a:pt x="0" y="756"/>
                </a:lnTo>
                <a:lnTo>
                  <a:pt x="12" y="738"/>
                </a:lnTo>
                <a:lnTo>
                  <a:pt x="30" y="720"/>
                </a:lnTo>
                <a:lnTo>
                  <a:pt x="48" y="714"/>
                </a:lnTo>
                <a:lnTo>
                  <a:pt x="72" y="702"/>
                </a:lnTo>
                <a:lnTo>
                  <a:pt x="42" y="696"/>
                </a:lnTo>
                <a:lnTo>
                  <a:pt x="42" y="678"/>
                </a:lnTo>
                <a:lnTo>
                  <a:pt x="60" y="654"/>
                </a:lnTo>
                <a:lnTo>
                  <a:pt x="60" y="636"/>
                </a:lnTo>
                <a:lnTo>
                  <a:pt x="42" y="618"/>
                </a:lnTo>
                <a:lnTo>
                  <a:pt x="36" y="594"/>
                </a:lnTo>
                <a:lnTo>
                  <a:pt x="18" y="582"/>
                </a:lnTo>
                <a:lnTo>
                  <a:pt x="18" y="564"/>
                </a:lnTo>
                <a:lnTo>
                  <a:pt x="30" y="546"/>
                </a:lnTo>
                <a:lnTo>
                  <a:pt x="36" y="528"/>
                </a:lnTo>
                <a:lnTo>
                  <a:pt x="54" y="510"/>
                </a:lnTo>
                <a:lnTo>
                  <a:pt x="60" y="492"/>
                </a:lnTo>
                <a:lnTo>
                  <a:pt x="60" y="468"/>
                </a:lnTo>
                <a:lnTo>
                  <a:pt x="60" y="450"/>
                </a:lnTo>
                <a:lnTo>
                  <a:pt x="84" y="432"/>
                </a:lnTo>
                <a:lnTo>
                  <a:pt x="66" y="414"/>
                </a:lnTo>
                <a:lnTo>
                  <a:pt x="48" y="414"/>
                </a:lnTo>
                <a:lnTo>
                  <a:pt x="66" y="394"/>
                </a:lnTo>
                <a:lnTo>
                  <a:pt x="60" y="378"/>
                </a:lnTo>
                <a:lnTo>
                  <a:pt x="66" y="348"/>
                </a:lnTo>
                <a:lnTo>
                  <a:pt x="66" y="330"/>
                </a:lnTo>
                <a:lnTo>
                  <a:pt x="72" y="312"/>
                </a:lnTo>
                <a:lnTo>
                  <a:pt x="78" y="294"/>
                </a:lnTo>
                <a:lnTo>
                  <a:pt x="60" y="294"/>
                </a:lnTo>
                <a:lnTo>
                  <a:pt x="66" y="283"/>
                </a:lnTo>
                <a:lnTo>
                  <a:pt x="60" y="276"/>
                </a:lnTo>
                <a:lnTo>
                  <a:pt x="84" y="270"/>
                </a:lnTo>
                <a:lnTo>
                  <a:pt x="96" y="252"/>
                </a:lnTo>
                <a:lnTo>
                  <a:pt x="84" y="234"/>
                </a:lnTo>
                <a:lnTo>
                  <a:pt x="84" y="216"/>
                </a:lnTo>
                <a:lnTo>
                  <a:pt x="66" y="198"/>
                </a:lnTo>
                <a:lnTo>
                  <a:pt x="48" y="192"/>
                </a:lnTo>
                <a:lnTo>
                  <a:pt x="54" y="174"/>
                </a:lnTo>
                <a:lnTo>
                  <a:pt x="72" y="162"/>
                </a:lnTo>
                <a:lnTo>
                  <a:pt x="90" y="150"/>
                </a:lnTo>
                <a:lnTo>
                  <a:pt x="90" y="132"/>
                </a:lnTo>
                <a:lnTo>
                  <a:pt x="72" y="120"/>
                </a:lnTo>
                <a:lnTo>
                  <a:pt x="60" y="102"/>
                </a:lnTo>
                <a:lnTo>
                  <a:pt x="66" y="84"/>
                </a:lnTo>
                <a:lnTo>
                  <a:pt x="78" y="66"/>
                </a:lnTo>
                <a:lnTo>
                  <a:pt x="78" y="48"/>
                </a:lnTo>
                <a:lnTo>
                  <a:pt x="94" y="33"/>
                </a:lnTo>
              </a:path>
            </a:pathLst>
          </a:custGeom>
          <a:gradFill rotWithShape="1">
            <a:gsLst>
              <a:gs pos="0">
                <a:srgbClr val="CCCCFF">
                  <a:gamma/>
                  <a:tint val="0"/>
                  <a:invGamma/>
                </a:srgbClr>
              </a:gs>
              <a:gs pos="100000">
                <a:srgbClr val="CCCCFF"/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dist="35921" dir="2700000" algn="ctr" rotWithShape="0">
              <a:srgbClr val="FF9933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 rot="1162445">
            <a:off x="8830652" y="909972"/>
            <a:ext cx="236170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“In God we trust, all others bring data.” – Edward Deming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CF4C2B5F-4CD6-3B49-963A-2CCBD5CC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0862" y="6510505"/>
            <a:ext cx="4114800" cy="345796"/>
          </a:xfrm>
        </p:spPr>
        <p:txBody>
          <a:bodyPr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Flatiron Data Science Bootcamp Project </a:t>
            </a:r>
          </a:p>
        </p:txBody>
      </p:sp>
    </p:spTree>
    <p:extLst>
      <p:ext uri="{BB962C8B-B14F-4D97-AF65-F5344CB8AC3E}">
        <p14:creationId xmlns:p14="http://schemas.microsoft.com/office/powerpoint/2010/main" val="13281418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25513</TotalTime>
  <Words>701</Words>
  <Application>Microsoft Macintosh PowerPoint</Application>
  <PresentationFormat>Widescreen</PresentationFormat>
  <Paragraphs>137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Gill Sans MT</vt:lpstr>
      <vt:lpstr>Segoe UI</vt:lpstr>
      <vt:lpstr>Times New Roman</vt:lpstr>
      <vt:lpstr>Wingdings</vt:lpstr>
      <vt:lpstr>Badge</vt:lpstr>
      <vt:lpstr>Seattle Metro Home Price Predictive Model</vt:lpstr>
      <vt:lpstr>Presentation outline</vt:lpstr>
      <vt:lpstr>Which types of movies to target?</vt:lpstr>
      <vt:lpstr>Data and Methods</vt:lpstr>
      <vt:lpstr>Proposal #1: Go After Animation genre first</vt:lpstr>
      <vt:lpstr>Proposal #2: Authorize A Budget of $131M or $93M</vt:lpstr>
      <vt:lpstr>Proposal #3: Strike a deal with one of the Top 20 actors</vt:lpstr>
      <vt:lpstr>Conclusions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Utterback</dc:creator>
  <cp:lastModifiedBy>Chuck Utterback</cp:lastModifiedBy>
  <cp:revision>240</cp:revision>
  <dcterms:created xsi:type="dcterms:W3CDTF">2016-01-28T19:53:28Z</dcterms:created>
  <dcterms:modified xsi:type="dcterms:W3CDTF">2021-03-15T17:30:22Z</dcterms:modified>
</cp:coreProperties>
</file>