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40"/>
  </p:notesMasterIdLst>
  <p:handoutMasterIdLst>
    <p:handoutMasterId r:id="rId4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63" r:id="rId9"/>
    <p:sldId id="378" r:id="rId10"/>
    <p:sldId id="377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400" r:id="rId29"/>
    <p:sldId id="401" r:id="rId30"/>
    <p:sldId id="402" r:id="rId31"/>
    <p:sldId id="403" r:id="rId32"/>
    <p:sldId id="404" r:id="rId33"/>
    <p:sldId id="407" r:id="rId34"/>
    <p:sldId id="408" r:id="rId35"/>
    <p:sldId id="409" r:id="rId36"/>
    <p:sldId id="410" r:id="rId37"/>
    <p:sldId id="405" r:id="rId38"/>
    <p:sldId id="33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CC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117" d="100"/>
          <a:sy n="117" d="100"/>
        </p:scale>
        <p:origin x="1356" y="8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</a:t>
            </a:r>
            <a:r>
              <a:rPr lang="en-US" altLang="zh-CN" dirty="0"/>
              <a:t>gets</a:t>
            </a:r>
            <a:r>
              <a:rPr lang="zh-CN" altLang="en-US" dirty="0"/>
              <a:t>，</a:t>
            </a:r>
            <a:r>
              <a:rPr lang="en-US" altLang="zh-CN" dirty="0" err="1"/>
              <a:t>gets_s</a:t>
            </a:r>
            <a:r>
              <a:rPr lang="zh-CN" altLang="en-US" dirty="0"/>
              <a:t>是安全的版本</a:t>
            </a:r>
          </a:p>
        </p:txBody>
      </p:sp>
    </p:spTree>
    <p:extLst>
      <p:ext uri="{BB962C8B-B14F-4D97-AF65-F5344CB8AC3E}">
        <p14:creationId xmlns:p14="http://schemas.microsoft.com/office/powerpoint/2010/main" val="214069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44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 dirty="0"/>
              <a:t> ICS-LAB4  </a:t>
            </a:r>
            <a:r>
              <a:rPr lang="en-US" altLang="zh-CN" sz="6000" dirty="0" err="1">
                <a:solidFill>
                  <a:srgbClr val="FF0000"/>
                </a:solidFill>
              </a:rPr>
              <a:t>Buflab</a:t>
            </a:r>
            <a:br>
              <a:rPr lang="en-US" altLang="zh-CN" sz="4800" dirty="0"/>
            </a:br>
            <a:r>
              <a:rPr lang="en-US" altLang="zh-CN" sz="4800" dirty="0"/>
              <a:t> </a:t>
            </a:r>
            <a:r>
              <a:rPr lang="zh-CN" altLang="en-US" sz="4800" dirty="0"/>
              <a:t>缓冲器漏洞攻击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>
              <a:lnSpc>
                <a:spcPct val="200000"/>
              </a:lnSpc>
            </a:pPr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</a:t>
            </a:r>
            <a:r>
              <a:rPr lang="en-US" altLang="zh-CN" sz="2800" dirty="0"/>
              <a:t>7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863819"/>
            <a:ext cx="843528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1800" b="1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[32];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字节字符数组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gets(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从标准输入流输入字符串，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gets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存在缓冲区溢出漏洞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return 1;     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当输入字符串超过</a:t>
            </a: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字节即可破坏栈帧结构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1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  <a:endParaRPr lang="zh-CN" altLang="zh-CN" sz="1800" b="1" i="0" kern="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3058182"/>
            <a:ext cx="8435280" cy="1600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 love ICS2018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Dud: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getbuf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returned 0x1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输入字符较短未溢出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4769069"/>
            <a:ext cx="8839200" cy="1353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&gt;./</a:t>
            </a:r>
            <a:r>
              <a:rPr lang="en-US" altLang="zh-CN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string: It is easier to love this class when you are a TA.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Ouch!: You caused a segmentation fault!           </a:t>
            </a:r>
            <a:r>
              <a:rPr lang="zh-CN" altLang="en-US" sz="18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溢出引发段错</a:t>
            </a:r>
            <a:endParaRPr lang="en-US" altLang="zh-CN" sz="18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122277"/>
            <a:ext cx="8206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zh-CN" sz="2800" i="0" dirty="0">
                <a:solidFill>
                  <a:srgbClr val="FF0000"/>
                </a:solidFill>
              </a:rPr>
              <a:t>缓冲区溢出导致程序</a:t>
            </a:r>
            <a:r>
              <a:rPr lang="zh-CN" altLang="en-US" sz="2800" i="0" dirty="0">
                <a:solidFill>
                  <a:srgbClr val="FF0000"/>
                </a:solidFill>
              </a:rPr>
              <a:t>栈帧结构</a:t>
            </a:r>
            <a:r>
              <a:rPr lang="zh-CN" altLang="zh-CN" sz="2800" i="0" dirty="0">
                <a:solidFill>
                  <a:srgbClr val="FF0000"/>
                </a:solidFill>
              </a:rPr>
              <a:t>破坏，产生访</a:t>
            </a:r>
            <a:r>
              <a:rPr lang="zh-CN" altLang="en-US" sz="2800" i="0" dirty="0">
                <a:solidFill>
                  <a:srgbClr val="FF0000"/>
                </a:solidFill>
              </a:rPr>
              <a:t>存</a:t>
            </a:r>
            <a:r>
              <a:rPr lang="zh-CN" altLang="zh-CN" sz="2800" i="0" dirty="0">
                <a:solidFill>
                  <a:srgbClr val="FF0000"/>
                </a:solidFill>
              </a:rPr>
              <a:t>错误</a:t>
            </a:r>
          </a:p>
        </p:txBody>
      </p:sp>
      <p:sp>
        <p:nvSpPr>
          <p:cNvPr id="2" name="矩形 1"/>
          <p:cNvSpPr/>
          <p:nvPr/>
        </p:nvSpPr>
        <p:spPr>
          <a:xfrm>
            <a:off x="300272" y="340599"/>
            <a:ext cx="8538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dirty="0">
                <a:solidFill>
                  <a:srgbClr val="FF0000"/>
                </a:solidFill>
              </a:rPr>
              <a:t>函数</a:t>
            </a:r>
            <a:r>
              <a:rPr lang="en-US" altLang="zh-CN" sz="2800" dirty="0">
                <a:solidFill>
                  <a:srgbClr val="FF0000"/>
                </a:solidFill>
              </a:rPr>
              <a:t>Gets()</a:t>
            </a:r>
            <a:r>
              <a:rPr lang="zh-CN" altLang="zh-CN" sz="2800" dirty="0">
                <a:solidFill>
                  <a:srgbClr val="FF0000"/>
                </a:solidFill>
              </a:rPr>
              <a:t>不判断</a:t>
            </a:r>
            <a:r>
              <a:rPr lang="en-US" altLang="zh-CN" sz="2800" dirty="0" err="1">
                <a:solidFill>
                  <a:srgbClr val="FF0000"/>
                </a:solidFill>
              </a:rPr>
              <a:t>buf</a:t>
            </a:r>
            <a:r>
              <a:rPr lang="zh-CN" altLang="en-US" sz="2800" dirty="0">
                <a:solidFill>
                  <a:srgbClr val="FF0000"/>
                </a:solidFill>
              </a:rPr>
              <a:t>大小，字符串超长，</a:t>
            </a:r>
            <a:r>
              <a:rPr lang="zh-CN" altLang="zh-CN" sz="2800" dirty="0">
                <a:solidFill>
                  <a:srgbClr val="FF0000"/>
                </a:solidFill>
              </a:rPr>
              <a:t>缓冲区溢出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攻击手段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6" y="1362075"/>
            <a:ext cx="4550668" cy="49720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设计字符串输入给</a:t>
            </a:r>
            <a:r>
              <a:rPr lang="en-US" altLang="zh-CN" dirty="0" err="1"/>
              <a:t>bufbomb</a:t>
            </a:r>
            <a:r>
              <a:rPr lang="zh-CN" altLang="zh-CN" dirty="0"/>
              <a:t>，造成缓冲区溢出，使</a:t>
            </a:r>
            <a:r>
              <a:rPr lang="en-US" altLang="zh-CN" dirty="0" err="1"/>
              <a:t>bufbomb</a:t>
            </a:r>
            <a:r>
              <a:rPr lang="zh-CN" altLang="zh-CN" dirty="0"/>
              <a:t>程序完成一些有趣的事情。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zh-CN" b="1" dirty="0"/>
              <a:t>攻击字符串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无符号字节数据，十六进制表示，字节间用空格隔开，如：</a:t>
            </a:r>
            <a:r>
              <a:rPr lang="en-US" altLang="zh-CN" sz="2400" dirty="0">
                <a:solidFill>
                  <a:srgbClr val="FF0000"/>
                </a:solidFill>
              </a:rPr>
              <a:t> 68 </a:t>
            </a:r>
            <a:r>
              <a:rPr lang="en-US" altLang="zh-CN" sz="2400" dirty="0" err="1">
                <a:solidFill>
                  <a:srgbClr val="FF0000"/>
                </a:solidFill>
              </a:rPr>
              <a:t>ef</a:t>
            </a:r>
            <a:r>
              <a:rPr lang="en-US" altLang="zh-CN" sz="2400" dirty="0">
                <a:solidFill>
                  <a:srgbClr val="FF0000"/>
                </a:solidFill>
              </a:rPr>
              <a:t> cd ab 00 83 c0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cookie</a:t>
            </a:r>
            <a:r>
              <a:rPr lang="zh-CN" altLang="en-US" sz="2400" dirty="0">
                <a:solidFill>
                  <a:srgbClr val="FF0000"/>
                </a:solidFill>
              </a:rPr>
              <a:t>相关，</a:t>
            </a:r>
            <a:r>
              <a:rPr lang="zh-CN" altLang="zh-CN" sz="2400" dirty="0">
                <a:solidFill>
                  <a:srgbClr val="FF0000"/>
                </a:solidFill>
              </a:rPr>
              <a:t>每</a:t>
            </a:r>
            <a:r>
              <a:rPr lang="zh-CN" altLang="en-US" sz="2400" dirty="0">
                <a:solidFill>
                  <a:srgbClr val="FF0000"/>
                </a:solidFill>
              </a:rPr>
              <a:t>位</a:t>
            </a:r>
            <a:r>
              <a:rPr lang="zh-CN" altLang="zh-CN" sz="2400" dirty="0">
                <a:solidFill>
                  <a:srgbClr val="FF0000"/>
                </a:solidFill>
              </a:rPr>
              <a:t>同学的攻击字串</a:t>
            </a:r>
            <a:r>
              <a:rPr lang="zh-CN" altLang="en-US" sz="2400" dirty="0">
                <a:solidFill>
                  <a:srgbClr val="FF0000"/>
                </a:solidFill>
              </a:rPr>
              <a:t>不同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zh-CN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输入方便</a:t>
            </a:r>
            <a:r>
              <a:rPr lang="zh-CN" altLang="zh-CN" sz="2400" dirty="0">
                <a:solidFill>
                  <a:srgbClr val="FF0000"/>
                </a:solidFill>
              </a:rPr>
              <a:t>将攻击字符串写在文本文件中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953000" y="1268760"/>
            <a:ext cx="4190999" cy="5112568"/>
            <a:chOff x="2839144" y="1988835"/>
            <a:chExt cx="4035783" cy="3744421"/>
          </a:xfrm>
        </p:grpSpPr>
        <p:sp>
          <p:nvSpPr>
            <p:cNvPr id="6" name="文本框 5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6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6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839144" y="3168648"/>
              <a:ext cx="719489" cy="338121"/>
              <a:chOff x="3091813" y="3138575"/>
              <a:chExt cx="404713" cy="338121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3091813" y="3138575"/>
                <a:ext cx="40471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839144" y="5034058"/>
              <a:ext cx="728509" cy="379808"/>
              <a:chOff x="2780643" y="4332646"/>
              <a:chExt cx="728509" cy="379808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2780643" y="4332646"/>
                <a:ext cx="728509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test()EBP</a:t>
              </a:r>
              <a:r>
                <a:rPr lang="zh-CN" altLang="en-US" sz="1800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00"/>
                  </a:solidFill>
                </a:rPr>
                <a:t>…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/>
                <a:t>buf</a:t>
              </a:r>
              <a:r>
                <a:rPr lang="en-US" altLang="zh-CN" sz="1800" dirty="0"/>
                <a:t>[03-00]</a:t>
              </a:r>
              <a:endParaRPr lang="zh-CN" altLang="en-US" sz="1800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661862" y="3495931"/>
              <a:ext cx="1213065" cy="1625465"/>
              <a:chOff x="7894110" y="2190887"/>
              <a:chExt cx="1213065" cy="2642478"/>
            </a:xfrm>
          </p:grpSpPr>
          <p:sp>
            <p:nvSpPr>
              <p:cNvPr id="22" name="右大括号 21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064971" y="3218405"/>
                <a:ext cx="1042204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647466" y="1988835"/>
              <a:ext cx="967892" cy="1507093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0" name="右大括号 19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064972" y="3218404"/>
                <a:ext cx="797030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ctr"/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7209500" y="1983250"/>
            <a:ext cx="652816" cy="3571125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20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2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5</a:t>
            </a:r>
            <a:r>
              <a:rPr lang="zh-CN" altLang="en-US" dirty="0"/>
              <a:t>个攻击字符串，对目标程序实施缓冲区溢出攻击。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次攻击难度递增，分别命名为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Smoke    </a:t>
            </a:r>
            <a:r>
              <a:rPr lang="zh-CN" altLang="en-US" dirty="0"/>
              <a:t>（让目标程序</a:t>
            </a:r>
            <a:r>
              <a:rPr lang="zh-CN" altLang="en-US" dirty="0">
                <a:solidFill>
                  <a:srgbClr val="00B050"/>
                </a:solidFill>
              </a:rPr>
              <a:t>调用</a:t>
            </a:r>
            <a:r>
              <a:rPr lang="en-US" altLang="zh-CN" dirty="0">
                <a:solidFill>
                  <a:srgbClr val="00B050"/>
                </a:solidFill>
              </a:rPr>
              <a:t>smoke</a:t>
            </a:r>
            <a:r>
              <a:rPr lang="zh-CN" altLang="en-US" dirty="0">
                <a:solidFill>
                  <a:srgbClr val="00B050"/>
                </a:solidFill>
              </a:rPr>
              <a:t>函数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Fizz         </a:t>
            </a:r>
            <a:r>
              <a:rPr lang="zh-CN" altLang="en-US" dirty="0"/>
              <a:t>（让目标程序使用</a:t>
            </a:r>
            <a:r>
              <a:rPr lang="zh-CN" altLang="en-US" dirty="0">
                <a:solidFill>
                  <a:srgbClr val="00B050"/>
                </a:solidFill>
              </a:rPr>
              <a:t>特定参数调用</a:t>
            </a:r>
            <a:r>
              <a:rPr lang="en-US" altLang="zh-CN" dirty="0"/>
              <a:t>Fizz</a:t>
            </a:r>
            <a:r>
              <a:rPr lang="zh-CN" altLang="en-US" dirty="0"/>
              <a:t>函数）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Bang       </a:t>
            </a:r>
            <a:r>
              <a:rPr lang="zh-CN" altLang="en-US" dirty="0"/>
              <a:t>（让目标程序调用</a:t>
            </a:r>
            <a:r>
              <a:rPr lang="en-US" altLang="zh-CN" dirty="0"/>
              <a:t>Bang</a:t>
            </a:r>
            <a:r>
              <a:rPr lang="zh-CN" altLang="en-US" dirty="0"/>
              <a:t>函数，并</a:t>
            </a:r>
            <a:r>
              <a:rPr lang="zh-CN" altLang="en-US" dirty="0">
                <a:solidFill>
                  <a:srgbClr val="00B050"/>
                </a:solidFill>
              </a:rPr>
              <a:t>篡改全局变量</a:t>
            </a:r>
            <a:r>
              <a:rPr lang="zh-CN" altLang="en-US" dirty="0"/>
              <a:t>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Boom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无感攻击</a:t>
            </a:r>
            <a:r>
              <a:rPr lang="zh-CN" altLang="en-US" dirty="0"/>
              <a:t>，并传递有效返回值）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Nitro     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B050"/>
                </a:solidFill>
              </a:rPr>
              <a:t>栈帧地址变化</a:t>
            </a:r>
            <a:r>
              <a:rPr lang="zh-CN" altLang="en-US" dirty="0"/>
              <a:t>时的有效攻击）</a:t>
            </a:r>
            <a:endParaRPr lang="en-US" altLang="zh-CN" dirty="0"/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cs typeface="+mn-cs"/>
              </a:rPr>
              <a:t>需要调用的函数均在目标程序中存在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6620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Smoke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197678"/>
            <a:ext cx="8594725" cy="5136447"/>
          </a:xfrm>
        </p:spPr>
        <p:txBody>
          <a:bodyPr/>
          <a:lstStyle/>
          <a:p>
            <a:r>
              <a:rPr lang="zh-CN" altLang="zh-CN" dirty="0"/>
              <a:t>构造攻击字符串作为</a:t>
            </a:r>
            <a:r>
              <a:rPr lang="zh-CN" altLang="en-US" dirty="0"/>
              <a:t>目标程序</a:t>
            </a:r>
            <a:r>
              <a:rPr lang="zh-CN" altLang="zh-CN" dirty="0"/>
              <a:t>输入，造成缓冲区溢出，使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zh-CN" dirty="0"/>
              <a:t>返回时不返回到</a:t>
            </a:r>
            <a:r>
              <a:rPr lang="en-US" altLang="zh-CN" dirty="0"/>
              <a:t>test</a:t>
            </a:r>
            <a:r>
              <a:rPr lang="zh-CN" altLang="zh-CN" dirty="0"/>
              <a:t>函数，而是转向执行</a:t>
            </a:r>
            <a:r>
              <a:rPr lang="en-US" altLang="zh-CN" dirty="0"/>
              <a:t>smoke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攻击成功界面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943" r="943"/>
          <a:stretch/>
        </p:blipFill>
        <p:spPr>
          <a:xfrm>
            <a:off x="396875" y="4685122"/>
            <a:ext cx="8594725" cy="1944277"/>
          </a:xfrm>
          <a:prstGeom prst="rect">
            <a:avLst/>
          </a:prstGeom>
        </p:spPr>
      </p:pic>
      <p:sp>
        <p:nvSpPr>
          <p:cNvPr id="6" name="Rectangle 4"/>
          <p:cNvSpPr>
            <a:spLocks/>
          </p:cNvSpPr>
          <p:nvPr/>
        </p:nvSpPr>
        <p:spPr bwMode="auto">
          <a:xfrm>
            <a:off x="609600" y="2133600"/>
            <a:ext cx="80010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smoke()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 err="1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kern="0" dirty="0">
                <a:solidFill>
                  <a:srgbClr val="CC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("Smoke!: You called smoke()\n");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9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Smoke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调用函数</a:t>
            </a:r>
            <a:endParaRPr lang="en-US" altLang="zh-CN" dirty="0"/>
          </a:p>
          <a:p>
            <a:r>
              <a:rPr lang="zh-CN" altLang="en-US" dirty="0"/>
              <a:t>只需攻击返回地址区域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191000" y="1197678"/>
            <a:ext cx="4180295" cy="5112568"/>
            <a:chOff x="2784666" y="1988835"/>
            <a:chExt cx="4025475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800" i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zh-CN" altLang="en-US" sz="1800" i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84666" y="3168648"/>
              <a:ext cx="773967" cy="338121"/>
              <a:chOff x="3061170" y="3138575"/>
              <a:chExt cx="435357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784666" y="5034058"/>
              <a:ext cx="782987" cy="379808"/>
              <a:chOff x="2726165" y="4332646"/>
              <a:chExt cx="782987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test()EBP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[03-00]</a:t>
              </a:r>
              <a:endPara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148279" cy="1625465"/>
              <a:chOff x="7894110" y="2190887"/>
              <a:chExt cx="1148279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977417" cy="769546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i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getbuf</a:t>
                </a:r>
                <a:r>
                  <a:rPr lang="zh-CN" altLang="en-US" sz="1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1148279" cy="1507093"/>
              <a:chOff x="7894110" y="2383321"/>
              <a:chExt cx="1148279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977417" cy="76954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test</a:t>
                </a:r>
              </a:p>
              <a:p>
                <a:pPr algn="ctr"/>
                <a:r>
                  <a:rPr lang="zh-CN" altLang="en-US" sz="18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6504074" y="2793181"/>
            <a:ext cx="652816" cy="2690112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8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1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构造攻击字串造成缓冲区溢出，使目标程序调用</a:t>
            </a:r>
            <a:r>
              <a:rPr lang="en-US" altLang="zh-CN" dirty="0"/>
              <a:t>fizz</a:t>
            </a:r>
            <a:r>
              <a:rPr lang="zh-CN" altLang="en-US" dirty="0"/>
              <a:t>函数，并将</a:t>
            </a:r>
            <a:r>
              <a:rPr lang="en-US" altLang="zh-CN" dirty="0"/>
              <a:t>cookie</a:t>
            </a:r>
            <a:r>
              <a:rPr lang="zh-CN" altLang="en-US" dirty="0"/>
              <a:t>值作为参数传递给</a:t>
            </a:r>
            <a:r>
              <a:rPr lang="en-US" altLang="zh-CN" dirty="0"/>
              <a:t>fizz</a:t>
            </a:r>
            <a:r>
              <a:rPr lang="zh-CN" altLang="en-US" dirty="0"/>
              <a:t>函数，使</a:t>
            </a:r>
            <a:r>
              <a:rPr lang="en-US" altLang="zh-CN" dirty="0"/>
              <a:t>fizz</a:t>
            </a:r>
            <a:r>
              <a:rPr lang="zh-CN" altLang="en-US" dirty="0"/>
              <a:t>函数中的判断成功，需仔细考虑将</a:t>
            </a:r>
            <a:r>
              <a:rPr lang="en-US" altLang="zh-CN" dirty="0"/>
              <a:t>cookie</a:t>
            </a:r>
            <a:r>
              <a:rPr lang="zh-CN" altLang="en-US" dirty="0"/>
              <a:t>放置在栈中什么位置。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97609" y="3309789"/>
            <a:ext cx="8305800" cy="302433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fizz(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if (</a:t>
            </a:r>
            <a:r>
              <a:rPr lang="en-US" altLang="zh-CN" sz="20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("Fizz!: You called fizz(0x%x)\n",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validate(1);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} else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You called fizz(0x%x)\n", </a:t>
            </a:r>
            <a:r>
              <a:rPr lang="en-US" altLang="zh-CN" sz="20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20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exit(0);</a:t>
            </a:r>
          </a:p>
          <a:p>
            <a:pPr algn="l">
              <a:lnSpc>
                <a:spcPts val="2600"/>
              </a:lnSpc>
              <a:spcAft>
                <a:spcPts val="0"/>
              </a:spcAft>
            </a:pPr>
            <a:r>
              <a:rPr lang="en-US" altLang="zh-CN" sz="20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1637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fizz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用正确参数调用其他函数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pPr lvl="1"/>
            <a:r>
              <a:rPr lang="zh-CN" altLang="en-US" dirty="0"/>
              <a:t>攻击函数参数区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91409" y="1268760"/>
            <a:ext cx="4542991" cy="5112568"/>
            <a:chOff x="2445711" y="1988835"/>
            <a:chExt cx="4374739" cy="3744421"/>
          </a:xfrm>
        </p:grpSpPr>
        <p:sp>
          <p:nvSpPr>
            <p:cNvPr id="7" name="文本框 6"/>
            <p:cNvSpPr txBox="1"/>
            <p:nvPr/>
          </p:nvSpPr>
          <p:spPr>
            <a:xfrm>
              <a:off x="3563888" y="3495936"/>
              <a:ext cx="2088232" cy="223732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2000" i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zh-CN" altLang="en-US" sz="2000" i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63888" y="1988840"/>
              <a:ext cx="2088232" cy="1507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445711" y="3168648"/>
              <a:ext cx="1112921" cy="383204"/>
              <a:chOff x="2870508" y="3138575"/>
              <a:chExt cx="626019" cy="383204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870508" y="3138575"/>
                <a:ext cx="626019" cy="38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EBP</a:t>
                </a:r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2454733" y="5034058"/>
              <a:ext cx="1112920" cy="383204"/>
              <a:chOff x="2396232" y="4332646"/>
              <a:chExt cx="1112920" cy="38320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396232" y="4332646"/>
                <a:ext cx="1112920" cy="38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ESP</a:t>
                </a:r>
                <a:endPara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3563888" y="3487033"/>
              <a:ext cx="208823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test() EBP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63888" y="3825587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[31-28]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563888" y="4131436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[27-24]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563888" y="4469444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563888" y="4795369"/>
              <a:ext cx="2088232" cy="338554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buf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[03-00]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61862" y="3495931"/>
              <a:ext cx="1158588" cy="1625465"/>
              <a:chOff x="7894110" y="2190887"/>
              <a:chExt cx="1158588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987726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567653" y="3157374"/>
              <a:ext cx="2084621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67654" y="2834056"/>
              <a:ext cx="2084620" cy="33855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567653" y="2507567"/>
              <a:ext cx="2084467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647466" y="1988835"/>
              <a:ext cx="1172984" cy="1507093"/>
              <a:chOff x="7894110" y="2383321"/>
              <a:chExt cx="1172984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1002122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test</a:t>
                </a:r>
              </a:p>
              <a:p>
                <a:pPr algn="ctr"/>
                <a:r>
                  <a:rPr lang="zh-CN" altLang="en-US" sz="200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6656474" y="2439284"/>
            <a:ext cx="652816" cy="3115091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endParaRPr lang="zh-CN" altLang="en-US" sz="18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5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Fizz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2447925"/>
          </a:xfrm>
        </p:spPr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cookie</a:t>
            </a:r>
            <a:r>
              <a:rPr lang="zh-CN" altLang="en-US" dirty="0"/>
              <a:t>命令，例如：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&gt;./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makecookie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1160301099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0x5f405c9a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0x5f405c9a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即为根据学号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1160301099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</a:p>
          <a:p>
            <a:r>
              <a:rPr lang="zh-CN" altLang="en-US" dirty="0"/>
              <a:t>攻击成功界面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 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r="2062"/>
          <a:stretch/>
        </p:blipFill>
        <p:spPr>
          <a:xfrm>
            <a:off x="685800" y="3848100"/>
            <a:ext cx="7573053" cy="172819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FB1252E-AF7A-406B-B487-4D64AB3B7709}"/>
              </a:ext>
            </a:extLst>
          </p:cNvPr>
          <p:cNvSpPr txBox="1">
            <a:spLocks/>
          </p:cNvSpPr>
          <p:nvPr/>
        </p:nvSpPr>
        <p:spPr bwMode="auto">
          <a:xfrm>
            <a:off x="453146" y="5810250"/>
            <a:ext cx="85947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目标程序也会显示用户</a:t>
            </a:r>
            <a:r>
              <a:rPr lang="en-US" altLang="zh-CN" kern="0" dirty="0"/>
              <a:t>cookie</a:t>
            </a:r>
            <a:r>
              <a:rPr lang="zh-CN" altLang="en-US" kern="0" dirty="0"/>
              <a:t>，</a:t>
            </a:r>
            <a:r>
              <a:rPr lang="en-US" altLang="zh-CN" kern="0" dirty="0" err="1"/>
              <a:t>makecookie</a:t>
            </a:r>
            <a:r>
              <a:rPr lang="zh-CN" altLang="en-US" kern="0" dirty="0"/>
              <a:t>可不用</a:t>
            </a:r>
          </a:p>
        </p:txBody>
      </p:sp>
    </p:spTree>
    <p:extLst>
      <p:ext uri="{BB962C8B-B14F-4D97-AF65-F5344CB8AC3E}">
        <p14:creationId xmlns:p14="http://schemas.microsoft.com/office/powerpoint/2010/main" val="34198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343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构造攻击字串，使目标程序调用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bang</a:t>
            </a:r>
            <a:r>
              <a:rPr lang="zh-CN" altLang="en-US" dirty="0"/>
              <a:t>函数，要将函数中全局变量</a:t>
            </a:r>
            <a:r>
              <a:rPr lang="en-US" altLang="zh-CN" dirty="0" err="1">
                <a:solidFill>
                  <a:srgbClr val="FF0000"/>
                </a:solidFill>
              </a:rPr>
              <a:t>global_value</a:t>
            </a:r>
            <a:r>
              <a:rPr lang="zh-CN" altLang="en-US" dirty="0"/>
              <a:t>篡改为</a:t>
            </a:r>
            <a:r>
              <a:rPr lang="en-US" altLang="zh-CN" dirty="0"/>
              <a:t>cookie</a:t>
            </a:r>
            <a:r>
              <a:rPr lang="zh-CN" altLang="en-US" dirty="0"/>
              <a:t>值，使相应判断成功，需要在缓冲区中</a:t>
            </a:r>
            <a:r>
              <a:rPr lang="zh-CN" altLang="en-US" dirty="0">
                <a:solidFill>
                  <a:srgbClr val="CC3300"/>
                </a:solidFill>
              </a:rPr>
              <a:t>注入恶意代码</a:t>
            </a:r>
            <a:r>
              <a:rPr lang="zh-CN" altLang="en-US" dirty="0"/>
              <a:t>篡改全局变量。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527933" y="3124200"/>
            <a:ext cx="8445152" cy="3581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exit(0);</a:t>
            </a:r>
          </a:p>
          <a:p>
            <a:pPr algn="l">
              <a:lnSpc>
                <a:spcPts val="25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C3300"/>
                </a:solidFill>
              </a:rPr>
              <a:t>挑战：</a:t>
            </a:r>
            <a:r>
              <a:rPr lang="zh-CN" altLang="en-US" dirty="0"/>
              <a:t>攻击字符串中包含用户自己编写的恶意代码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465137" y="2743200"/>
            <a:ext cx="8458200" cy="336232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 bang(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== cookie)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("Bang!: You set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to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    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validate(2);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 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("Misfire: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0x%x\n", </a:t>
            </a:r>
            <a:r>
              <a:rPr lang="en-US" altLang="zh-CN" sz="1600" b="1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global_value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solidFill>
                  <a:srgbClr val="7030A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exit(0);</a:t>
            </a:r>
          </a:p>
          <a:p>
            <a:pPr algn="l">
              <a:lnSpc>
                <a:spcPts val="2200"/>
              </a:lnSpc>
              <a:spcAft>
                <a:spcPts val="0"/>
              </a:spcAft>
            </a:pP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96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</a:t>
            </a:r>
            <a:r>
              <a:rPr lang="zh-CN" altLang="en-US" dirty="0"/>
              <a:t>语言函数的汇编级实现及缓冲器溢出原理</a:t>
            </a:r>
            <a:endParaRPr lang="en-US" altLang="zh-CN" dirty="0"/>
          </a:p>
          <a:p>
            <a:pPr lvl="1"/>
            <a:r>
              <a:rPr lang="zh-CN" altLang="en-US" dirty="0"/>
              <a:t>掌握栈帧结构与缓冲器溢出漏洞的攻击设计方法</a:t>
            </a:r>
            <a:endParaRPr lang="en-US" altLang="zh-CN" dirty="0"/>
          </a:p>
          <a:p>
            <a:pPr lvl="1"/>
            <a:r>
              <a:rPr lang="zh-CN" altLang="en-US" dirty="0"/>
              <a:t>进一步熟练使用</a:t>
            </a:r>
            <a:r>
              <a:rPr lang="en-US" altLang="zh-CN" dirty="0"/>
              <a:t>Linux</a:t>
            </a:r>
            <a:r>
              <a:rPr lang="zh-CN" altLang="en-US" dirty="0"/>
              <a:t>下的调试工具完成机器语言的跟踪调试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任课教师：郑贵滨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人数与分组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bang</a:t>
            </a:r>
            <a:r>
              <a:rPr lang="zh-CN" altLang="en-US" dirty="0"/>
              <a:t>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zh-CN" altLang="en-US" dirty="0"/>
              <a:t>调用其他函数</a:t>
            </a:r>
            <a:endParaRPr lang="en-US" altLang="zh-CN" dirty="0"/>
          </a:p>
          <a:p>
            <a:pPr lvl="1"/>
            <a:r>
              <a:rPr lang="zh-CN" altLang="en-US" dirty="0"/>
              <a:t>攻击返回地址区域</a:t>
            </a:r>
            <a:endParaRPr lang="en-US" altLang="zh-CN" dirty="0"/>
          </a:p>
          <a:p>
            <a:r>
              <a:rPr lang="zh-CN" altLang="en-US" dirty="0"/>
              <a:t>篡改全局变量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简单字符串覆盖做不到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需编写恶意代码，插入到攻击字符串合适位置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当被调用函数返回时，</a:t>
            </a:r>
            <a:r>
              <a:rPr lang="zh-CN" altLang="en-US" dirty="0"/>
              <a:t>应先</a:t>
            </a:r>
            <a:r>
              <a:rPr lang="zh-CN" altLang="zh-CN" dirty="0"/>
              <a:t>转向这段</a:t>
            </a:r>
            <a:r>
              <a:rPr lang="zh-CN" altLang="en-US" dirty="0"/>
              <a:t>恶意代码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恶意代码负责篡改全局变量，并跳转到</a:t>
            </a:r>
            <a:r>
              <a:rPr lang="en-US" altLang="zh-CN" dirty="0"/>
              <a:t>bang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91C9A7E-A011-48CA-A1F5-8053E609AC20}"/>
              </a:ext>
            </a:extLst>
          </p:cNvPr>
          <p:cNvGrpSpPr/>
          <p:nvPr/>
        </p:nvGrpSpPr>
        <p:grpSpPr>
          <a:xfrm>
            <a:off x="4267200" y="1268760"/>
            <a:ext cx="4443319" cy="5112568"/>
            <a:chOff x="4267200" y="1268760"/>
            <a:chExt cx="4443319" cy="5112568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48F1BBE-E88E-4F72-B2E4-8E5DC0BEE880}"/>
                </a:ext>
              </a:extLst>
            </p:cNvPr>
            <p:cNvSpPr txBox="1"/>
            <p:nvPr/>
          </p:nvSpPr>
          <p:spPr>
            <a:xfrm>
              <a:off x="5076391" y="3326530"/>
              <a:ext cx="2168545" cy="30547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8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8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381C2E4-340A-4F76-A51F-02B6A38B63B9}"/>
                </a:ext>
              </a:extLst>
            </p:cNvPr>
            <p:cNvSpPr txBox="1"/>
            <p:nvPr/>
          </p:nvSpPr>
          <p:spPr>
            <a:xfrm>
              <a:off x="5076391" y="1268767"/>
              <a:ext cx="2168545" cy="2057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4C3887F-D88E-4EA4-BD88-3006235863F9}"/>
                </a:ext>
              </a:extLst>
            </p:cNvPr>
            <p:cNvGrpSpPr/>
            <p:nvPr/>
          </p:nvGrpSpPr>
          <p:grpSpPr>
            <a:xfrm>
              <a:off x="4267200" y="2879656"/>
              <a:ext cx="803734" cy="461665"/>
              <a:chOff x="3061170" y="3138575"/>
              <a:chExt cx="435357" cy="338121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6FC01DB-058A-4145-A35F-4D0447E08F73}"/>
                  </a:ext>
                </a:extLst>
              </p:cNvPr>
              <p:cNvSpPr txBox="1"/>
              <p:nvPr/>
            </p:nvSpPr>
            <p:spPr>
              <a:xfrm>
                <a:off x="3061170" y="3138575"/>
                <a:ext cx="43535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0811D4C-35C6-4A3E-ADE0-5F526541D7D3}"/>
                  </a:ext>
                </a:extLst>
              </p:cNvPr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FEFE97B-312C-4C33-9C22-AC50AB0B019F}"/>
                </a:ext>
              </a:extLst>
            </p:cNvPr>
            <p:cNvGrpSpPr/>
            <p:nvPr/>
          </p:nvGrpSpPr>
          <p:grpSpPr>
            <a:xfrm>
              <a:off x="4267200" y="5426655"/>
              <a:ext cx="813101" cy="518583"/>
              <a:chOff x="2726165" y="4332646"/>
              <a:chExt cx="782987" cy="379808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80CEA8F-1A20-45BB-8BBD-DD41179EC093}"/>
                  </a:ext>
                </a:extLst>
              </p:cNvPr>
              <p:cNvSpPr txBox="1"/>
              <p:nvPr/>
            </p:nvSpPr>
            <p:spPr>
              <a:xfrm>
                <a:off x="2726165" y="4332646"/>
                <a:ext cx="782987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9B723F37-5CB1-48EF-AA17-BB9CD3B26DC4}"/>
                  </a:ext>
                </a:extLst>
              </p:cNvPr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42C5FF5-D95C-4329-99D4-B4909E2B0CC4}"/>
                </a:ext>
              </a:extLst>
            </p:cNvPr>
            <p:cNvSpPr txBox="1"/>
            <p:nvPr/>
          </p:nvSpPr>
          <p:spPr>
            <a:xfrm>
              <a:off x="5076391" y="3314374"/>
              <a:ext cx="2168545" cy="462256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sz="1800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FE83A35-48D0-4ED7-9D56-E90ACD0B6F53}"/>
                </a:ext>
              </a:extLst>
            </p:cNvPr>
            <p:cNvSpPr txBox="1"/>
            <p:nvPr/>
          </p:nvSpPr>
          <p:spPr>
            <a:xfrm>
              <a:off x="5076391" y="3776630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725EC6A-489D-4B61-B7B6-15BCA20B9C4D}"/>
                </a:ext>
              </a:extLst>
            </p:cNvPr>
            <p:cNvSpPr txBox="1"/>
            <p:nvPr/>
          </p:nvSpPr>
          <p:spPr>
            <a:xfrm>
              <a:off x="5076391" y="4194231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80E03F7-E499-4412-893F-DDFB2250D8D6}"/>
                </a:ext>
              </a:extLst>
            </p:cNvPr>
            <p:cNvSpPr txBox="1"/>
            <p:nvPr/>
          </p:nvSpPr>
          <p:spPr>
            <a:xfrm>
              <a:off x="5076391" y="4655741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…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9912AFB-767D-4258-B22C-FA483656D11B}"/>
                </a:ext>
              </a:extLst>
            </p:cNvPr>
            <p:cNvSpPr txBox="1"/>
            <p:nvPr/>
          </p:nvSpPr>
          <p:spPr>
            <a:xfrm>
              <a:off x="5076391" y="5100753"/>
              <a:ext cx="2168545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/>
                <a:t>buf</a:t>
              </a:r>
              <a:r>
                <a:rPr lang="en-US" altLang="zh-CN" sz="1800" dirty="0"/>
                <a:t>[03-00]</a:t>
              </a:r>
              <a:endParaRPr lang="zh-CN" altLang="en-US" sz="1800" dirty="0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55BB209-30F5-411C-B40B-7240D55BA0F7}"/>
                </a:ext>
              </a:extLst>
            </p:cNvPr>
            <p:cNvGrpSpPr/>
            <p:nvPr/>
          </p:nvGrpSpPr>
          <p:grpSpPr>
            <a:xfrm>
              <a:off x="7255055" y="3326523"/>
              <a:ext cx="1455464" cy="2219382"/>
              <a:chOff x="7894110" y="2190887"/>
              <a:chExt cx="1401560" cy="2642478"/>
            </a:xfrm>
          </p:grpSpPr>
          <p:sp>
            <p:nvSpPr>
              <p:cNvPr id="48" name="右大括号 47">
                <a:extLst>
                  <a:ext uri="{FF2B5EF4-FFF2-40B4-BE49-F238E27FC236}">
                    <a16:creationId xmlns:a16="http://schemas.microsoft.com/office/drawing/2014/main" id="{E81EA23E-FD73-4987-A103-3D32C1358AC2}"/>
                  </a:ext>
                </a:extLst>
              </p:cNvPr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6E3F1D6-6452-4853-862D-24AE90B05F13}"/>
                  </a:ext>
                </a:extLst>
              </p:cNvPr>
              <p:cNvSpPr txBox="1"/>
              <p:nvPr/>
            </p:nvSpPr>
            <p:spPr>
              <a:xfrm>
                <a:off x="8064972" y="3218405"/>
                <a:ext cx="1230698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13C90A-9592-487A-A31A-C694CA59B378}"/>
                </a:ext>
              </a:extLst>
            </p:cNvPr>
            <p:cNvSpPr txBox="1"/>
            <p:nvPr/>
          </p:nvSpPr>
          <p:spPr>
            <a:xfrm>
              <a:off x="5080301" y="2864263"/>
              <a:ext cx="2164795" cy="46225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3B9F344-5A4B-4224-9082-063CD98B3C6D}"/>
                </a:ext>
              </a:extLst>
            </p:cNvPr>
            <p:cNvSpPr txBox="1"/>
            <p:nvPr/>
          </p:nvSpPr>
          <p:spPr>
            <a:xfrm>
              <a:off x="5080302" y="2422810"/>
              <a:ext cx="2164794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sz="1800" dirty="0"/>
                <a:t>函数参数区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B404FF4-35EE-419C-9222-A549F1ABBC0D}"/>
                </a:ext>
              </a:extLst>
            </p:cNvPr>
            <p:cNvSpPr txBox="1"/>
            <p:nvPr/>
          </p:nvSpPr>
          <p:spPr>
            <a:xfrm>
              <a:off x="5080301" y="1977028"/>
              <a:ext cx="2164635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6E8BE2C-2948-456A-B643-4819F75A8A42}"/>
                </a:ext>
              </a:extLst>
            </p:cNvPr>
            <p:cNvGrpSpPr/>
            <p:nvPr/>
          </p:nvGrpSpPr>
          <p:grpSpPr>
            <a:xfrm>
              <a:off x="7240104" y="1268760"/>
              <a:ext cx="1122271" cy="2057759"/>
              <a:chOff x="7894110" y="2383321"/>
              <a:chExt cx="1080707" cy="2450044"/>
            </a:xfrm>
            <a:solidFill>
              <a:srgbClr val="FFC000"/>
            </a:solidFill>
          </p:grpSpPr>
          <p:sp>
            <p:nvSpPr>
              <p:cNvPr id="46" name="右大括号 45">
                <a:extLst>
                  <a:ext uri="{FF2B5EF4-FFF2-40B4-BE49-F238E27FC236}">
                    <a16:creationId xmlns:a16="http://schemas.microsoft.com/office/drawing/2014/main" id="{163918EB-BD2B-4ABD-8127-A3142F1AE5A1}"/>
                  </a:ext>
                </a:extLst>
              </p:cNvPr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D1BA664-4B0C-4FF6-823C-1CE54D65A496}"/>
                  </a:ext>
                </a:extLst>
              </p:cNvPr>
              <p:cNvSpPr txBox="1"/>
              <p:nvPr/>
            </p:nvSpPr>
            <p:spPr>
              <a:xfrm>
                <a:off x="8064972" y="3218404"/>
                <a:ext cx="909845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ctr"/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8B724EF-EDCE-4070-8291-C9C5A656C367}"/>
              </a:ext>
            </a:extLst>
          </p:cNvPr>
          <p:cNvSpPr/>
          <p:nvPr/>
        </p:nvSpPr>
        <p:spPr>
          <a:xfrm>
            <a:off x="6592151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6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CE4697-77B1-4B34-B959-94351EA3CE1F}"/>
              </a:ext>
            </a:extLst>
          </p:cNvPr>
          <p:cNvSpPr/>
          <p:nvPr/>
        </p:nvSpPr>
        <p:spPr>
          <a:xfrm>
            <a:off x="6580114" y="4282434"/>
            <a:ext cx="652816" cy="1263471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6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6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Bang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如何构造含有</a:t>
            </a:r>
            <a:r>
              <a:rPr lang="zh-CN" altLang="en-US" dirty="0">
                <a:solidFill>
                  <a:srgbClr val="0000FF"/>
                </a:solidFill>
              </a:rPr>
              <a:t>恶意</a:t>
            </a:r>
            <a:r>
              <a:rPr lang="zh-CN" altLang="zh-CN" dirty="0">
                <a:solidFill>
                  <a:srgbClr val="0000FF"/>
                </a:solidFill>
              </a:rPr>
              <a:t>攻击代码的攻击字符串？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编写汇编代码文件</a:t>
            </a:r>
            <a:r>
              <a:rPr lang="en-US" altLang="zh-CN" dirty="0" err="1"/>
              <a:t>asm.s</a:t>
            </a:r>
            <a:r>
              <a:rPr lang="zh-CN" altLang="zh-CN" dirty="0"/>
              <a:t>，将该文件编译成机器代码</a:t>
            </a:r>
            <a:r>
              <a:rPr lang="en-US" altLang="zh-CN" dirty="0"/>
              <a:t>  </a:t>
            </a:r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-m32 -c </a:t>
            </a:r>
            <a:r>
              <a:rPr lang="en-US" altLang="zh-CN" dirty="0" err="1">
                <a:solidFill>
                  <a:srgbClr val="FF0000"/>
                </a:solidFill>
              </a:rPr>
              <a:t>asm.s</a:t>
            </a:r>
            <a:endParaRPr lang="en-US" altLang="zh-CN" dirty="0">
              <a:solidFill>
                <a:srgbClr val="FF0000"/>
              </a:solidFill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反汇编</a:t>
            </a:r>
            <a:r>
              <a:rPr lang="en-US" altLang="zh-CN" dirty="0" err="1"/>
              <a:t>asm.o</a:t>
            </a:r>
            <a:r>
              <a:rPr lang="zh-CN" altLang="en-US" dirty="0"/>
              <a:t>得到恶意代码</a:t>
            </a:r>
            <a:r>
              <a:rPr lang="zh-CN" altLang="zh-CN" dirty="0"/>
              <a:t>字节序列</a:t>
            </a:r>
            <a:r>
              <a:rPr lang="zh-CN" altLang="en-US" dirty="0"/>
              <a:t>，插入攻击字符串适当位置</a:t>
            </a:r>
            <a:endParaRPr lang="en-US" altLang="zh-CN" dirty="0"/>
          </a:p>
          <a:p>
            <a:pPr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en-US" altLang="zh-CN" dirty="0">
                <a:solidFill>
                  <a:srgbClr val="FF0000"/>
                </a:solidFill>
              </a:rPr>
              <a:t> -d </a:t>
            </a:r>
            <a:r>
              <a:rPr lang="en-US" altLang="zh-CN" dirty="0" err="1">
                <a:solidFill>
                  <a:srgbClr val="FF0000"/>
                </a:solidFill>
              </a:rPr>
              <a:t>asm.o</a:t>
            </a:r>
            <a:endParaRPr lang="en-US" altLang="zh-CN" b="1" dirty="0"/>
          </a:p>
          <a:p>
            <a:r>
              <a:rPr lang="zh-CN" altLang="en-US" dirty="0"/>
              <a:t>攻击成功界面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 r="1"/>
          <a:stretch/>
        </p:blipFill>
        <p:spPr>
          <a:xfrm>
            <a:off x="807188" y="4005064"/>
            <a:ext cx="7529624" cy="14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次攻击都是使目标程序</a:t>
            </a:r>
            <a:r>
              <a:rPr lang="zh-CN" altLang="en-US" dirty="0">
                <a:solidFill>
                  <a:srgbClr val="00B050"/>
                </a:solidFill>
              </a:rPr>
              <a:t>跳转到特定函数</a:t>
            </a:r>
            <a:r>
              <a:rPr lang="zh-CN" altLang="en-US" dirty="0"/>
              <a:t>，进而利用</a:t>
            </a:r>
            <a:r>
              <a:rPr lang="en-US" altLang="zh-CN" dirty="0"/>
              <a:t>exit</a:t>
            </a:r>
            <a:r>
              <a:rPr lang="zh-CN" altLang="en-US" dirty="0"/>
              <a:t>函数结束目标程序运行，攻击造成的</a:t>
            </a:r>
            <a:r>
              <a:rPr lang="zh-CN" altLang="en-US" dirty="0">
                <a:solidFill>
                  <a:srgbClr val="C00000"/>
                </a:solidFill>
              </a:rPr>
              <a:t>栈帧结构破坏</a:t>
            </a:r>
            <a:r>
              <a:rPr lang="zh-CN" altLang="en-US" dirty="0"/>
              <a:t>是可接受的。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Boom</a:t>
            </a:r>
            <a:r>
              <a:rPr lang="zh-CN" altLang="en-US" dirty="0"/>
              <a:t>要求更高明的攻击，要求被攻击程序能返回到原调用函数</a:t>
            </a:r>
            <a:r>
              <a:rPr lang="en-US" altLang="zh-CN" dirty="0"/>
              <a:t>test</a:t>
            </a:r>
            <a:r>
              <a:rPr lang="zh-CN" altLang="en-US" dirty="0"/>
              <a:t>继续执行</a:t>
            </a:r>
            <a:r>
              <a:rPr lang="en-US" altLang="zh-CN" dirty="0"/>
              <a:t>——</a:t>
            </a:r>
            <a:r>
              <a:rPr lang="zh-CN" altLang="en-US" dirty="0"/>
              <a:t>即调用函数感觉不到攻击行为。</a:t>
            </a: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rgbClr val="0000FF"/>
                </a:solidFill>
              </a:rPr>
              <a:t>挑战</a:t>
            </a:r>
          </a:p>
          <a:p>
            <a:pPr lvl="1">
              <a:lnSpc>
                <a:spcPct val="150000"/>
              </a:lnSpc>
            </a:pPr>
            <a:r>
              <a:rPr lang="zh-CN" altLang="en-US" sz="4000" dirty="0"/>
              <a:t>还原对栈帧结构的任何破坏</a:t>
            </a:r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057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boom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构造攻击字符串，使得</a:t>
            </a:r>
            <a:r>
              <a:rPr lang="en-US" altLang="zh-CN" dirty="0" err="1"/>
              <a:t>getbuf</a:t>
            </a:r>
            <a:r>
              <a:rPr lang="zh-CN" altLang="en-US" dirty="0"/>
              <a:t>都能将正确的</a:t>
            </a:r>
            <a:r>
              <a:rPr lang="en-US" altLang="zh-CN" dirty="0"/>
              <a:t>cookie</a:t>
            </a:r>
            <a:r>
              <a:rPr lang="zh-CN" altLang="en-US" dirty="0"/>
              <a:t>值返回给</a:t>
            </a:r>
            <a:r>
              <a:rPr lang="en-US" altLang="zh-CN" dirty="0"/>
              <a:t>test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攻击成功界面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"/>
          <a:stretch/>
        </p:blipFill>
        <p:spPr>
          <a:xfrm>
            <a:off x="792700" y="3382446"/>
            <a:ext cx="7915617" cy="12961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447" y="5408859"/>
            <a:ext cx="4447051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i="0" dirty="0">
                <a:latin typeface="+mj-ea"/>
                <a:ea typeface="+mj-ea"/>
              </a:rPr>
              <a:t>注</a:t>
            </a:r>
            <a:r>
              <a:rPr lang="zh-CN" altLang="zh-CN" sz="2400" i="0" dirty="0">
                <a:latin typeface="+mj-ea"/>
                <a:ea typeface="+mj-ea"/>
              </a:rPr>
              <a:t>：</a:t>
            </a:r>
            <a:r>
              <a:rPr lang="zh-CN" altLang="en-US" sz="2400" i="0" dirty="0">
                <a:latin typeface="+mj-ea"/>
                <a:ea typeface="+mj-ea"/>
              </a:rPr>
              <a:t>这里，</a:t>
            </a:r>
            <a:r>
              <a:rPr lang="en-US" altLang="zh-CN" sz="2400" i="0" dirty="0">
                <a:latin typeface="+mj-ea"/>
                <a:ea typeface="+mj-ea"/>
              </a:rPr>
              <a:t>boom</a:t>
            </a:r>
            <a:r>
              <a:rPr lang="zh-CN" altLang="zh-CN" sz="2400" i="0" dirty="0">
                <a:latin typeface="+mj-ea"/>
                <a:ea typeface="+mj-ea"/>
              </a:rPr>
              <a:t>不是一个函数</a:t>
            </a:r>
            <a:endParaRPr lang="zh-CN" altLang="en-US" sz="2400" i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6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攻击  无感攻击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3960440" cy="5040312"/>
          </a:xfrm>
        </p:spPr>
        <p:txBody>
          <a:bodyPr/>
          <a:lstStyle/>
          <a:p>
            <a:r>
              <a:rPr lang="en-US" altLang="zh-CN" dirty="0"/>
              <a:t>Boom</a:t>
            </a:r>
            <a:r>
              <a:rPr lang="zh-CN" altLang="en-US" dirty="0"/>
              <a:t>不是函数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cookie</a:t>
            </a:r>
            <a:r>
              <a:rPr lang="zh-CN" altLang="en-US" dirty="0"/>
              <a:t>传递给</a:t>
            </a:r>
            <a:r>
              <a:rPr lang="en-US" altLang="zh-CN" dirty="0"/>
              <a:t>test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同时要恢复栈帧</a:t>
            </a:r>
            <a:endParaRPr lang="en-US" altLang="zh-CN" dirty="0"/>
          </a:p>
          <a:p>
            <a:r>
              <a:rPr lang="zh-CN" altLang="en-US" dirty="0"/>
              <a:t>恢复原始返回地址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FE58D6D-AB53-44DF-88C6-2C2B62731AF4}"/>
              </a:ext>
            </a:extLst>
          </p:cNvPr>
          <p:cNvGrpSpPr/>
          <p:nvPr/>
        </p:nvGrpSpPr>
        <p:grpSpPr>
          <a:xfrm>
            <a:off x="4788027" y="1268760"/>
            <a:ext cx="4288695" cy="5112568"/>
            <a:chOff x="4788027" y="1268760"/>
            <a:chExt cx="4288695" cy="5112568"/>
          </a:xfrm>
        </p:grpSpPr>
        <p:sp>
          <p:nvSpPr>
            <p:cNvPr id="7" name="文本框 6"/>
            <p:cNvSpPr txBox="1"/>
            <p:nvPr/>
          </p:nvSpPr>
          <p:spPr>
            <a:xfrm>
              <a:off x="5705618" y="3326530"/>
              <a:ext cx="2168546" cy="305479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zh-CN" sz="18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  <a:endParaRPr lang="zh-CN" altLang="en-US" sz="1800" i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05618" y="1268767"/>
              <a:ext cx="2168546" cy="2057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788027" y="2879656"/>
              <a:ext cx="912135" cy="461665"/>
              <a:chOff x="3002452" y="3138575"/>
              <a:chExt cx="494074" cy="33812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3002452" y="3138575"/>
                <a:ext cx="494074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EBP</a:t>
                </a:r>
                <a:endParaRPr lang="zh-CN" altLang="en-US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3208349" y="3463305"/>
                <a:ext cx="2835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797393" y="5426655"/>
              <a:ext cx="912135" cy="518583"/>
              <a:chOff x="2630799" y="4332646"/>
              <a:chExt cx="878353" cy="37980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630799" y="4332646"/>
                <a:ext cx="878353" cy="33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87824" y="4712454"/>
                <a:ext cx="5040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5705618" y="3314374"/>
              <a:ext cx="2168546" cy="46225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test() EBP</a:t>
              </a:r>
              <a:r>
                <a:rPr lang="zh-CN" altLang="en-US" sz="1800" dirty="0">
                  <a:solidFill>
                    <a:srgbClr val="000000"/>
                  </a:solidFill>
                </a:rPr>
                <a:t>值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705618" y="3776630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[31-28]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05618" y="4194231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 err="1">
                  <a:solidFill>
                    <a:srgbClr val="000000"/>
                  </a:solidFill>
                </a:rPr>
                <a:t>buf</a:t>
              </a:r>
              <a:r>
                <a:rPr lang="en-US" altLang="zh-CN" sz="1800" dirty="0">
                  <a:solidFill>
                    <a:srgbClr val="000000"/>
                  </a:solidFill>
                </a:rPr>
                <a:t>[27-24]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705618" y="4655741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rgbClr val="000000"/>
                  </a:solidFill>
                </a:rPr>
                <a:t>…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705618" y="5100753"/>
              <a:ext cx="2168546" cy="462256"/>
            </a:xfrm>
            <a:prstGeom prst="rect">
              <a:avLst/>
            </a:prstGeom>
            <a:solidFill>
              <a:srgbClr val="66FF66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pPr algn="l"/>
              <a:r>
                <a:rPr lang="en-US" altLang="zh-CN" sz="1800" dirty="0" err="1"/>
                <a:t>buf</a:t>
              </a:r>
              <a:r>
                <a:rPr lang="en-US" altLang="zh-CN" sz="1800" dirty="0"/>
                <a:t>[03-00]</a:t>
              </a:r>
              <a:endParaRPr lang="zh-CN" altLang="en-US" sz="1800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884280" y="3326523"/>
              <a:ext cx="1192442" cy="2219382"/>
              <a:chOff x="7894110" y="2190887"/>
              <a:chExt cx="1148279" cy="2642478"/>
            </a:xfrm>
          </p:grpSpPr>
          <p:sp>
            <p:nvSpPr>
              <p:cNvPr id="23" name="右大括号 22"/>
              <p:cNvSpPr/>
              <p:nvPr/>
            </p:nvSpPr>
            <p:spPr>
              <a:xfrm>
                <a:off x="7894110" y="2190887"/>
                <a:ext cx="144016" cy="2642478"/>
              </a:xfrm>
              <a:prstGeom prst="rightBrac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8064972" y="3218405"/>
                <a:ext cx="977417" cy="842835"/>
              </a:xfrm>
              <a:prstGeom prst="rect">
                <a:avLst/>
              </a:prstGeom>
              <a:solidFill>
                <a:srgbClr val="86BC64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0" dirty="0" err="1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getbuf</a:t>
                </a:r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5709527" y="2864263"/>
              <a:ext cx="2164796" cy="462256"/>
            </a:xfrm>
            <a:prstGeom prst="rect">
              <a:avLst/>
            </a:prstGeom>
            <a:solidFill>
              <a:srgbClr val="FF9999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返回地址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709528" y="2422810"/>
              <a:ext cx="2164795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l">
                <a:defRPr sz="1600" i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sz="1800" dirty="0"/>
                <a:t>函数参数区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09527" y="1977028"/>
              <a:ext cx="2164636" cy="46225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zh-CN"/>
              </a:defPPr>
              <a:lvl1pPr algn="ctr">
                <a:defRPr sz="1600" i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l"/>
              <a:r>
                <a:rPr lang="zh-CN" altLang="en-US" sz="1800" dirty="0">
                  <a:solidFill>
                    <a:srgbClr val="000000"/>
                  </a:solidFill>
                </a:rPr>
                <a:t>函数参数区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869330" y="1268760"/>
              <a:ext cx="1005117" cy="2057759"/>
              <a:chOff x="7894110" y="2383321"/>
              <a:chExt cx="967892" cy="2450044"/>
            </a:xfrm>
            <a:solidFill>
              <a:srgbClr val="FFC000"/>
            </a:solidFill>
          </p:grpSpPr>
          <p:sp>
            <p:nvSpPr>
              <p:cNvPr id="21" name="右大括号 20"/>
              <p:cNvSpPr/>
              <p:nvPr/>
            </p:nvSpPr>
            <p:spPr>
              <a:xfrm>
                <a:off x="7894110" y="2383321"/>
                <a:ext cx="158412" cy="2450044"/>
              </a:xfrm>
              <a:prstGeom prst="rightBrac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l"/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064972" y="3218404"/>
                <a:ext cx="797030" cy="8428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test</a:t>
                </a:r>
              </a:p>
              <a:p>
                <a:pPr algn="l"/>
                <a:r>
                  <a:rPr lang="zh-CN" altLang="en-US" sz="20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栈帧</a:t>
                </a: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7198227" y="2864263"/>
            <a:ext cx="652816" cy="2666248"/>
          </a:xfrm>
          <a:prstGeom prst="rect">
            <a:avLst/>
          </a:prstGeom>
          <a:pattFill prst="lgCheck">
            <a:fgClr>
              <a:srgbClr val="66FF66"/>
            </a:fgClr>
            <a:bgClr>
              <a:schemeClr val="bg1"/>
            </a:bgClr>
          </a:pattFill>
        </p:spPr>
        <p:txBody>
          <a:bodyPr vert="eaVert" wrap="square" anchor="ctr" anchorCtr="0">
            <a:noAutofit/>
          </a:bodyPr>
          <a:lstStyle/>
          <a:p>
            <a:pPr algn="l"/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en-US" altLang="zh-CN" sz="18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8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09340" y="4426450"/>
            <a:ext cx="652816" cy="1119455"/>
          </a:xfrm>
          <a:prstGeom prst="rect">
            <a:avLst/>
          </a:prstGeom>
          <a:solidFill>
            <a:srgbClr val="FFC000"/>
          </a:solidFill>
        </p:spPr>
        <p:txBody>
          <a:bodyPr vert="eaVert" wrap="square" anchor="ctr" anchorCtr="0">
            <a:noAutofit/>
          </a:bodyPr>
          <a:lstStyle/>
          <a:p>
            <a:pPr algn="ctr"/>
            <a:r>
              <a:rPr lang="zh-CN" altLang="en-US" sz="16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 意 代 码</a:t>
            </a:r>
            <a:endParaRPr lang="zh-CN" altLang="en-US" sz="1600" i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本阶段你需要</a:t>
            </a:r>
            <a:r>
              <a:rPr lang="zh-CN" altLang="en-US" dirty="0"/>
              <a:t>增加</a:t>
            </a:r>
            <a:r>
              <a:rPr lang="zh-CN" altLang="zh-CN" dirty="0"/>
              <a:t>“</a:t>
            </a:r>
            <a:r>
              <a:rPr lang="en-US" altLang="zh-CN" dirty="0"/>
              <a:t>-n</a:t>
            </a:r>
            <a:r>
              <a:rPr lang="zh-CN" altLang="zh-CN" dirty="0"/>
              <a:t>”命令行开关运行</a:t>
            </a:r>
            <a:r>
              <a:rPr lang="en-US" altLang="zh-CN" dirty="0" err="1"/>
              <a:t>bufbomb</a:t>
            </a:r>
            <a:r>
              <a:rPr lang="zh-CN" altLang="zh-CN" dirty="0"/>
              <a:t>，以便开启</a:t>
            </a:r>
            <a:r>
              <a:rPr lang="en-US" altLang="zh-CN" dirty="0"/>
              <a:t>Nitro</a:t>
            </a:r>
            <a:r>
              <a:rPr lang="zh-CN" altLang="zh-CN" dirty="0"/>
              <a:t>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程序运行界面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Nitro </a:t>
            </a:r>
            <a:r>
              <a:rPr lang="zh-CN" altLang="en-US" dirty="0"/>
              <a:t>模式下，溢出攻击的函数</a:t>
            </a:r>
            <a:r>
              <a:rPr lang="en-US" altLang="zh-CN" dirty="0" err="1">
                <a:solidFill>
                  <a:srgbClr val="0000FF"/>
                </a:solidFill>
              </a:rPr>
              <a:t>getbufn</a:t>
            </a:r>
            <a:r>
              <a:rPr lang="zh-CN" altLang="en-US" dirty="0"/>
              <a:t>会连续执行了</a:t>
            </a:r>
            <a:r>
              <a:rPr lang="en-US" altLang="zh-CN" dirty="0"/>
              <a:t>5</a:t>
            </a:r>
            <a:r>
              <a:rPr lang="zh-CN" altLang="en-US" dirty="0"/>
              <a:t>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次调用只有第一次攻击成功？  </a:t>
            </a:r>
            <a:r>
              <a:rPr lang="en-US" altLang="zh-CN" dirty="0"/>
              <a:t>Why</a:t>
            </a:r>
            <a:r>
              <a:rPr lang="zh-CN" altLang="en-US" dirty="0"/>
              <a:t>？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851" r="6469"/>
          <a:stretch/>
        </p:blipFill>
        <p:spPr>
          <a:xfrm>
            <a:off x="745081" y="2780928"/>
            <a:ext cx="784887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次调用</a:t>
            </a:r>
            <a:r>
              <a:rPr lang="en-US" altLang="zh-CN" dirty="0" err="1"/>
              <a:t>getbufn</a:t>
            </a:r>
            <a:r>
              <a:rPr lang="zh-CN" altLang="en-US" dirty="0"/>
              <a:t>的原因   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地址空间随机化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函数的栈帧的内存地址随程序运行实例的不同而变化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也就是一个函数的栈帧位置每次运行时都不一样。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前面攻击实验中，</a:t>
            </a:r>
            <a:r>
              <a:rPr lang="en-US" altLang="zh-CN" dirty="0" err="1"/>
              <a:t>getbuf</a:t>
            </a:r>
            <a:r>
              <a:rPr lang="zh-CN" altLang="en-US" dirty="0"/>
              <a:t>代码调用经过</a:t>
            </a:r>
            <a:r>
              <a:rPr lang="zh-CN" altLang="en-US" dirty="0">
                <a:solidFill>
                  <a:srgbClr val="C00000"/>
                </a:solidFill>
              </a:rPr>
              <a:t>特殊处理</a:t>
            </a:r>
            <a:r>
              <a:rPr lang="zh-CN" altLang="en-US" dirty="0"/>
              <a:t>获得了稳定的栈帧地址，这使得基于</a:t>
            </a:r>
            <a:r>
              <a:rPr lang="en-US" altLang="zh-CN" dirty="0" err="1"/>
              <a:t>buf</a:t>
            </a:r>
            <a:r>
              <a:rPr lang="zh-CN" altLang="en-US" dirty="0"/>
              <a:t>的已知固定起始地址构造攻击字符串成为可能。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缓冲区溢出攻击防范：地址空间随机化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你会发现攻击有时奏效，有时却导致段错误，如何解决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7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/>
              <a:t>Nitro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构造攻击字符串使</a:t>
            </a:r>
            <a:r>
              <a:rPr lang="en-US" altLang="zh-CN" dirty="0" err="1"/>
              <a:t>getbufn</a:t>
            </a:r>
            <a:r>
              <a:rPr lang="zh-CN" altLang="en-US" dirty="0"/>
              <a:t>函数（注，在</a:t>
            </a:r>
            <a:r>
              <a:rPr lang="en-US" altLang="zh-CN" dirty="0" err="1"/>
              <a:t>kaboom</a:t>
            </a:r>
            <a:r>
              <a:rPr lang="zh-CN" altLang="en-US" dirty="0"/>
              <a:t>阶段，</a:t>
            </a:r>
            <a:r>
              <a:rPr lang="en-US" altLang="zh-CN" dirty="0" err="1"/>
              <a:t>bufbomb</a:t>
            </a:r>
            <a:r>
              <a:rPr lang="zh-CN" altLang="en-US" dirty="0"/>
              <a:t>将调用</a:t>
            </a:r>
            <a:r>
              <a:rPr lang="en-US" altLang="zh-CN" dirty="0" err="1"/>
              <a:t>testn</a:t>
            </a:r>
            <a:r>
              <a:rPr lang="zh-CN" altLang="en-US" dirty="0"/>
              <a:t>函数和</a:t>
            </a:r>
            <a:r>
              <a:rPr lang="en-US" altLang="zh-CN" dirty="0" err="1"/>
              <a:t>getbufn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，返回</a:t>
            </a:r>
            <a:r>
              <a:rPr lang="en-US" altLang="zh-CN" dirty="0"/>
              <a:t>cookie</a:t>
            </a:r>
            <a:r>
              <a:rPr lang="zh-CN" altLang="en-US" dirty="0"/>
              <a:t>值至</a:t>
            </a:r>
            <a:r>
              <a:rPr lang="en-US" altLang="zh-CN" dirty="0" err="1"/>
              <a:t>testn</a:t>
            </a:r>
            <a:r>
              <a:rPr lang="zh-CN" altLang="en-US" dirty="0"/>
              <a:t>函数，而不是返回值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需要将</a:t>
            </a:r>
            <a:r>
              <a:rPr lang="en-US" altLang="zh-CN" dirty="0"/>
              <a:t>cookie</a:t>
            </a:r>
            <a:r>
              <a:rPr lang="zh-CN" altLang="en-US" dirty="0"/>
              <a:t>值设为函数返回值，复原被破坏的栈帧结构，并正确地返回到</a:t>
            </a:r>
            <a:r>
              <a:rPr lang="en-US" altLang="zh-CN" dirty="0" err="1"/>
              <a:t>testn</a:t>
            </a:r>
            <a:r>
              <a:rPr lang="zh-CN" altLang="en-US" dirty="0"/>
              <a:t>函数。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挑战：</a:t>
            </a:r>
            <a:r>
              <a:rPr lang="en-US" altLang="zh-CN" dirty="0"/>
              <a:t>5</a:t>
            </a:r>
            <a:r>
              <a:rPr lang="zh-CN" altLang="en-US" dirty="0"/>
              <a:t>次执行栈（</a:t>
            </a:r>
            <a:r>
              <a:rPr lang="en-US" altLang="zh-CN" dirty="0" err="1"/>
              <a:t>ebp</a:t>
            </a:r>
            <a:r>
              <a:rPr lang="zh-CN" altLang="en-US" dirty="0"/>
              <a:t>）均不同，要想办法保证每次都能够正确复原栈帧被破坏的状态，并使程序能够正确返回到</a:t>
            </a:r>
            <a:r>
              <a:rPr lang="en-US" altLang="zh-CN" dirty="0"/>
              <a:t>test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0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886" y="1184978"/>
            <a:ext cx="8287816" cy="5040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目标是构造一个攻击字符串作为</a:t>
            </a:r>
            <a:r>
              <a:rPr lang="en-US" altLang="zh-CN" dirty="0" err="1"/>
              <a:t>bufbomb</a:t>
            </a:r>
            <a:r>
              <a:rPr lang="zh-CN" altLang="en-US" dirty="0"/>
              <a:t>的输入，在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中造成缓冲区溢出，使得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返回时不是返回到</a:t>
            </a:r>
            <a:r>
              <a:rPr lang="en-US" altLang="zh-CN" dirty="0"/>
              <a:t>test</a:t>
            </a:r>
            <a:r>
              <a:rPr lang="zh-CN" altLang="en-US" dirty="0"/>
              <a:t>函数，而是转到</a:t>
            </a:r>
            <a:r>
              <a:rPr lang="en-US" altLang="zh-CN" dirty="0"/>
              <a:t>smoke</a:t>
            </a:r>
            <a:r>
              <a:rPr lang="zh-CN" altLang="en-US" dirty="0"/>
              <a:t>函数处执行。</a:t>
            </a:r>
          </a:p>
          <a:p>
            <a:pPr marL="927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的反汇编源代码中找到</a:t>
            </a:r>
            <a:r>
              <a:rPr lang="en-US" altLang="zh-CN" dirty="0"/>
              <a:t>smoke</a:t>
            </a:r>
            <a:r>
              <a:rPr lang="zh-CN" altLang="en-US" dirty="0"/>
              <a:t>函数，记下它的地址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221640" y="3411779"/>
            <a:ext cx="6462502" cy="2393485"/>
            <a:chOff x="1221640" y="3411779"/>
            <a:chExt cx="6462502" cy="2393485"/>
          </a:xfrm>
        </p:grpSpPr>
        <p:pic>
          <p:nvPicPr>
            <p:cNvPr id="5" name="图片 4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4" r="17967"/>
            <a:stretch/>
          </p:blipFill>
          <p:spPr>
            <a:xfrm>
              <a:off x="1419446" y="3717032"/>
              <a:ext cx="6264696" cy="2088232"/>
            </a:xfrm>
            <a:prstGeom prst="rect">
              <a:avLst/>
            </a:prstGeom>
          </p:spPr>
        </p:pic>
        <p:sp>
          <p:nvSpPr>
            <p:cNvPr id="6" name="下箭头 5"/>
            <p:cNvSpPr/>
            <p:nvPr/>
          </p:nvSpPr>
          <p:spPr>
            <a:xfrm rot="19381879">
              <a:off x="1506483" y="3411779"/>
              <a:ext cx="168727" cy="315381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221640" y="3753274"/>
              <a:ext cx="1008112" cy="216024"/>
            </a:xfrm>
            <a:prstGeom prst="roundRect">
              <a:avLst/>
            </a:prstGeom>
            <a:solidFill>
              <a:srgbClr val="FFC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6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21916"/>
            <a:ext cx="8786982" cy="762000"/>
          </a:xfrm>
        </p:spPr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同样在</a:t>
            </a:r>
            <a:r>
              <a:rPr lang="en-US" altLang="zh-CN" dirty="0" err="1"/>
              <a:t>bufbomb</a:t>
            </a:r>
            <a:r>
              <a:rPr lang="zh-CN" altLang="en-US" dirty="0"/>
              <a:t>的反汇编源代码中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</a:t>
            </a:r>
            <a:r>
              <a:rPr lang="zh-CN" altLang="en-US" dirty="0"/>
              <a:t>找到</a:t>
            </a:r>
            <a:r>
              <a:rPr lang="en-US" altLang="zh-CN" dirty="0" err="1"/>
              <a:t>getbuf</a:t>
            </a:r>
            <a:r>
              <a:rPr lang="zh-CN" altLang="en-US" dirty="0"/>
              <a:t>函数，观察它的栈帧结构：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err="1"/>
              <a:t>getbuf</a:t>
            </a:r>
            <a:r>
              <a:rPr lang="zh-CN" altLang="zh-CN" dirty="0"/>
              <a:t>的栈帧是</a:t>
            </a:r>
            <a:r>
              <a:rPr lang="en-US" altLang="zh-CN" dirty="0"/>
              <a:t>0x38+4</a:t>
            </a:r>
            <a:r>
              <a:rPr lang="zh-CN" altLang="zh-CN" dirty="0"/>
              <a:t>个字节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而</a:t>
            </a:r>
            <a:r>
              <a:rPr lang="en-US" altLang="zh-CN" dirty="0" err="1"/>
              <a:t>buf</a:t>
            </a:r>
            <a:r>
              <a:rPr lang="zh-CN" altLang="zh-CN" dirty="0"/>
              <a:t>缓冲区的大小是</a:t>
            </a:r>
            <a:r>
              <a:rPr lang="en-US" altLang="zh-CN" dirty="0"/>
              <a:t>0x28</a:t>
            </a:r>
            <a:r>
              <a:rPr lang="zh-CN" altLang="zh-CN" dirty="0"/>
              <a:t>（</a:t>
            </a:r>
            <a:r>
              <a:rPr lang="en-US" altLang="zh-CN" dirty="0"/>
              <a:t>40</a:t>
            </a:r>
            <a:r>
              <a:rPr lang="zh-CN" altLang="zh-CN" dirty="0"/>
              <a:t>个字节）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7404" y="2377292"/>
            <a:ext cx="5606470" cy="2232248"/>
            <a:chOff x="1475655" y="2924944"/>
            <a:chExt cx="6352906" cy="2232248"/>
          </a:xfrm>
        </p:grpSpPr>
        <p:pic>
          <p:nvPicPr>
            <p:cNvPr id="8" name="图片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" r="18287"/>
            <a:stretch/>
          </p:blipFill>
          <p:spPr>
            <a:xfrm>
              <a:off x="1475655" y="2924944"/>
              <a:ext cx="6336705" cy="2232248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4725386" y="3536780"/>
              <a:ext cx="3103175" cy="4730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9"/>
            <p:cNvSpPr/>
            <p:nvPr/>
          </p:nvSpPr>
          <p:spPr>
            <a:xfrm rot="18091981" flipH="1">
              <a:off x="4077827" y="2736959"/>
              <a:ext cx="303214" cy="102806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32882" y="432844"/>
            <a:ext cx="4227422" cy="5112568"/>
            <a:chOff x="4896426" y="1268760"/>
            <a:chExt cx="4124934" cy="5112568"/>
          </a:xfrm>
        </p:grpSpPr>
        <p:grpSp>
          <p:nvGrpSpPr>
            <p:cNvPr id="12" name="组合 11"/>
            <p:cNvGrpSpPr/>
            <p:nvPr/>
          </p:nvGrpSpPr>
          <p:grpSpPr>
            <a:xfrm>
              <a:off x="4896426" y="1268760"/>
              <a:ext cx="4124934" cy="5112568"/>
              <a:chOff x="2784666" y="1988835"/>
              <a:chExt cx="3972164" cy="3744421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3563888" y="3495936"/>
                <a:ext cx="2088232" cy="223732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l"/>
                <a:r>
                  <a:rPr lang="en-US" altLang="zh-CN" sz="1800" i="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</a:t>
                </a:r>
                <a:endParaRPr lang="zh-CN" altLang="en-US" sz="1800" i="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63888" y="1988840"/>
                <a:ext cx="2088232" cy="15070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endParaRPr lang="en-US" altLang="zh-CN" sz="18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784666" y="3168648"/>
                <a:ext cx="773967" cy="338121"/>
                <a:chOff x="3061170" y="3138575"/>
                <a:chExt cx="435357" cy="338121"/>
              </a:xfrm>
            </p:grpSpPr>
            <p:sp>
              <p:nvSpPr>
                <p:cNvPr id="33" name="文本框 32"/>
                <p:cNvSpPr txBox="1"/>
                <p:nvPr/>
              </p:nvSpPr>
              <p:spPr>
                <a:xfrm>
                  <a:off x="3061170" y="3138575"/>
                  <a:ext cx="43535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EBP</a:t>
                  </a:r>
                  <a:endPara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3208349" y="3463305"/>
                  <a:ext cx="283531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/>
              <p:cNvGrpSpPr/>
              <p:nvPr/>
            </p:nvGrpSpPr>
            <p:grpSpPr>
              <a:xfrm>
                <a:off x="2784666" y="5034058"/>
                <a:ext cx="782987" cy="379808"/>
                <a:chOff x="2726165" y="4332646"/>
                <a:chExt cx="782987" cy="379808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2726165" y="4332646"/>
                  <a:ext cx="782987" cy="338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dirty="0">
                      <a:solidFill>
                        <a:srgbClr val="0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ESP</a:t>
                  </a:r>
                  <a:endPara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987824" y="4712454"/>
                  <a:ext cx="5040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/>
              <p:cNvSpPr txBox="1"/>
              <p:nvPr/>
            </p:nvSpPr>
            <p:spPr>
              <a:xfrm>
                <a:off x="3563888" y="3487033"/>
                <a:ext cx="2088232" cy="3385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>
                    <a:solidFill>
                      <a:srgbClr val="000000"/>
                    </a:solidFill>
                  </a:rPr>
                  <a:t>test() EBP</a:t>
                </a:r>
                <a:r>
                  <a:rPr lang="zh-CN" altLang="en-US" sz="1800" dirty="0">
                    <a:solidFill>
                      <a:srgbClr val="000000"/>
                    </a:solidFill>
                  </a:rPr>
                  <a:t>值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563888" y="3825587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[31-28]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63888" y="4131436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 err="1">
                    <a:solidFill>
                      <a:srgbClr val="000000"/>
                    </a:solidFill>
                  </a:rPr>
                  <a:t>buf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[27-24]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563888" y="4469444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en-US" altLang="zh-CN" sz="1800" dirty="0">
                    <a:solidFill>
                      <a:srgbClr val="000000"/>
                    </a:solidFill>
                  </a:rPr>
                  <a:t>…</a:t>
                </a: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63888" y="4795369"/>
                <a:ext cx="2088232" cy="338554"/>
              </a:xfrm>
              <a:prstGeom prst="rect">
                <a:avLst/>
              </a:prstGeom>
              <a:solidFill>
                <a:srgbClr val="66FF66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</a:lstStyle>
              <a:p>
                <a:pPr algn="l"/>
                <a:r>
                  <a:rPr lang="en-US" altLang="zh-CN" sz="1800" dirty="0" err="1"/>
                  <a:t>buf</a:t>
                </a:r>
                <a:r>
                  <a:rPr lang="en-US" altLang="zh-CN" sz="1800" dirty="0"/>
                  <a:t>[03-00]</a:t>
                </a:r>
                <a:endParaRPr lang="zh-CN" altLang="en-US" sz="1800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661862" y="3495931"/>
                <a:ext cx="1094968" cy="1625465"/>
                <a:chOff x="7894110" y="2190887"/>
                <a:chExt cx="1094968" cy="2642478"/>
              </a:xfrm>
            </p:grpSpPr>
            <p:sp>
              <p:nvSpPr>
                <p:cNvPr id="29" name="右大括号 28"/>
                <p:cNvSpPr/>
                <p:nvPr/>
              </p:nvSpPr>
              <p:spPr>
                <a:xfrm>
                  <a:off x="7894110" y="2190887"/>
                  <a:ext cx="144016" cy="2642478"/>
                </a:xfrm>
                <a:prstGeom prst="rightBrac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8064972" y="3218405"/>
                  <a:ext cx="924106" cy="842835"/>
                </a:xfrm>
                <a:prstGeom prst="rect">
                  <a:avLst/>
                </a:prstGeom>
                <a:solidFill>
                  <a:srgbClr val="86BC64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i="0" dirty="0" err="1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getbuf</a:t>
                  </a:r>
                  <a:r>
                    <a:rPr lang="zh-CN" altLang="en-US" sz="20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3567653" y="3157374"/>
                <a:ext cx="2084621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rgbClr val="000000"/>
                    </a:solidFill>
                  </a:rPr>
                  <a:t>返回地址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567654" y="2834056"/>
                <a:ext cx="2084620" cy="33855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567653" y="2507567"/>
                <a:ext cx="2084467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sz="1600" i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itchFamily="34" charset="0"/>
                    <a:ea typeface="华文细黑" pitchFamily="2" charset="-122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rgbClr val="000000"/>
                    </a:solidFill>
                  </a:rPr>
                  <a:t>函数参数区</a:t>
                </a: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647466" y="1988835"/>
                <a:ext cx="1082285" cy="1507093"/>
                <a:chOff x="7894110" y="2383321"/>
                <a:chExt cx="1082285" cy="2450044"/>
              </a:xfrm>
              <a:solidFill>
                <a:srgbClr val="FFC000"/>
              </a:solidFill>
            </p:grpSpPr>
            <p:sp>
              <p:nvSpPr>
                <p:cNvPr id="27" name="右大括号 26"/>
                <p:cNvSpPr/>
                <p:nvPr/>
              </p:nvSpPr>
              <p:spPr>
                <a:xfrm>
                  <a:off x="7894110" y="2383321"/>
                  <a:ext cx="158412" cy="2450044"/>
                </a:xfrm>
                <a:prstGeom prst="rightBrac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l"/>
                  <a:endParaRPr lang="zh-CN" altLang="en-US" sz="18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8064972" y="3218404"/>
                  <a:ext cx="911423" cy="84283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test</a:t>
                  </a:r>
                </a:p>
                <a:p>
                  <a:pPr algn="l"/>
                  <a:r>
                    <a:rPr lang="zh-CN" altLang="en-US" sz="2000" i="0" dirty="0">
                      <a:solidFill>
                        <a:srgbClr val="0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栈帧</a:t>
                  </a:r>
                </a:p>
              </p:txBody>
            </p:sp>
          </p:grpSp>
        </p:grpSp>
        <p:sp>
          <p:nvSpPr>
            <p:cNvPr id="35" name="矩形 34"/>
            <p:cNvSpPr/>
            <p:nvPr/>
          </p:nvSpPr>
          <p:spPr>
            <a:xfrm>
              <a:off x="7209500" y="2439284"/>
              <a:ext cx="652816" cy="3115091"/>
            </a:xfrm>
            <a:prstGeom prst="rect">
              <a:avLst/>
            </a:prstGeom>
            <a:pattFill prst="lgCheck">
              <a:fgClr>
                <a:srgbClr val="66FF66"/>
              </a:fgClr>
              <a:bgClr>
                <a:schemeClr val="bg1"/>
              </a:bgClr>
            </a:pattFill>
          </p:spPr>
          <p:txBody>
            <a:bodyPr vert="eaVert" wrap="square" anchor="ctr" anchorCtr="0">
              <a:noAutofit/>
            </a:bodyPr>
            <a:lstStyle/>
            <a:p>
              <a:pPr algn="ctr"/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攻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击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</a:t>
              </a:r>
              <a:r>
                <a:rPr lang="en-US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8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18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3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15:45 - 18:10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DDD/EDB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    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</a:t>
            </a:r>
            <a:r>
              <a:rPr lang="en-US" altLang="zh-CN" dirty="0">
                <a:solidFill>
                  <a:srgbClr val="FF0000"/>
                </a:solidFill>
              </a:rPr>
              <a:t>     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3. </a:t>
            </a:r>
            <a:r>
              <a:rPr lang="zh-CN" altLang="en-US" dirty="0">
                <a:solidFill>
                  <a:srgbClr val="CC3300"/>
                </a:solidFill>
              </a:rPr>
              <a:t>设计攻击字符串。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C3300"/>
                </a:solidFill>
              </a:rPr>
              <a:t>   </a:t>
            </a:r>
            <a:r>
              <a:rPr lang="zh-CN" altLang="en-US" dirty="0"/>
              <a:t>攻击字符串的用来覆盖数组</a:t>
            </a:r>
            <a:r>
              <a:rPr lang="en-US" altLang="zh-CN" dirty="0" err="1"/>
              <a:t>buf</a:t>
            </a:r>
            <a:r>
              <a:rPr lang="zh-CN" altLang="en-US" dirty="0"/>
              <a:t>，进而溢出并覆盖</a:t>
            </a:r>
            <a:r>
              <a:rPr lang="en-US" altLang="zh-CN" dirty="0" err="1"/>
              <a:t>ebp</a:t>
            </a:r>
            <a:r>
              <a:rPr lang="zh-CN" altLang="en-US" dirty="0"/>
              <a:t>和</a:t>
            </a:r>
            <a:r>
              <a:rPr lang="en-US" altLang="zh-CN" dirty="0" err="1"/>
              <a:t>ebp</a:t>
            </a:r>
            <a:r>
              <a:rPr lang="zh-CN" altLang="en-US" dirty="0"/>
              <a:t>上面的返回地址，攻击字符串的大小应该是</a:t>
            </a:r>
            <a:r>
              <a:rPr lang="en-US" altLang="zh-CN" dirty="0"/>
              <a:t>0x28+4+4=48</a:t>
            </a:r>
            <a:r>
              <a:rPr lang="zh-CN" altLang="en-US" dirty="0"/>
              <a:t>个字节。攻击字符串的最后</a:t>
            </a:r>
            <a:r>
              <a:rPr lang="en-US" altLang="zh-CN" dirty="0"/>
              <a:t>4</a:t>
            </a:r>
            <a:r>
              <a:rPr lang="zh-CN" altLang="en-US" dirty="0"/>
              <a:t>字节应是</a:t>
            </a:r>
            <a:r>
              <a:rPr lang="en-US" altLang="zh-CN" dirty="0"/>
              <a:t>smoke</a:t>
            </a:r>
            <a:r>
              <a:rPr lang="zh-CN" altLang="en-US" dirty="0"/>
              <a:t>函数的地址</a:t>
            </a:r>
            <a:r>
              <a:rPr lang="en-US" altLang="zh-CN" dirty="0">
                <a:solidFill>
                  <a:srgbClr val="0000FF"/>
                </a:solidFill>
              </a:rPr>
              <a:t>0x8048c90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marL="469900" lvl="1" indent="0">
              <a:lnSpc>
                <a:spcPct val="150000"/>
              </a:lnSpc>
              <a:buNone/>
            </a:pPr>
            <a:r>
              <a:rPr lang="en-US" altLang="zh-CN" dirty="0"/>
              <a:t>00 00 00 00 00 00 00 00 00 00 00 00 00 00 00 00 00 00 00 00 00 00 00 00 00 00 00 00 00 00 00 00 00 00 00 00 00 00 00 00    00 00 00 00 </a:t>
            </a:r>
            <a:r>
              <a:rPr lang="en-US" altLang="zh-CN" dirty="0">
                <a:solidFill>
                  <a:srgbClr val="0000FF"/>
                </a:solidFill>
              </a:rPr>
              <a:t>90 8c 04 08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前</a:t>
            </a:r>
            <a:r>
              <a:rPr lang="en-US" altLang="zh-CN" dirty="0"/>
              <a:t>44</a:t>
            </a:r>
            <a:r>
              <a:rPr lang="zh-CN" altLang="en-US" dirty="0"/>
              <a:t>字节可为任意值，最后</a:t>
            </a:r>
            <a:r>
              <a:rPr lang="en-US" altLang="zh-CN" dirty="0"/>
              <a:t>4</a:t>
            </a:r>
            <a:r>
              <a:rPr lang="zh-CN" altLang="en-US" dirty="0"/>
              <a:t>字节为</a:t>
            </a:r>
            <a:r>
              <a:rPr lang="en-US" altLang="zh-CN" dirty="0"/>
              <a:t>smoke</a:t>
            </a:r>
            <a:r>
              <a:rPr lang="zh-CN" altLang="en-US" dirty="0"/>
              <a:t>地址，小端格式</a:t>
            </a:r>
          </a:p>
        </p:txBody>
      </p:sp>
    </p:spTree>
    <p:extLst>
      <p:ext uri="{BB962C8B-B14F-4D97-AF65-F5344CB8AC3E}">
        <p14:creationId xmlns:p14="http://schemas.microsoft.com/office/powerpoint/2010/main" val="151831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87816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CC3300"/>
                </a:solidFill>
              </a:rPr>
              <a:t>4. </a:t>
            </a:r>
            <a:r>
              <a:rPr lang="zh-CN" altLang="en-US" dirty="0">
                <a:solidFill>
                  <a:srgbClr val="CC3300"/>
                </a:solidFill>
              </a:rPr>
              <a:t>将上述攻击字符串写在攻击字符串文件中，命名为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en-US" dirty="0">
                <a:solidFill>
                  <a:srgbClr val="CC3300"/>
                </a:solidFill>
              </a:rPr>
              <a:t>，内容可为：</a:t>
            </a: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CC33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3300"/>
                </a:solidFill>
              </a:rPr>
              <a:t>smoke_1160301099.txt</a:t>
            </a:r>
            <a:r>
              <a:rPr lang="zh-CN" altLang="zh-CN" dirty="0">
                <a:solidFill>
                  <a:srgbClr val="CC3300"/>
                </a:solidFill>
              </a:rPr>
              <a:t>文件中可以带任意的回车。之后通过</a:t>
            </a:r>
            <a:r>
              <a:rPr lang="en-US" altLang="zh-CN" dirty="0" err="1">
                <a:solidFill>
                  <a:srgbClr val="CC3300"/>
                </a:solidFill>
              </a:rPr>
              <a:t>HexToRaw</a:t>
            </a:r>
            <a:r>
              <a:rPr lang="zh-CN" altLang="zh-CN" dirty="0">
                <a:solidFill>
                  <a:srgbClr val="CC3300"/>
                </a:solidFill>
              </a:rPr>
              <a:t>处理，即可过滤掉所有的注释，还原成没有任何冗余数据的攻击字符串原始数据使用。</a:t>
            </a:r>
            <a:endParaRPr lang="en-US" altLang="zh-CN" dirty="0">
              <a:solidFill>
                <a:srgbClr val="CC3300"/>
              </a:solidFill>
            </a:endParaRPr>
          </a:p>
          <a:p>
            <a:pPr marL="533400" indent="-5334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/*</a:t>
            </a:r>
            <a:r>
              <a:rPr lang="zh-CN" altLang="zh-CN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*/</a:t>
            </a:r>
            <a:r>
              <a:rPr lang="zh-CN" altLang="zh-CN" dirty="0">
                <a:solidFill>
                  <a:srgbClr val="0000FF"/>
                </a:solidFill>
              </a:rPr>
              <a:t>与其后或前的字符之间要用空格隔开</a:t>
            </a:r>
            <a:r>
              <a:rPr lang="zh-CN" altLang="en-US" dirty="0">
                <a:solidFill>
                  <a:srgbClr val="0000FF"/>
                </a:solidFill>
              </a:rPr>
              <a:t>，否则异常</a:t>
            </a:r>
            <a:endParaRPr lang="zh-CN" altLang="zh-CN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73"/>
          <a:stretch/>
        </p:blipFill>
        <p:spPr>
          <a:xfrm>
            <a:off x="971600" y="2204864"/>
            <a:ext cx="7199884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r>
              <a:rPr lang="en-US" altLang="zh-CN" dirty="0"/>
              <a:t>smoke  </a:t>
            </a:r>
            <a:r>
              <a:rPr lang="zh-CN" altLang="en-US" dirty="0"/>
              <a:t>解题过程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87816" cy="115212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C3300"/>
                </a:solidFill>
              </a:rPr>
              <a:t>5.</a:t>
            </a:r>
            <a:r>
              <a:rPr lang="zh-CN" altLang="en-US" dirty="0">
                <a:solidFill>
                  <a:srgbClr val="CC3300"/>
                </a:solidFill>
              </a:rPr>
              <a:t>实施攻击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7018" y="2314972"/>
            <a:ext cx="8634582" cy="3323828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./hex2raw  &lt;smoke_</a:t>
            </a:r>
            <a:r>
              <a:rPr lang="zh-CN" altLang="en-US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 &gt;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linux&gt; ./bufbomb -u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smoke_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r>
              <a:rPr lang="pl-PL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_raw.txt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0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学号</a:t>
            </a:r>
            <a:endParaRPr lang="en-US" altLang="zh-CN" sz="20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Cookie:0x5f405c9a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altLang="zh-CN" sz="20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string:Smoke</a:t>
            </a: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!: You called smoke()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NICE JOB!                             </a:t>
            </a:r>
            <a:r>
              <a:rPr lang="zh-CN" altLang="en-US" sz="2000" i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攻击成功</a:t>
            </a:r>
            <a:endParaRPr lang="en-US" altLang="zh-CN" sz="2000" i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77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实验要求较熟练地使用</a:t>
            </a:r>
            <a:r>
              <a:rPr lang="en-US" altLang="zh-CN" dirty="0" err="1"/>
              <a:t>gdb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，另外需要使用本实验提供的</a:t>
            </a:r>
            <a:r>
              <a:rPr lang="en-US" altLang="zh-CN" dirty="0"/>
              <a:t>hex2raw</a:t>
            </a:r>
            <a:r>
              <a:rPr lang="zh-CN" altLang="en-US" dirty="0"/>
              <a:t>、</a:t>
            </a:r>
            <a:r>
              <a:rPr lang="en-US" altLang="zh-CN" dirty="0" err="1"/>
              <a:t>makecookie</a:t>
            </a:r>
            <a:r>
              <a:rPr lang="zh-CN" altLang="en-US" dirty="0"/>
              <a:t>等工具。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objdump</a:t>
            </a:r>
            <a:r>
              <a:rPr lang="zh-CN" altLang="en-US" dirty="0"/>
              <a:t>：反汇编</a:t>
            </a:r>
            <a:r>
              <a:rPr lang="en-US" altLang="zh-CN" dirty="0" err="1"/>
              <a:t>bufbomb</a:t>
            </a:r>
            <a:r>
              <a:rPr lang="zh-CN" altLang="en-US" dirty="0"/>
              <a:t>可执行目标文件。然后查看实验中需要的大量的地址、栈帧结构等信息。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zh-CN" altLang="en-US" dirty="0"/>
              <a:t>：目标程序没有调试信息，无法通过单步跟踪观察程序的执行情况。但依然需要设置断点让程序暂停，并进而观察必要的内存、寄存器内容等，尤其对于阶段</a:t>
            </a:r>
            <a:r>
              <a:rPr lang="en-US" altLang="zh-CN" dirty="0"/>
              <a:t>2~4</a:t>
            </a:r>
            <a:r>
              <a:rPr lang="zh-CN" altLang="en-US" dirty="0"/>
              <a:t>，观察寄存器，特别是</a:t>
            </a:r>
            <a:r>
              <a:rPr lang="en-US" altLang="zh-CN" dirty="0" err="1"/>
              <a:t>ebp</a:t>
            </a:r>
            <a:r>
              <a:rPr lang="zh-CN" altLang="en-US" dirty="0"/>
              <a:t>的内容是非常重要的。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9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6F776-DB08-477D-BF1D-0EFB66C8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实验工具和技术</a:t>
            </a:r>
            <a:r>
              <a:rPr lang="zh-CN" altLang="en-US" dirty="0"/>
              <a:t>技巧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zh-CN" altLang="en-US" dirty="0"/>
              <a:t>：在阶段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5</a:t>
            </a:r>
            <a:r>
              <a:rPr lang="zh-CN" altLang="en-US" dirty="0"/>
              <a:t>，你需要编写少量的汇编代码，然后用</a:t>
            </a:r>
            <a:r>
              <a:rPr lang="en-US" altLang="zh-CN" dirty="0" err="1"/>
              <a:t>gcc</a:t>
            </a:r>
            <a:r>
              <a:rPr lang="zh-CN" altLang="en-US" dirty="0"/>
              <a:t>编译成机器指令，再用</a:t>
            </a:r>
            <a:r>
              <a:rPr lang="en-US" altLang="zh-CN" dirty="0" err="1"/>
              <a:t>objdump</a:t>
            </a:r>
            <a:r>
              <a:rPr lang="zh-CN" altLang="en-US" dirty="0"/>
              <a:t>反汇编成机器码，以此来构造包含攻击代码的攻击字符串。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返回地址</a:t>
            </a:r>
            <a:r>
              <a:rPr lang="zh-CN" altLang="en-US" dirty="0"/>
              <a:t>：</a:t>
            </a:r>
            <a:r>
              <a:rPr lang="en-US" altLang="zh-CN" dirty="0"/>
              <a:t>test</a:t>
            </a:r>
            <a:r>
              <a:rPr lang="zh-CN" altLang="en-US" dirty="0"/>
              <a:t>函数调用</a:t>
            </a:r>
            <a:r>
              <a:rPr lang="en-US" altLang="zh-CN" dirty="0" err="1"/>
              <a:t>getbuf</a:t>
            </a:r>
            <a:r>
              <a:rPr lang="zh-CN" altLang="en-US" dirty="0"/>
              <a:t>后的返回地址是</a:t>
            </a:r>
            <a:r>
              <a:rPr lang="en-US" altLang="zh-CN" dirty="0" err="1"/>
              <a:t>getbuf</a:t>
            </a:r>
            <a:r>
              <a:rPr lang="zh-CN" altLang="en-US" dirty="0"/>
              <a:t>后的下一条指令的地址（通过观察</a:t>
            </a:r>
            <a:r>
              <a:rPr lang="en-US" altLang="zh-CN" dirty="0" err="1"/>
              <a:t>bufbomb</a:t>
            </a:r>
            <a:r>
              <a:rPr lang="zh-CN" altLang="en-US" dirty="0"/>
              <a:t>反汇编代码可得）。而带有攻击代码的攻击字符串所包含的攻击代码地址，则需要你在深入理解地址概念的基础上，找到它们所在的位置并正确使用它们实现程序控制的转向。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94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为了使用方便，将攻击字符串写在一个文本文件，该文件称为攻击文件（</a:t>
            </a:r>
            <a:r>
              <a:rPr lang="en-US" altLang="zh-CN" dirty="0"/>
              <a:t>exploit.txt</a:t>
            </a:r>
            <a:r>
              <a:rPr lang="zh-CN" altLang="en-US" dirty="0"/>
              <a:t>）。该文件允许类似</a:t>
            </a:r>
            <a:r>
              <a:rPr lang="en-US" altLang="zh-CN" dirty="0"/>
              <a:t>C</a:t>
            </a:r>
            <a:r>
              <a:rPr lang="zh-CN" altLang="en-US" dirty="0"/>
              <a:t>语言的注释，使用之前用</a:t>
            </a:r>
            <a:r>
              <a:rPr lang="en-US" altLang="zh-CN" dirty="0"/>
              <a:t>hex2raw</a:t>
            </a:r>
            <a:r>
              <a:rPr lang="zh-CN" altLang="en-US" dirty="0"/>
              <a:t>工具将注释去掉，生成相应的</a:t>
            </a:r>
            <a:r>
              <a:rPr lang="en-US" altLang="zh-CN" dirty="0"/>
              <a:t>raw</a:t>
            </a:r>
            <a:r>
              <a:rPr lang="zh-CN" altLang="en-US" dirty="0"/>
              <a:t>文件攻击字符串文件（</a:t>
            </a:r>
            <a:r>
              <a:rPr lang="en-US" altLang="zh-CN" dirty="0"/>
              <a:t>exploit_raw.txt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例：学号</a:t>
            </a:r>
            <a:r>
              <a:rPr lang="en-US" altLang="zh-CN" dirty="0"/>
              <a:t>1160301099</a:t>
            </a:r>
            <a:r>
              <a:rPr lang="zh-CN" altLang="en-US" dirty="0"/>
              <a:t>的</a:t>
            </a:r>
            <a:r>
              <a:rPr lang="en-US" altLang="zh-CN" dirty="0"/>
              <a:t>smoke</a:t>
            </a:r>
            <a:r>
              <a:rPr lang="zh-CN" altLang="en-US" dirty="0"/>
              <a:t>阶段的攻击字符串文件命名为</a:t>
            </a:r>
            <a:r>
              <a:rPr lang="en-US" altLang="zh-CN" dirty="0"/>
              <a:t>smoke_160301099.txt</a:t>
            </a:r>
            <a:r>
              <a:rPr lang="zh-CN" altLang="en-US" dirty="0"/>
              <a:t>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4699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961"/>
          <a:stretch/>
        </p:blipFill>
        <p:spPr>
          <a:xfrm>
            <a:off x="1093837" y="4901647"/>
            <a:ext cx="7200800" cy="158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0B821B-A3DC-4DD8-A2CE-B27FACF5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152525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将攻击字符串</a:t>
            </a:r>
            <a:r>
              <a:rPr lang="zh-CN" altLang="en-US" dirty="0">
                <a:solidFill>
                  <a:srgbClr val="0000FF"/>
                </a:solidFill>
              </a:rPr>
              <a:t>写入</a:t>
            </a:r>
            <a:r>
              <a:rPr lang="en-US" altLang="zh-CN" dirty="0">
                <a:solidFill>
                  <a:srgbClr val="FF0000"/>
                </a:solidFill>
              </a:rPr>
              <a:t>smoke_ 1160301099.txt</a:t>
            </a:r>
            <a:r>
              <a:rPr lang="zh-CN" altLang="zh-CN" dirty="0">
                <a:solidFill>
                  <a:srgbClr val="0000FF"/>
                </a:solidFill>
              </a:rPr>
              <a:t>中。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4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zh-CN" dirty="0">
                <a:solidFill>
                  <a:srgbClr val="0000FF"/>
                </a:solidFill>
              </a:rPr>
              <a:t>用</a:t>
            </a:r>
            <a:r>
              <a:rPr lang="en-US" altLang="zh-CN" dirty="0">
                <a:solidFill>
                  <a:srgbClr val="0000FF"/>
                </a:solidFill>
              </a:rPr>
              <a:t>hex2raw</a:t>
            </a:r>
            <a:r>
              <a:rPr lang="zh-CN" altLang="zh-CN" dirty="0">
                <a:solidFill>
                  <a:srgbClr val="0000FF"/>
                </a:solidFill>
              </a:rPr>
              <a:t>进行转换，得到</a:t>
            </a:r>
            <a:r>
              <a:rPr lang="en-US" altLang="zh-CN" dirty="0">
                <a:solidFill>
                  <a:srgbClr val="0000FF"/>
                </a:solidFill>
              </a:rPr>
              <a:t>smoke_1160301099_raw.txt</a:t>
            </a:r>
            <a:r>
              <a:rPr lang="en-US" altLang="zh-CN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None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54882" y="3042581"/>
            <a:ext cx="8607470" cy="92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$./hex2raw  &lt;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smoke_1160301099.txt  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-raw.txt</a:t>
            </a:r>
          </a:p>
          <a:p>
            <a:pPr marL="355600" indent="-355600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./bufbomb -u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1160301099  </a:t>
            </a:r>
            <a:r>
              <a:rPr lang="pl-PL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l-PL" altLang="zh-CN" sz="180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smoke_1160301099_raw.txt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11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149" y="4440287"/>
            <a:ext cx="8424936" cy="7918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endParaRPr lang="en-US" altLang="zh-CN" sz="1800" i="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run -u 1160301099 &lt; smoke_1160301099_raw.txt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4705F1D-C739-444F-9EBA-379EEDFED97F}"/>
              </a:ext>
            </a:extLst>
          </p:cNvPr>
          <p:cNvSpPr txBox="1">
            <a:spLocks/>
          </p:cNvSpPr>
          <p:nvPr/>
        </p:nvSpPr>
        <p:spPr bwMode="auto">
          <a:xfrm>
            <a:off x="371900" y="3955535"/>
            <a:ext cx="8594725" cy="58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方法二：</a:t>
            </a:r>
            <a:r>
              <a:rPr lang="en-US" altLang="zh-CN" kern="0" dirty="0"/>
              <a:t> </a:t>
            </a:r>
            <a:r>
              <a:rPr lang="en-US" altLang="zh-CN" kern="0" dirty="0" err="1"/>
              <a:t>gdb</a:t>
            </a:r>
            <a:r>
              <a:rPr lang="zh-CN" altLang="en-US" kern="0" dirty="0"/>
              <a:t>中使用</a:t>
            </a:r>
            <a:r>
              <a:rPr lang="en-US" altLang="zh-CN" kern="0" dirty="0"/>
              <a:t>I/O</a:t>
            </a:r>
            <a:r>
              <a:rPr lang="zh-CN" altLang="en-US" kern="0" dirty="0"/>
              <a:t>重定向</a:t>
            </a:r>
            <a:endParaRPr lang="zh-CN" altLang="en-US" b="0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39AE1FF-37E3-45EF-9A8D-6D09C51F4094}"/>
              </a:ext>
            </a:extLst>
          </p:cNvPr>
          <p:cNvSpPr txBox="1">
            <a:spLocks/>
          </p:cNvSpPr>
          <p:nvPr/>
        </p:nvSpPr>
        <p:spPr bwMode="auto">
          <a:xfrm>
            <a:off x="413272" y="5440950"/>
            <a:ext cx="8594725" cy="58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r>
              <a:rPr lang="zh-CN" altLang="en-US" kern="0" dirty="0"/>
              <a:t>方法三：借助</a:t>
            </a:r>
            <a:r>
              <a:rPr lang="en-US" altLang="zh-CN" kern="0" dirty="0" err="1"/>
              <a:t>linux</a:t>
            </a:r>
            <a:r>
              <a:rPr lang="zh-CN" altLang="en-US" kern="0" dirty="0"/>
              <a:t>操作系统</a:t>
            </a:r>
            <a:r>
              <a:rPr lang="zh-CN" altLang="en-US" kern="0" dirty="0">
                <a:solidFill>
                  <a:srgbClr val="FF0000"/>
                </a:solidFill>
              </a:rPr>
              <a:t>管道操作符</a:t>
            </a:r>
            <a:r>
              <a:rPr lang="zh-CN" altLang="en-US" kern="0" dirty="0"/>
              <a:t>和</a:t>
            </a:r>
            <a:r>
              <a:rPr lang="en-US" altLang="zh-CN" kern="0" dirty="0">
                <a:solidFill>
                  <a:srgbClr val="FF0000"/>
                </a:solidFill>
              </a:rPr>
              <a:t>cat</a:t>
            </a:r>
            <a:r>
              <a:rPr lang="zh-CN" altLang="en-US" kern="0" dirty="0">
                <a:solidFill>
                  <a:srgbClr val="FF0000"/>
                </a:solidFill>
              </a:rPr>
              <a:t>命令</a:t>
            </a:r>
            <a:r>
              <a:rPr lang="zh-CN" altLang="en-US" kern="0" dirty="0"/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(</a:t>
            </a:r>
            <a:r>
              <a:rPr lang="zh-CN" altLang="en-US" kern="0" dirty="0">
                <a:solidFill>
                  <a:srgbClr val="FF0000"/>
                </a:solidFill>
              </a:rPr>
              <a:t>推荐</a:t>
            </a:r>
            <a:r>
              <a:rPr lang="en-US" altLang="zh-CN" kern="0" dirty="0">
                <a:solidFill>
                  <a:srgbClr val="FF0000"/>
                </a:solidFill>
              </a:rPr>
              <a:t>)</a:t>
            </a:r>
            <a:endParaRPr lang="zh-CN" altLang="en-US" kern="0" dirty="0"/>
          </a:p>
          <a:p>
            <a:endParaRPr lang="en-US" altLang="zh-CN" kern="0" dirty="0"/>
          </a:p>
          <a:p>
            <a:pPr marL="469900" lvl="1" indent="0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kern="0" dirty="0"/>
              <a:t>     </a:t>
            </a:r>
            <a:endParaRPr lang="zh-CN" altLang="en-US" b="0" kern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DC231A0-8E3A-429A-AAEE-8FCA38AC469D}"/>
              </a:ext>
            </a:extLst>
          </p:cNvPr>
          <p:cNvSpPr txBox="1">
            <a:spLocks/>
          </p:cNvSpPr>
          <p:nvPr/>
        </p:nvSpPr>
        <p:spPr bwMode="auto">
          <a:xfrm>
            <a:off x="396875" y="2514599"/>
            <a:ext cx="8594725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zh-CN" altLang="en-US" kern="0" dirty="0"/>
              <a:t>方法一：</a:t>
            </a:r>
            <a:r>
              <a:rPr lang="en-US" altLang="zh-CN" kern="0" dirty="0"/>
              <a:t> </a:t>
            </a:r>
            <a:r>
              <a:rPr lang="zh-CN" altLang="zh-CN" kern="0" dirty="0"/>
              <a:t>使用</a:t>
            </a:r>
            <a:r>
              <a:rPr lang="en-US" altLang="zh-CN" kern="0" dirty="0"/>
              <a:t>I/O</a:t>
            </a:r>
            <a:r>
              <a:rPr lang="zh-CN" altLang="zh-CN" kern="0" dirty="0"/>
              <a:t>重定向将其输入给</a:t>
            </a:r>
            <a:r>
              <a:rPr lang="en-US" altLang="zh-CN" kern="0" dirty="0" err="1"/>
              <a:t>bufbomb</a:t>
            </a:r>
            <a:r>
              <a:rPr lang="zh-CN" altLang="zh-CN" kern="0" dirty="0"/>
              <a:t>：</a:t>
            </a:r>
            <a:r>
              <a:rPr lang="en-US" altLang="zh-CN" kern="0" dirty="0"/>
              <a:t> </a:t>
            </a:r>
          </a:p>
          <a:p>
            <a:pPr marL="0" indent="0">
              <a:lnSpc>
                <a:spcPct val="140000"/>
              </a:lnSpc>
              <a:spcBef>
                <a:spcPts val="1800"/>
              </a:spcBef>
              <a:buFont typeface="Wingdings 2" pitchFamily="18" charset="2"/>
              <a:buNone/>
            </a:pPr>
            <a:endParaRPr lang="en-US" altLang="zh-CN" kern="0" dirty="0"/>
          </a:p>
        </p:txBody>
      </p:sp>
      <p:sp>
        <p:nvSpPr>
          <p:cNvPr id="8" name="矩形 7"/>
          <p:cNvSpPr/>
          <p:nvPr/>
        </p:nvSpPr>
        <p:spPr>
          <a:xfrm>
            <a:off x="378359" y="5992647"/>
            <a:ext cx="8816386" cy="505875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indent="-355600"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$cat smoke_U201414557.txt |./hex2raw  | ./</a:t>
            </a:r>
            <a:r>
              <a:rPr lang="en-US" altLang="zh-CN" sz="1800" i="0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bufbomb</a:t>
            </a:r>
            <a:r>
              <a:rPr lang="en-US" altLang="zh-CN" sz="1800" i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1160301099</a:t>
            </a:r>
            <a:endParaRPr lang="en-US" altLang="zh-CN" sz="1800" i="0" dirty="0">
              <a:solidFill>
                <a:srgbClr val="FFFF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6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/>
      <p:bldP spid="10" grpId="0"/>
      <p:bldP spid="11" grpId="0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786982" cy="762000"/>
          </a:xfrm>
        </p:spPr>
        <p:txBody>
          <a:bodyPr/>
          <a:lstStyle/>
          <a:p>
            <a:r>
              <a:rPr lang="zh-CN" altLang="zh-CN" dirty="0"/>
              <a:t>攻击字符串文件</a:t>
            </a:r>
            <a:r>
              <a:rPr lang="zh-CN" altLang="en-US" dirty="0"/>
              <a:t>和结果的提交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928992" cy="53438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对应本实验</a:t>
            </a:r>
            <a:r>
              <a:rPr lang="en-US" altLang="zh-CN" dirty="0"/>
              <a:t>5</a:t>
            </a:r>
            <a:r>
              <a:rPr lang="zh-CN" altLang="en-US" dirty="0"/>
              <a:t>个阶段的</a:t>
            </a:r>
            <a:r>
              <a:rPr lang="en-US" altLang="zh-CN" dirty="0"/>
              <a:t>exploit.txt</a:t>
            </a:r>
            <a:r>
              <a:rPr lang="zh-CN" altLang="en-US" dirty="0"/>
              <a:t>，请分别命名为：</a:t>
            </a:r>
          </a:p>
          <a:p>
            <a:pPr lvl="1"/>
            <a:r>
              <a:rPr lang="en-US" altLang="zh-CN" dirty="0"/>
              <a:t>smoke_</a:t>
            </a:r>
            <a:r>
              <a:rPr lang="zh-CN" altLang="en-US" dirty="0"/>
              <a:t>学号</a:t>
            </a:r>
            <a:r>
              <a:rPr lang="en-US" altLang="zh-CN" dirty="0"/>
              <a:t>.txt	  </a:t>
            </a:r>
            <a:r>
              <a:rPr lang="zh-CN" altLang="en-US" dirty="0"/>
              <a:t>如：</a:t>
            </a:r>
            <a:r>
              <a:rPr lang="en-US" altLang="zh-CN" dirty="0"/>
              <a:t>smoke_1160301099 .txt</a:t>
            </a:r>
          </a:p>
          <a:p>
            <a:pPr lvl="1"/>
            <a:r>
              <a:rPr lang="en-US" altLang="zh-CN" dirty="0"/>
              <a:t>fizz_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 lvl="1"/>
            <a:r>
              <a:rPr lang="en-US" altLang="zh-CN" dirty="0"/>
              <a:t>bang_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 lvl="1"/>
            <a:r>
              <a:rPr lang="en-US" altLang="zh-CN" dirty="0"/>
              <a:t>boom_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 lvl="1"/>
            <a:r>
              <a:rPr lang="en-US" altLang="zh-CN" dirty="0"/>
              <a:t>nitro_</a:t>
            </a:r>
            <a:r>
              <a:rPr lang="zh-CN" altLang="en-US" dirty="0"/>
              <a:t>学号</a:t>
            </a:r>
            <a:r>
              <a:rPr lang="en-US" altLang="zh-CN" dirty="0"/>
              <a:t>.txt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实验报告的</a:t>
            </a:r>
            <a:r>
              <a:rPr lang="en-US" altLang="zh-CN" dirty="0"/>
              <a:t>Word</a:t>
            </a:r>
            <a:r>
              <a:rPr lang="zh-CN" altLang="en-US" dirty="0"/>
              <a:t>格式与</a:t>
            </a:r>
            <a:r>
              <a:rPr lang="en-US" altLang="zh-CN" dirty="0"/>
              <a:t>PDF</a:t>
            </a:r>
            <a:r>
              <a:rPr lang="zh-CN" altLang="en-US" dirty="0"/>
              <a:t>格式。</a:t>
            </a:r>
            <a:endParaRPr lang="en-US" altLang="zh-CN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altLang="zh-CN" dirty="0"/>
              <a:t>7</a:t>
            </a:r>
            <a:r>
              <a:rPr lang="zh-CN" altLang="en-US" dirty="0"/>
              <a:t>个文件压缩成一个</a:t>
            </a:r>
            <a:r>
              <a:rPr lang="en-US" altLang="zh-CN" dirty="0"/>
              <a:t>zip</a:t>
            </a:r>
            <a:r>
              <a:rPr lang="zh-CN" altLang="en-US" dirty="0"/>
              <a:t>包，命名规范：</a:t>
            </a:r>
            <a:br>
              <a:rPr lang="en-US" altLang="zh-CN" dirty="0"/>
            </a:br>
            <a:r>
              <a:rPr lang="zh-CN" altLang="en-US" dirty="0">
                <a:solidFill>
                  <a:srgbClr val="0000FF"/>
                </a:solidFill>
              </a:rPr>
              <a:t>班级号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学号</a:t>
            </a:r>
            <a:r>
              <a:rPr lang="en-US" altLang="zh-CN" dirty="0">
                <a:solidFill>
                  <a:srgbClr val="0000FF"/>
                </a:solidFill>
              </a:rPr>
              <a:t>_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  <a:r>
              <a:rPr lang="en-US" altLang="zh-CN" dirty="0">
                <a:solidFill>
                  <a:srgbClr val="0000FF"/>
                </a:solidFill>
              </a:rPr>
              <a:t>.zip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实验完成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周内</a:t>
            </a:r>
            <a:r>
              <a:rPr lang="zh-CN" altLang="en-US" dirty="0"/>
              <a:t>提交到</a:t>
            </a:r>
            <a:r>
              <a:rPr lang="en-US" altLang="zh-CN" dirty="0"/>
              <a:t>QQ</a:t>
            </a:r>
            <a:r>
              <a:rPr lang="zh-CN" altLang="en-US" dirty="0"/>
              <a:t>群“实验</a:t>
            </a:r>
            <a:r>
              <a:rPr lang="en-US" altLang="zh-CN" dirty="0"/>
              <a:t>4</a:t>
            </a:r>
            <a:r>
              <a:rPr lang="zh-CN" altLang="en-US" dirty="0"/>
              <a:t>”作业中。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874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提交到</a:t>
            </a:r>
            <a:r>
              <a:rPr lang="en-US" altLang="zh-CN" dirty="0"/>
              <a:t>QQ</a:t>
            </a:r>
            <a:r>
              <a:rPr lang="zh-CN" altLang="en-US" dirty="0"/>
              <a:t>群“实验</a:t>
            </a:r>
            <a:r>
              <a:rPr lang="en-US" altLang="zh-CN" dirty="0"/>
              <a:t>4</a:t>
            </a:r>
            <a:r>
              <a:rPr lang="zh-CN" altLang="en-US" dirty="0"/>
              <a:t>”作业中。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在实验报告中，对你每一任务，用文字详细描述分析与攻击过程，栈帧内容要截图标注说明。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注意：及时记录每一步的地址、变量、函数、参数、数据结构、算法等等。以方便实验报告的撰写。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5626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32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请按照入栈顺序，写出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64</a:t>
            </a:r>
            <a:r>
              <a:rPr lang="zh-CN" altLang="en-US" dirty="0"/>
              <a:t>位环境下的栈帧结构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请简述缓冲区溢出的原理及危害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请简述缓冲器溢出漏洞的攻击方法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请简述缓冲器溢出漏洞的防范方法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/>
              <a:t>DDD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bufbomb.tar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/>
              <a:t>3.Ubuntu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程序编写、调试、反汇编、栈帧的查看</a:t>
            </a:r>
            <a:endParaRPr lang="en-US" altLang="zh-CN" dirty="0"/>
          </a:p>
          <a:p>
            <a:pPr lvl="1"/>
            <a:r>
              <a:rPr lang="en-US" altLang="zh-CN" dirty="0"/>
              <a:t>32/64</a:t>
            </a:r>
            <a:r>
              <a:rPr lang="zh-CN" altLang="en-US" dirty="0"/>
              <a:t>位、有</a:t>
            </a:r>
            <a:r>
              <a:rPr lang="en-US" altLang="zh-CN" dirty="0"/>
              <a:t>/</a:t>
            </a:r>
            <a:r>
              <a:rPr lang="zh-CN" altLang="en-US" dirty="0"/>
              <a:t>无堆栈指针、</a:t>
            </a:r>
            <a:r>
              <a:rPr lang="en-US" altLang="zh-CN" dirty="0"/>
              <a:t>O0/1/2/3/4</a:t>
            </a:r>
            <a:r>
              <a:rPr lang="zh-CN" altLang="en-US" dirty="0"/>
              <a:t>分别查看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4.CodeBlocks 64</a:t>
            </a:r>
            <a:r>
              <a:rPr lang="zh-CN" altLang="en-US" sz="2800" dirty="0"/>
              <a:t>位下直接修改返回地址</a:t>
            </a:r>
            <a:endParaRPr lang="en-US" altLang="zh-CN" sz="2800" dirty="0"/>
          </a:p>
          <a:p>
            <a:pPr lvl="1"/>
            <a:r>
              <a:rPr lang="zh-CN" altLang="en-US" sz="2400" dirty="0"/>
              <a:t>修改</a:t>
            </a:r>
            <a:r>
              <a:rPr lang="en-US" altLang="zh-CN" sz="2400" dirty="0"/>
              <a:t>Sample</a:t>
            </a:r>
            <a:r>
              <a:rPr lang="zh-CN" altLang="en-US" sz="2400" dirty="0"/>
              <a:t>例子程序，增加</a:t>
            </a:r>
            <a:r>
              <a:rPr lang="en-US" altLang="zh-CN" sz="2400" dirty="0"/>
              <a:t>hack</a:t>
            </a:r>
            <a:r>
              <a:rPr lang="zh-CN" altLang="en-US" sz="2400" dirty="0"/>
              <a:t>子程序</a:t>
            </a:r>
            <a:endParaRPr lang="en-US" altLang="zh-CN" sz="2400" dirty="0"/>
          </a:p>
          <a:p>
            <a:pPr lvl="1"/>
            <a:r>
              <a:rPr lang="zh-CN" altLang="en-US" sz="2400" dirty="0"/>
              <a:t>演示直接修改栈帧的返回地址，让某一函数返回到</a:t>
            </a:r>
            <a:r>
              <a:rPr lang="en-US" altLang="zh-CN" sz="2400" dirty="0"/>
              <a:t>hack</a:t>
            </a:r>
          </a:p>
          <a:p>
            <a:r>
              <a:rPr lang="en-US" altLang="zh-CN" sz="2800" dirty="0"/>
              <a:t>5.VisualStudio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位缓冲器漏洞攻击演示</a:t>
            </a:r>
            <a:endParaRPr lang="en-US" altLang="zh-CN" sz="2800" dirty="0"/>
          </a:p>
          <a:p>
            <a:pPr lvl="1"/>
            <a:r>
              <a:rPr lang="zh-CN" altLang="en-US" sz="2400" dirty="0"/>
              <a:t>展示：</a:t>
            </a:r>
            <a:r>
              <a:rPr lang="en-US" altLang="zh-CN" sz="2400" dirty="0"/>
              <a:t>Main</a:t>
            </a:r>
            <a:r>
              <a:rPr lang="zh-CN" altLang="en-US" sz="2400" dirty="0"/>
              <a:t>的栈帧与</a:t>
            </a:r>
            <a:r>
              <a:rPr lang="en-US" altLang="zh-CN" sz="2400" dirty="0" err="1"/>
              <a:t>CopyString</a:t>
            </a:r>
            <a:r>
              <a:rPr lang="zh-CN" altLang="en-US" sz="2400" dirty="0"/>
              <a:t>的栈帧结构</a:t>
            </a:r>
            <a:endParaRPr lang="en-US" altLang="zh-CN" sz="2400" dirty="0"/>
          </a:p>
          <a:p>
            <a:pPr lvl="1"/>
            <a:r>
              <a:rPr lang="en-US" altLang="zh-CN" sz="2400" dirty="0"/>
              <a:t>Hack</a:t>
            </a:r>
            <a:r>
              <a:rPr lang="zh-CN" altLang="en-US" sz="2400" dirty="0"/>
              <a:t>程序的原理：攻击用的字符串参数的构建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攻击实现的步骤演示</a:t>
            </a:r>
            <a:endParaRPr lang="en-US" altLang="zh-CN" sz="2400" dirty="0"/>
          </a:p>
          <a:p>
            <a:r>
              <a:rPr lang="en-US" altLang="zh-CN" sz="2800" dirty="0"/>
              <a:t>6.VisualStuidio</a:t>
            </a:r>
            <a:r>
              <a:rPr lang="zh-CN" altLang="en-US" sz="2800" dirty="0"/>
              <a:t>下的</a:t>
            </a:r>
            <a:r>
              <a:rPr lang="en-US" altLang="zh-CN" sz="2800" dirty="0"/>
              <a:t>32</a:t>
            </a:r>
            <a:r>
              <a:rPr lang="zh-CN" altLang="en-US" sz="2800" dirty="0"/>
              <a:t>位缓冲器漏洞防范</a:t>
            </a:r>
            <a:endParaRPr lang="en-US" altLang="zh-CN" sz="2800" dirty="0"/>
          </a:p>
          <a:p>
            <a:pPr lvl="1"/>
            <a:r>
              <a:rPr lang="zh-CN" altLang="en-US" sz="2400" dirty="0"/>
              <a:t>安全函数</a:t>
            </a:r>
            <a:endParaRPr lang="en-US" altLang="zh-CN" sz="2400" dirty="0"/>
          </a:p>
          <a:p>
            <a:pPr lvl="1"/>
            <a:r>
              <a:rPr lang="zh-CN" altLang="en-US" sz="2400" dirty="0"/>
              <a:t>堆栈检查</a:t>
            </a:r>
            <a:endParaRPr lang="en-US" altLang="zh-CN" sz="2400" dirty="0"/>
          </a:p>
          <a:p>
            <a:pPr lvl="1"/>
            <a:r>
              <a:rPr lang="zh-CN" altLang="en-US" sz="2400" dirty="0"/>
              <a:t>安全检查</a:t>
            </a:r>
            <a:endParaRPr lang="en-US" altLang="zh-CN" sz="2400" dirty="0"/>
          </a:p>
          <a:p>
            <a:pPr lvl="1"/>
            <a:r>
              <a:rPr lang="en-US" altLang="zh-CN" sz="2400" dirty="0"/>
              <a:t>Int3/cc</a:t>
            </a:r>
          </a:p>
          <a:p>
            <a:pPr lvl="1"/>
            <a:r>
              <a:rPr lang="zh-CN" altLang="en-US" sz="2400" dirty="0"/>
              <a:t>随机地址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257800"/>
          </a:xfrm>
        </p:spPr>
        <p:txBody>
          <a:bodyPr/>
          <a:lstStyle/>
          <a:p>
            <a:r>
              <a:rPr lang="zh-CN" altLang="en-US" sz="2800" dirty="0"/>
              <a:t>实验数据包：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bufbomb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0000FF"/>
                </a:solidFill>
              </a:rPr>
              <a:t>.tar</a:t>
            </a:r>
          </a:p>
          <a:p>
            <a:pPr marL="457200" lvl="1" indent="0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四个版本，任选一个即可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zh-CN" altLang="zh-CN" sz="2800" dirty="0"/>
              <a:t>解压</a:t>
            </a:r>
            <a:r>
              <a:rPr lang="zh-CN" altLang="en-US" sz="2800" dirty="0"/>
              <a:t>命令</a:t>
            </a:r>
            <a:r>
              <a:rPr lang="en-US" altLang="zh-CN" sz="3200" dirty="0"/>
              <a:t>   </a:t>
            </a:r>
            <a:r>
              <a:rPr lang="en-US" altLang="zh-CN" sz="2800" dirty="0">
                <a:solidFill>
                  <a:srgbClr val="0000FF"/>
                </a:solidFill>
              </a:rPr>
              <a:t>$ tar </a:t>
            </a:r>
            <a:r>
              <a:rPr lang="en-US" altLang="zh-CN" sz="2800" dirty="0" err="1">
                <a:solidFill>
                  <a:srgbClr val="0000FF"/>
                </a:solidFill>
              </a:rPr>
              <a:t>vxf</a:t>
            </a:r>
            <a:r>
              <a:rPr lang="en-US" altLang="zh-CN" sz="2800" dirty="0">
                <a:solidFill>
                  <a:srgbClr val="0000FF"/>
                </a:solidFill>
              </a:rPr>
              <a:t> bufbomb*.tar</a:t>
            </a:r>
          </a:p>
          <a:p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en-US" altLang="zh-CN" sz="2800" dirty="0"/>
              <a:t>3</a:t>
            </a:r>
            <a:r>
              <a:rPr lang="zh-CN" altLang="zh-CN" sz="2800" dirty="0"/>
              <a:t>个文件：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zh-CN" altLang="zh-CN" sz="2400" dirty="0"/>
              <a:t>：</a:t>
            </a:r>
            <a:r>
              <a:rPr lang="en-US" altLang="zh-CN" sz="2400" dirty="0"/>
              <a:t>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攻击目标程序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zh-CN" altLang="zh-CN" sz="2400" dirty="0"/>
              <a:t>：基于学号产生</a:t>
            </a:r>
            <a:r>
              <a:rPr lang="en-US" altLang="zh-CN" sz="2400" dirty="0"/>
              <a:t>4</a:t>
            </a:r>
            <a:r>
              <a:rPr lang="zh-CN" altLang="zh-CN" sz="2400" dirty="0"/>
              <a:t>字节序列</a:t>
            </a:r>
            <a:r>
              <a:rPr lang="zh-CN" altLang="en-US" sz="2400" dirty="0"/>
              <a:t>，</a:t>
            </a:r>
            <a:r>
              <a:rPr lang="zh-CN" altLang="zh-CN" sz="2400" dirty="0"/>
              <a:t>如</a:t>
            </a:r>
            <a:r>
              <a:rPr lang="en-US" altLang="zh-CN" sz="2400" dirty="0"/>
              <a:t>0x5f405c9a</a:t>
            </a:r>
            <a:r>
              <a:rPr lang="zh-CN" altLang="zh-CN" sz="2400" dirty="0"/>
              <a:t>，称为“</a:t>
            </a:r>
            <a:r>
              <a:rPr lang="en-US" altLang="zh-CN" sz="2400" dirty="0"/>
              <a:t>cookie</a:t>
            </a:r>
            <a:r>
              <a:rPr lang="zh-CN" altLang="zh-CN" sz="2400" dirty="0"/>
              <a:t>”。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hex2raw</a:t>
            </a:r>
            <a:r>
              <a:rPr lang="zh-CN" altLang="zh-CN" sz="2400" dirty="0"/>
              <a:t>：</a:t>
            </a:r>
            <a:r>
              <a:rPr lang="en-US" altLang="zh-CN" sz="2400" dirty="0"/>
              <a:t>      </a:t>
            </a:r>
            <a:r>
              <a:rPr lang="zh-CN" altLang="en-US" sz="2400" dirty="0"/>
              <a:t>可执行程序，</a:t>
            </a:r>
            <a:r>
              <a:rPr lang="zh-CN" altLang="zh-CN" sz="2400" dirty="0"/>
              <a:t>字符串格式转换程序。</a:t>
            </a:r>
            <a:endParaRPr lang="en-US" altLang="zh-CN" sz="2400" dirty="0"/>
          </a:p>
          <a:p>
            <a:r>
              <a:rPr lang="zh-CN" altLang="en-US" sz="2800" dirty="0"/>
              <a:t>实验目标程序运行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 ./</a:t>
            </a:r>
            <a:r>
              <a:rPr lang="en-US" altLang="zh-CN" sz="2400" dirty="0" err="1">
                <a:solidFill>
                  <a:srgbClr val="FF0000"/>
                </a:solidFill>
              </a:rPr>
              <a:t>bufbomb</a:t>
            </a:r>
            <a:r>
              <a:rPr lang="en-US" altLang="zh-CN" sz="2400" dirty="0">
                <a:solidFill>
                  <a:srgbClr val="FF0000"/>
                </a:solidFill>
              </a:rPr>
              <a:t> -u 160301099     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</a:rPr>
              <a:t>        (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en-US" altLang="zh-CN" sz="2400" dirty="0">
                <a:solidFill>
                  <a:srgbClr val="FF0000"/>
                </a:solidFill>
              </a:rPr>
              <a:t> &lt; ans.txt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$./</a:t>
            </a:r>
            <a:r>
              <a:rPr lang="en-US" altLang="zh-CN" sz="2400" dirty="0" err="1">
                <a:solidFill>
                  <a:srgbClr val="FF0000"/>
                </a:solidFill>
              </a:rPr>
              <a:t>makecookie</a:t>
            </a: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学号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en-US" altLang="zh-CN" dirty="0" err="1"/>
              <a:t>bufbomb</a:t>
            </a:r>
            <a:r>
              <a:rPr lang="zh-CN" altLang="en-US" dirty="0"/>
              <a:t>实验包分析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60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1295400"/>
          </a:xfrm>
        </p:spPr>
        <p:txBody>
          <a:bodyPr/>
          <a:lstStyle/>
          <a:p>
            <a:r>
              <a:rPr lang="zh-CN" altLang="en-US" dirty="0"/>
              <a:t>程序通过</a:t>
            </a:r>
            <a:r>
              <a:rPr lang="en-US" altLang="zh-CN" dirty="0" err="1"/>
              <a:t>getcookie</a:t>
            </a:r>
            <a:r>
              <a:rPr lang="zh-CN" altLang="en-US" dirty="0"/>
              <a:t>函数将学号转换成一个</a:t>
            </a:r>
            <a:r>
              <a:rPr lang="en-US" altLang="zh-CN" dirty="0"/>
              <a:t>cookie</a:t>
            </a:r>
            <a:r>
              <a:rPr lang="zh-CN" altLang="en-US" dirty="0"/>
              <a:t>（和使用</a:t>
            </a:r>
            <a:r>
              <a:rPr lang="en-US" altLang="zh-CN" dirty="0" err="1"/>
              <a:t>makecookie</a:t>
            </a:r>
            <a:r>
              <a:rPr lang="zh-CN" altLang="en-US" dirty="0"/>
              <a:t>完全一样的</a:t>
            </a:r>
            <a:r>
              <a:rPr lang="en-US" altLang="zh-CN" dirty="0"/>
              <a:t>cookie</a:t>
            </a:r>
            <a:r>
              <a:rPr lang="zh-CN" altLang="en-US" dirty="0"/>
              <a:t>），</a:t>
            </a:r>
            <a:r>
              <a:rPr lang="en-US" altLang="zh-CN" dirty="0"/>
              <a:t>cookie</a:t>
            </a:r>
            <a:r>
              <a:rPr lang="zh-CN" altLang="en-US" dirty="0"/>
              <a:t>将作为你程序的唯一标识，使你运行程序的栈帧地址与其他同学不一样。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en-US" altLang="zh-CN" dirty="0" err="1"/>
              <a:t>bufbomb</a:t>
            </a:r>
            <a:r>
              <a:rPr lang="zh-CN" altLang="en-US" dirty="0"/>
              <a:t>实验分析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100" y="2971800"/>
            <a:ext cx="3517900" cy="3258362"/>
            <a:chOff x="179512" y="2852936"/>
            <a:chExt cx="3312368" cy="3258362"/>
          </a:xfrm>
        </p:grpSpPr>
        <p:sp>
          <p:nvSpPr>
            <p:cNvPr id="6" name="圆角矩形 5"/>
            <p:cNvSpPr/>
            <p:nvPr/>
          </p:nvSpPr>
          <p:spPr>
            <a:xfrm>
              <a:off x="1195149" y="3194974"/>
              <a:ext cx="126014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main()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99105" y="3771038"/>
              <a:ext cx="2027554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launcher()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23628" y="4352162"/>
              <a:ext cx="1159654" cy="2655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launch()</a:t>
              </a:r>
              <a:endParaRPr lang="zh-CN" altLang="en-US" i="0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15129" y="4914286"/>
              <a:ext cx="1584176" cy="2828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test/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testn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83568" y="5499230"/>
              <a:ext cx="2340260" cy="252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0" dirty="0" err="1">
                  <a:solidFill>
                    <a:schemeClr val="tx1"/>
                  </a:solidFill>
                </a:rPr>
                <a:t>getbuf</a:t>
              </a:r>
              <a:r>
                <a:rPr lang="en-US" altLang="zh-CN" i="0" dirty="0">
                  <a:solidFill>
                    <a:schemeClr val="tx1"/>
                  </a:solidFill>
                </a:rPr>
                <a:t>/</a:t>
              </a:r>
              <a:r>
                <a:rPr lang="en-US" altLang="zh-CN" i="0" dirty="0" err="1">
                  <a:solidFill>
                    <a:srgbClr val="00B050"/>
                  </a:solidFill>
                </a:rPr>
                <a:t>getbufn</a:t>
              </a:r>
              <a:r>
                <a:rPr lang="en-US" altLang="zh-CN" i="0" dirty="0">
                  <a:solidFill>
                    <a:srgbClr val="00B050"/>
                  </a:solidFill>
                </a:rPr>
                <a:t>()</a:t>
              </a:r>
              <a:endParaRPr lang="zh-CN" altLang="en-US" i="0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直接箭头连接符 10"/>
            <p:cNvCxnSpPr>
              <a:endCxn id="7" idx="0"/>
            </p:cNvCxnSpPr>
            <p:nvPr/>
          </p:nvCxnSpPr>
          <p:spPr>
            <a:xfrm flipH="1">
              <a:off x="1812882" y="342900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1806594" y="4010124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797167" y="4572248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809738" y="519319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807217" y="5769260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1790879" y="2852936"/>
              <a:ext cx="6288" cy="34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79512" y="4181144"/>
              <a:ext cx="3312368" cy="175913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3934733" y="2867536"/>
            <a:ext cx="5080849" cy="280076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函数里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launcher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函数被调用</a:t>
            </a:r>
            <a:r>
              <a:rPr lang="en-US" altLang="zh-CN" sz="2200" i="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次，但除了最后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阶段，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都只是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testn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getbufn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Nitro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阶段被调用，其余阶段均调用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0" i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getbuf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如果你的操作不符合预期，会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看到信息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luck next time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</a:t>
            </a:r>
            <a:r>
              <a:rPr lang="zh-CN" altLang="zh-CN" sz="2200" b="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你就要继续尝试了。</a:t>
            </a:r>
            <a:endParaRPr lang="en-US" altLang="zh-CN" sz="22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9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5648</TotalTime>
  <Pages>0</Pages>
  <Words>3593</Words>
  <Characters>0</Characters>
  <Application>Microsoft Office PowerPoint</Application>
  <PresentationFormat>全屏显示(4:3)</PresentationFormat>
  <Lines>0</Lines>
  <Paragraphs>447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Gill Sans</vt:lpstr>
      <vt:lpstr>楷体</vt:lpstr>
      <vt:lpstr>微软雅黑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Wingdings 2</vt:lpstr>
      <vt:lpstr>template2007</vt:lpstr>
      <vt:lpstr> ICS-LAB4  Buflab  缓冲器漏洞攻击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7. bufbomb实验包分析</vt:lpstr>
      <vt:lpstr>8. bufbomb实验分析</vt:lpstr>
      <vt:lpstr>PowerPoint 演示文稿</vt:lpstr>
      <vt:lpstr>攻击手段</vt:lpstr>
      <vt:lpstr>9.实验任务</vt:lpstr>
      <vt:lpstr>任务1：Smoke</vt:lpstr>
      <vt:lpstr>Smoke攻击</vt:lpstr>
      <vt:lpstr>任务2：Fizz</vt:lpstr>
      <vt:lpstr>fizz攻击</vt:lpstr>
      <vt:lpstr>任务2：Fizz</vt:lpstr>
      <vt:lpstr>任务3：Bang</vt:lpstr>
      <vt:lpstr>任务3：Bang</vt:lpstr>
      <vt:lpstr>bang攻击</vt:lpstr>
      <vt:lpstr>任务3：Bang</vt:lpstr>
      <vt:lpstr>任务4：boom</vt:lpstr>
      <vt:lpstr>任务4：boom</vt:lpstr>
      <vt:lpstr>boom攻击  无感攻击</vt:lpstr>
      <vt:lpstr>任务5：Nitro</vt:lpstr>
      <vt:lpstr>任务5：Nitro</vt:lpstr>
      <vt:lpstr>任务5：Nitro</vt:lpstr>
      <vt:lpstr>10. 任务一smoke  解题过程</vt:lpstr>
      <vt:lpstr>任务一smoke  解题过程</vt:lpstr>
      <vt:lpstr>任务一smoke  解题过程</vt:lpstr>
      <vt:lpstr>任务一smoke  解题过程</vt:lpstr>
      <vt:lpstr>任务一smoke  解题过程</vt:lpstr>
      <vt:lpstr>11.实验工具和技术技巧</vt:lpstr>
      <vt:lpstr>11.实验工具和技术技巧...</vt:lpstr>
      <vt:lpstr>11.攻击字符串文件和结果的提交</vt:lpstr>
      <vt:lpstr>11.攻击字符串文件和结果的提交...</vt:lpstr>
      <vt:lpstr>攻击字符串文件和结果的提交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360</cp:revision>
  <cp:lastPrinted>2012-09-05T04:08:39Z</cp:lastPrinted>
  <dcterms:created xsi:type="dcterms:W3CDTF">2012-09-06T15:16:51Z</dcterms:created>
  <dcterms:modified xsi:type="dcterms:W3CDTF">2021-05-07T03:00:58Z</dcterms:modified>
</cp:coreProperties>
</file>