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9" r:id="rId14"/>
    <p:sldId id="448" r:id="rId15"/>
    <p:sldId id="468" r:id="rId16"/>
    <p:sldId id="453" r:id="rId17"/>
    <p:sldId id="452" r:id="rId18"/>
    <p:sldId id="469" r:id="rId19"/>
    <p:sldId id="458" r:id="rId20"/>
    <p:sldId id="457" r:id="rId21"/>
    <p:sldId id="470" r:id="rId22"/>
    <p:sldId id="459" r:id="rId23"/>
    <p:sldId id="462" r:id="rId24"/>
    <p:sldId id="463" r:id="rId25"/>
    <p:sldId id="465" r:id="rId26"/>
    <p:sldId id="466" r:id="rId27"/>
    <p:sldId id="33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F6F5BD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50" autoAdjust="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endParaRPr lang="en-US" altLang="zh-CN" sz="2800" dirty="0"/>
          </a:p>
          <a:p>
            <a:pPr algn="ctr"/>
            <a:fld id="{5C5DB979-0073-45EF-B108-32F5BDB8E241}" type="datetime2">
              <a:rPr lang="zh-CN" altLang="zh-CN" sz="2800" dirty="0"/>
              <a:t>2021年5月19日</a:t>
            </a:fld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219200"/>
            <a:ext cx="5318125" cy="3810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18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altLang="zh-CN" sz="1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(*phase)();   </a:t>
            </a:r>
          </a:p>
          <a:p>
            <a:pPr marL="0" indent="0" eaLnBrk="1" hangingPunct="1">
              <a:buNone/>
            </a:pP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) 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phase )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7525" y="5037667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0" kern="0" dirty="0"/>
              <a:t>各阶段</a:t>
            </a:r>
            <a:r>
              <a:rPr lang="en-US" altLang="zh-CN" sz="2400" b="0" kern="0" dirty="0"/>
              <a:t>phase[n].c</a:t>
            </a:r>
            <a:r>
              <a:rPr lang="zh-CN" altLang="en-US" sz="2400" b="0" kern="0" dirty="0"/>
              <a:t>中的全局函数指针变量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是经初始化的“强”符号，在将</a:t>
            </a:r>
            <a:r>
              <a:rPr lang="en-US" altLang="zh-CN" sz="2400" b="0" kern="0" dirty="0"/>
              <a:t>phase[n].o</a:t>
            </a:r>
            <a:r>
              <a:rPr lang="zh-CN" altLang="en-US" sz="2400" b="0" kern="0" dirty="0"/>
              <a:t>模块与</a:t>
            </a:r>
            <a:r>
              <a:rPr lang="en-US" altLang="zh-CN" sz="2400" b="0" kern="0" dirty="0" err="1"/>
              <a:t>main.o</a:t>
            </a:r>
            <a:r>
              <a:rPr lang="zh-CN" altLang="en-US" sz="2400" b="0" kern="0" dirty="0"/>
              <a:t>链接后，前者中的</a:t>
            </a:r>
            <a:r>
              <a:rPr lang="en-US" altLang="zh-CN" sz="2400" b="0" kern="0" dirty="0"/>
              <a:t>phase</a:t>
            </a:r>
            <a:r>
              <a:rPr lang="zh-CN" altLang="en-US" sz="2400" b="0" kern="0" dirty="0"/>
              <a:t>变量定义将取代后者中的同名“弱”符号（变量），因此相应阶段中完成具体功能的</a:t>
            </a:r>
            <a:r>
              <a:rPr lang="en-US" altLang="zh-CN" sz="2400" b="0" kern="0" dirty="0" err="1"/>
              <a:t>do_phase</a:t>
            </a:r>
            <a:r>
              <a:rPr lang="zh-CN" altLang="en-US" sz="2400" b="0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873390" y="1227667"/>
            <a:ext cx="3108325" cy="2844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</a:t>
            </a:r>
            <a:r>
              <a:rPr lang="en-US" altLang="zh-CN" sz="18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800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eaLnBrk="1" hangingPunct="1">
              <a:buNone/>
            </a:pP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// 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该阶段具体工作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(*phase)() = </a:t>
            </a:r>
            <a:r>
              <a:rPr lang="en-US" altLang="zh-CN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CN" sz="18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   </a:t>
            </a:r>
            <a:r>
              <a:rPr lang="zh-CN" altLang="en-US" dirty="0"/>
              <a:t>会编译成 </a:t>
            </a:r>
            <a:r>
              <a:rPr lang="en-US" altLang="zh-CN" dirty="0"/>
              <a:t>puts(s)</a:t>
            </a:r>
            <a:r>
              <a:rPr lang="zh-CN" altLang="en-US" dirty="0"/>
              <a:t>函数调用，注意</a:t>
            </a:r>
            <a:r>
              <a:rPr lang="en-US" altLang="zh-CN" dirty="0"/>
              <a:t>s</a:t>
            </a:r>
            <a:r>
              <a:rPr lang="zh-CN" altLang="en-US" dirty="0"/>
              <a:t>为字符串，应该在数据段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字节，表示字符串结束）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你的学号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786982" cy="54959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phase2.c</a:t>
            </a:r>
            <a:r>
              <a:rPr lang="zh-CN" altLang="en-US" sz="2800" dirty="0">
                <a:solidFill>
                  <a:srgbClr val="0000FF"/>
                </a:solidFill>
              </a:rPr>
              <a:t>程序框架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OUTPUT_FUNC_NAME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const char *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该函数名对每名学生均不同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id,MYID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!= 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id);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在代码节中预留存储位置供插入必要指令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\n\t");     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\n\t");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1400" b="1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14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-m32 -o linkbomb2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检查反汇编代码，定位模块中的各组成函数并推断其功能作用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修改入口函数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中的机器指令（用自己指令替换函数体中的</a:t>
            </a:r>
            <a:r>
              <a:rPr lang="en-US" altLang="zh-CN" dirty="0" err="1"/>
              <a:t>nop</a:t>
            </a:r>
            <a:r>
              <a:rPr lang="zh-CN" altLang="en-US" dirty="0"/>
              <a:t>指令）以获得期望的输出（学号的</a:t>
            </a:r>
            <a:r>
              <a:rPr lang="en-US" altLang="zh-CN" dirty="0"/>
              <a:t>ASCII</a:t>
            </a:r>
            <a:r>
              <a:rPr lang="zh-CN" altLang="en-US" dirty="0"/>
              <a:t>编码）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实验提示：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工具，定位</a:t>
            </a:r>
            <a:r>
              <a:rPr lang="en-US" altLang="zh-CN" b="0" dirty="0">
                <a:sym typeface="+mn-ea"/>
              </a:rPr>
              <a:t>phase2.o</a:t>
            </a:r>
            <a:r>
              <a:rPr lang="zh-CN" altLang="en-US" b="0" dirty="0">
                <a:sym typeface="+mn-ea"/>
              </a:rPr>
              <a:t>代码节中</a:t>
            </a:r>
            <a:r>
              <a:rPr lang="en-US" altLang="zh-CN" b="0" dirty="0" err="1">
                <a:sym typeface="+mn-ea"/>
              </a:rPr>
              <a:t>printf</a:t>
            </a:r>
            <a:r>
              <a:rPr lang="zh-CN" altLang="en-US" b="0" dirty="0">
                <a:sym typeface="+mn-ea"/>
              </a:rPr>
              <a:t>函数调用点（汇编层面对应</a:t>
            </a:r>
            <a:r>
              <a:rPr lang="en-US" altLang="zh-CN" b="0" dirty="0">
                <a:sym typeface="+mn-ea"/>
              </a:rPr>
              <a:t>puts)</a:t>
            </a:r>
            <a:r>
              <a:rPr lang="zh-CN" altLang="en-US" b="0" dirty="0">
                <a:sym typeface="+mn-ea"/>
              </a:rPr>
              <a:t>，猜测字符串输出函数</a:t>
            </a:r>
            <a:r>
              <a:rPr lang="en-US" altLang="zh-CN" b="0" dirty="0">
                <a:sym typeface="+mn-ea"/>
              </a:rPr>
              <a:t>(</a:t>
            </a:r>
            <a:r>
              <a:rPr lang="en-US" altLang="zh-CN" b="0" dirty="0" err="1">
                <a:sym typeface="+mn-ea"/>
              </a:rPr>
              <a:t>rRlVNhXm</a:t>
            </a:r>
            <a:r>
              <a:rPr lang="zh-CN" altLang="en-US" b="0" dirty="0">
                <a:sym typeface="+mn-ea"/>
              </a:rPr>
              <a:t>函数</a:t>
            </a:r>
            <a:r>
              <a:rPr lang="en-US" altLang="zh-CN" b="0" dirty="0">
                <a:sym typeface="+mn-ea"/>
              </a:rPr>
              <a:t>)</a:t>
            </a:r>
            <a:r>
              <a:rPr lang="zh-CN" altLang="en-US" b="0" dirty="0">
                <a:sym typeface="+mn-ea"/>
              </a:rPr>
              <a:t>。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使用</a:t>
            </a:r>
            <a:r>
              <a:rPr lang="en-US" altLang="zh-CN" b="0" dirty="0" err="1">
                <a:sym typeface="+mn-ea"/>
              </a:rPr>
              <a:t>objdump</a:t>
            </a:r>
            <a:r>
              <a:rPr lang="zh-CN" altLang="en-US" b="0" dirty="0">
                <a:sym typeface="+mn-ea"/>
              </a:rPr>
              <a:t>工具，分析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函数的反汇编指令</a:t>
            </a:r>
            <a:endParaRPr lang="en-US" altLang="zh-CN" b="0" dirty="0"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编写类似</a:t>
            </a:r>
            <a:r>
              <a:rPr lang="en-US" altLang="zh-CN" b="0" i="1" dirty="0">
                <a:solidFill>
                  <a:srgbClr val="FF0000"/>
                </a:solidFill>
                <a:sym typeface="+mn-ea"/>
              </a:rPr>
              <a:t>phase2.c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的程序，并在</a:t>
            </a:r>
            <a:r>
              <a:rPr lang="en-US" altLang="zh-CN" b="0" i="1" dirty="0" err="1">
                <a:solidFill>
                  <a:srgbClr val="FF0000"/>
                </a:solidFill>
                <a:sym typeface="+mn-ea"/>
              </a:rPr>
              <a:t>do_phase</a:t>
            </a:r>
            <a:r>
              <a:rPr lang="zh-CN" altLang="en-US" b="0" i="1" dirty="0">
                <a:solidFill>
                  <a:srgbClr val="FF0000"/>
                </a:solidFill>
                <a:sym typeface="+mn-ea"/>
              </a:rPr>
              <a:t>中用赋初值的局部字符串数组名为参数调用输出函数，编译成目标文件，查看其反汇编，了解指令特点</a:t>
            </a:r>
            <a:endParaRPr lang="en-US" altLang="zh-CN" b="0" i="1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b="0" dirty="0">
                <a:sym typeface="+mn-ea"/>
              </a:rPr>
              <a:t>根据上一步的信息，修改</a:t>
            </a:r>
            <a:r>
              <a:rPr lang="en-US" altLang="zh-CN" b="0" dirty="0">
                <a:sym typeface="+mn-ea"/>
              </a:rPr>
              <a:t>phase2.o: </a:t>
            </a:r>
            <a:r>
              <a:rPr lang="zh-CN" altLang="en-US" b="0" dirty="0">
                <a:sym typeface="+mn-ea"/>
              </a:rPr>
              <a:t>构造调用输出函数（通过相对</a:t>
            </a:r>
            <a:r>
              <a:rPr lang="en-US" altLang="zh-CN" b="0" dirty="0">
                <a:sym typeface="+mn-ea"/>
              </a:rPr>
              <a:t>PC</a:t>
            </a:r>
            <a:r>
              <a:rPr lang="zh-CN" altLang="en-US" b="0" dirty="0">
                <a:sym typeface="+mn-ea"/>
              </a:rPr>
              <a:t>的偏移量）的机器指令，并替换</a:t>
            </a:r>
            <a:r>
              <a:rPr lang="en-US" altLang="zh-CN" b="0" dirty="0" err="1">
                <a:sym typeface="+mn-ea"/>
              </a:rPr>
              <a:t>do_phase</a:t>
            </a:r>
            <a:r>
              <a:rPr lang="zh-CN" altLang="en-US" b="0" dirty="0">
                <a:sym typeface="+mn-ea"/>
              </a:rPr>
              <a:t>函数中预留的</a:t>
            </a:r>
            <a:r>
              <a:rPr lang="en-US" altLang="zh-CN" b="0" dirty="0" err="1">
                <a:sym typeface="+mn-ea"/>
              </a:rPr>
              <a:t>nop</a:t>
            </a:r>
            <a:r>
              <a:rPr lang="zh-CN" altLang="en-US" b="0" dirty="0">
                <a:sym typeface="+mn-ea"/>
              </a:rPr>
              <a:t>指令</a:t>
            </a:r>
          </a:p>
          <a:p>
            <a:pPr marL="0" lvl="2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006600"/>
                </a:solidFill>
                <a:sym typeface="+mn-ea"/>
              </a:rPr>
              <a:t>    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注：输出函数为</a:t>
            </a:r>
            <a:r>
              <a:rPr lang="en-US" altLang="zh-CN" sz="2400" b="1" dirty="0">
                <a:solidFill>
                  <a:srgbClr val="006600"/>
                </a:solidFill>
                <a:sym typeface="+mn-ea"/>
              </a:rPr>
              <a:t>static</a:t>
            </a:r>
            <a:r>
              <a:rPr lang="zh-CN" altLang="en-US" sz="2400" b="1" dirty="0">
                <a:solidFill>
                  <a:srgbClr val="006600"/>
                </a:solidFill>
                <a:sym typeface="+mn-ea"/>
              </a:rPr>
              <a:t>类型，可通过偏移量直接调用跳转（无需重定位）</a:t>
            </a:r>
            <a:endParaRPr lang="en-US" altLang="zh-CN" sz="2400" b="1" kern="0" dirty="0">
              <a:solidFill>
                <a:srgbClr val="006600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  <p:extLst>
      <p:ext uri="{BB962C8B-B14F-4D97-AF65-F5344CB8AC3E}">
        <p14:creationId xmlns:p14="http://schemas.microsoft.com/office/powerpoint/2010/main" val="409271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PHASE3_CODEBOOK[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cookie[] = PHASE3_COOKIE;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(cookie)-1;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"%c", PHASE3_CODEBOOK[ 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)(cookie[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] 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"\n" 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创建生成一个名为“</a:t>
            </a:r>
            <a:r>
              <a:rPr lang="en-US" altLang="zh-CN" sz="2000" dirty="0"/>
              <a:t>phase3_patch.o”</a:t>
            </a:r>
            <a:r>
              <a:rPr lang="zh-CN" altLang="en-US" sz="2000" dirty="0"/>
              <a:t>的二进制可重定位目标文件，使其与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、</a:t>
            </a:r>
            <a:r>
              <a:rPr lang="en-US" altLang="zh-CN" sz="2000" dirty="0"/>
              <a:t>phase3.o</a:t>
            </a:r>
            <a:r>
              <a:rPr lang="zh-CN" altLang="en-US" sz="2000" dirty="0"/>
              <a:t>链接后能够运行和输出（且仅输出）自己的学号：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</a:t>
            </a:r>
            <a:r>
              <a:rPr lang="en-US" altLang="zh-CN" b="1" dirty="0" err="1">
                <a:solidFill>
                  <a:srgbClr val="0000CC"/>
                </a:solidFill>
              </a:rPr>
              <a:t>gcc</a:t>
            </a:r>
            <a:r>
              <a:rPr lang="en-US" altLang="zh-CN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b="1" dirty="0" err="1">
                <a:solidFill>
                  <a:srgbClr val="0000CC"/>
                </a:solidFill>
              </a:rPr>
              <a:t>main.o</a:t>
            </a:r>
            <a:r>
              <a:rPr lang="en-US" altLang="zh-CN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学号 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0" dirty="0">
                <a:sym typeface="+mn-ea"/>
              </a:rPr>
              <a:t>1)</a:t>
            </a:r>
            <a:r>
              <a:rPr lang="zh-CN" altLang="en-US" sz="2000" b="0" dirty="0">
                <a:sym typeface="+mn-ea"/>
              </a:rPr>
              <a:t>分析</a:t>
            </a:r>
            <a:r>
              <a:rPr lang="en-US" altLang="zh-CN" sz="2000" b="0" dirty="0" err="1">
                <a:sym typeface="+mn-ea"/>
              </a:rPr>
              <a:t>do_phase</a:t>
            </a:r>
            <a:r>
              <a:rPr lang="zh-CN" altLang="en-US" sz="2000" b="0" dirty="0">
                <a:sym typeface="+mn-ea"/>
              </a:rPr>
              <a:t>函数反汇编指令，获知</a:t>
            </a:r>
            <a:r>
              <a:rPr lang="en-US" altLang="zh-CN" sz="2000" b="0" dirty="0">
                <a:sym typeface="+mn-ea"/>
              </a:rPr>
              <a:t>COOKIE</a:t>
            </a:r>
            <a:r>
              <a:rPr lang="zh-CN" altLang="en-US" sz="2000" b="0" dirty="0">
                <a:sym typeface="+mn-ea"/>
              </a:rPr>
              <a:t>字符串（</a:t>
            </a:r>
            <a:r>
              <a:rPr lang="zh-CN" altLang="en-US" sz="2000" b="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2000" b="0" dirty="0">
                <a:sym typeface="+mn-ea"/>
              </a:rPr>
              <a:t>）的组成内容和起始地址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 定位循环结构     根据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3)</a:t>
            </a:r>
            <a:r>
              <a:rPr lang="zh-CN" altLang="en-US" dirty="0">
                <a:sym typeface="+mn-ea"/>
              </a:rPr>
              <a:t>通过符号表，发现该数组为一未初始化变量（类型为</a:t>
            </a:r>
            <a:r>
              <a:rPr lang="en-US" altLang="zh-CN" dirty="0">
                <a:sym typeface="+mn-ea"/>
              </a:rPr>
              <a:t>COM</a:t>
            </a:r>
            <a:r>
              <a:rPr lang="zh-CN" altLang="en-US" dirty="0">
                <a:sym typeface="+mn-ea"/>
              </a:rPr>
              <a:t>，长度为</a:t>
            </a:r>
            <a:r>
              <a:rPr lang="en-US" altLang="zh-CN" dirty="0">
                <a:sym typeface="+mn-ea"/>
              </a:rPr>
              <a:t>256</a:t>
            </a:r>
            <a:r>
              <a:rPr lang="zh-CN" altLang="en-US" dirty="0">
                <a:sym typeface="+mn-ea"/>
              </a:rPr>
              <a:t>字节）</a:t>
            </a:r>
          </a:p>
          <a:p>
            <a:pPr marL="28575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dirty="0">
                <a:sym typeface="+mn-ea"/>
              </a:rPr>
              <a:t>，在</a:t>
            </a:r>
            <a:r>
              <a:rPr lang="en-US" altLang="zh-CN" dirty="0">
                <a:sym typeface="+mn-ea"/>
              </a:rPr>
              <a:t>patch</a:t>
            </a:r>
            <a:r>
              <a:rPr lang="zh-CN" altLang="en-US" dirty="0">
                <a:sym typeface="+mn-ea"/>
              </a:rPr>
              <a:t>模块中定义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dirty="0">
                <a:sym typeface="+mn-ea"/>
              </a:rPr>
              <a:t>且按输出要求正确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dirty="0">
                <a:sym typeface="+mn-ea"/>
              </a:rPr>
              <a:t>映射关系的数组变量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从而在链接时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b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24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(cookie)-1;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 = cookie[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{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//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每个学生的映射关系和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顺序建议不一样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'B'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121; break; 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…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'Z'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c = 93; break; 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("%c", c);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phase4.o”</a:t>
            </a:r>
            <a:r>
              <a:rPr lang="zh-CN" altLang="en-US" sz="2000" dirty="0"/>
              <a:t>中相应节中的数据内容（注意不允许修改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链接后能够运行输出（且仅输出）自己的学号：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模块入口函数</a:t>
            </a:r>
            <a:r>
              <a:rPr lang="en-US" altLang="zh-CN" dirty="0" err="1"/>
              <a:t>do_phase</a:t>
            </a:r>
            <a:r>
              <a:rPr lang="en-US" altLang="zh-CN" dirty="0"/>
              <a:t>()</a:t>
            </a:r>
            <a:r>
              <a:rPr lang="zh-CN" altLang="en-US" dirty="0"/>
              <a:t>依次遍历一个</a:t>
            </a:r>
            <a:r>
              <a:rPr lang="en-US" altLang="zh-CN" dirty="0"/>
              <a:t>COOKIE</a:t>
            </a:r>
            <a:r>
              <a:rPr lang="zh-CN" altLang="en-US" dirty="0"/>
              <a:t>字符串（由一组互不相同的大写英文字母组成，且总长度与学号字符串相同）中的每一字符，并使用一个</a:t>
            </a:r>
            <a:r>
              <a:rPr lang="en-US" altLang="zh-CN" dirty="0"/>
              <a:t>switch</a:t>
            </a:r>
            <a:r>
              <a:rPr lang="zh-CN" altLang="en-US" dirty="0"/>
              <a:t>语句将该字符的不同可能</a:t>
            </a:r>
            <a:r>
              <a:rPr lang="en-US" altLang="zh-CN" dirty="0"/>
              <a:t>ASCII</a:t>
            </a:r>
            <a:r>
              <a:rPr lang="zh-CN" altLang="en-US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了解掌握</a:t>
            </a:r>
            <a:r>
              <a:rPr lang="en-US" altLang="zh-CN" dirty="0"/>
              <a:t>switch</a:t>
            </a:r>
            <a:r>
              <a:rPr lang="zh-CN" altLang="en-US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r>
              <a:rPr lang="zh-CN" altLang="en-US" dirty="0"/>
              <a:t> ：不建议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修改二进制可重定位目标文件“</a:t>
            </a:r>
            <a:r>
              <a:rPr lang="en-US" altLang="zh-CN" sz="2000" b="0" dirty="0"/>
              <a:t>phase5.o”</a:t>
            </a:r>
            <a:r>
              <a:rPr lang="zh-CN" altLang="en-US" sz="2000" b="0" dirty="0"/>
              <a:t>的重定位节中的数据内容（不允许修改</a:t>
            </a:r>
            <a:r>
              <a:rPr lang="en-US" altLang="zh-CN" sz="2000" b="0" dirty="0"/>
              <a:t>.text</a:t>
            </a:r>
            <a:r>
              <a:rPr lang="zh-CN" altLang="en-US" sz="2000" b="0" dirty="0"/>
              <a:t>节的内容），补充完成其中被清零的一些重定位记录（分别对应于本模块中需要</a:t>
            </a:r>
            <a:r>
              <a:rPr lang="zh-CN" altLang="en-US" sz="2000" b="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b="0" dirty="0"/>
              <a:t>），使其与</a:t>
            </a:r>
            <a:r>
              <a:rPr lang="en-US" altLang="zh-CN" sz="2000" b="0" dirty="0" err="1"/>
              <a:t>main.o</a:t>
            </a:r>
            <a:r>
              <a:rPr lang="zh-CN" altLang="en-US" sz="2000" b="0" dirty="0"/>
              <a:t>链接后能够正确输出（且仅输出）自己学号的</a:t>
            </a:r>
            <a:r>
              <a:rPr lang="zh-CN" altLang="en-US" sz="2000" b="0" dirty="0">
                <a:solidFill>
                  <a:srgbClr val="FF0000"/>
                </a:solidFill>
              </a:rPr>
              <a:t>编码结果</a:t>
            </a:r>
            <a:r>
              <a:rPr lang="zh-CN" altLang="en-US" sz="2000" b="0" dirty="0"/>
              <a:t>：</a:t>
            </a:r>
            <a:endParaRPr lang="en-US" altLang="zh-CN" sz="2000" b="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b="0" dirty="0"/>
              <a:t>如果实验中对缺失重定位信息的恢复不完整或不正确的话，链接生成</a:t>
            </a:r>
            <a:r>
              <a:rPr lang="en-US" altLang="zh-CN" sz="2000" b="0" dirty="0" err="1"/>
              <a:t>linkbomb</a:t>
            </a:r>
            <a:r>
              <a:rPr lang="zh-CN" altLang="en-US" sz="2000" b="0" dirty="0"/>
              <a:t>程序时可能不报错，但运行程序可能得到以下结果之一：</a:t>
            </a:r>
            <a:endParaRPr lang="en-US" altLang="zh-CN" sz="2000" b="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0" y="1810738"/>
            <a:ext cx="4958080" cy="427809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0" y="507655"/>
            <a:ext cx="4419600" cy="5509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cookie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str ) 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5949065"/>
            <a:ext cx="7696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上列绿色标出（以及如</a:t>
            </a:r>
            <a:r>
              <a:rPr lang="en-US" altLang="zh-CN" sz="1800" b="0" dirty="0"/>
              <a:t>switch</a:t>
            </a:r>
            <a:r>
              <a:rPr lang="zh-CN" altLang="en-US" sz="1800" b="0" dirty="0"/>
              <a:t>的跳转表等）的符号引用的对应重定位记录中随机选择若干个被置为全零。</a:t>
            </a:r>
            <a:endParaRPr lang="en-US" altLang="zh-CN" sz="1800" b="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0" dirty="0"/>
              <a:t>涉及的重定位记录可能位于</a:t>
            </a:r>
            <a:r>
              <a:rPr lang="en-US" altLang="zh-CN" sz="1800" b="0" dirty="0"/>
              <a:t>.text, .</a:t>
            </a:r>
            <a:r>
              <a:rPr lang="en-US" altLang="zh-CN" sz="1800" b="0" dirty="0" err="1"/>
              <a:t>rodata</a:t>
            </a:r>
            <a:r>
              <a:rPr lang="zh-CN" altLang="en-US" sz="1800" b="0" dirty="0"/>
              <a:t>等不同重定位节中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 将修改完成的各阶段模块（</a:t>
            </a:r>
            <a:r>
              <a:rPr lang="en-US" altLang="zh-CN" b="1" dirty="0"/>
              <a:t>phase1.o, phase2.o, </a:t>
            </a:r>
            <a:r>
              <a:rPr lang="en-US" altLang="zh-CN" b="1" dirty="0">
                <a:solidFill>
                  <a:srgbClr val="FF0000"/>
                </a:solidFill>
              </a:rPr>
              <a:t>phase3_patch.o</a:t>
            </a:r>
            <a:r>
              <a:rPr lang="en-US" altLang="zh-CN" b="1" dirty="0"/>
              <a:t>, phase4.o, phase5.o</a:t>
            </a:r>
            <a:r>
              <a:rPr lang="zh-CN" altLang="en-US" b="1" dirty="0"/>
              <a:t>）和未改动的</a:t>
            </a:r>
            <a:r>
              <a:rPr lang="en-US" altLang="zh-CN" b="1" dirty="0" err="1"/>
              <a:t>main.o</a:t>
            </a:r>
            <a:r>
              <a:rPr lang="zh-CN" altLang="en-US" b="1" dirty="0"/>
              <a:t>、</a:t>
            </a:r>
            <a:r>
              <a:rPr lang="en-US" altLang="zh-CN" b="1" dirty="0"/>
              <a:t>phase3.o</a:t>
            </a:r>
            <a:r>
              <a:rPr lang="zh-CN" altLang="en-US" b="1" dirty="0"/>
              <a:t>模块一起用</a:t>
            </a:r>
            <a:r>
              <a:rPr lang="en-US" altLang="zh-CN" b="1" dirty="0"/>
              <a:t>tar</a:t>
            </a:r>
            <a:r>
              <a:rPr lang="zh-CN" altLang="en-US" b="1" dirty="0"/>
              <a:t>工具打包：</a:t>
            </a:r>
            <a:endParaRPr lang="en-US" altLang="zh-CN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tar </a:t>
            </a:r>
            <a:r>
              <a:rPr lang="en-US" altLang="zh-CN" sz="2400" b="1" dirty="0" err="1"/>
              <a:t>cvf </a:t>
            </a:r>
            <a:r>
              <a:rPr lang="en-US" altLang="zh-CN" sz="2400" b="1" dirty="0"/>
              <a:t> &lt;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&gt;.tar  </a:t>
            </a:r>
            <a:r>
              <a:rPr lang="en-US" altLang="zh-CN" sz="2400" b="1" dirty="0" err="1"/>
              <a:t>main.o</a:t>
            </a:r>
            <a:r>
              <a:rPr lang="en-US" altLang="zh-CN" sz="24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</a:rPr>
              <a:t>TAR</a:t>
            </a:r>
            <a:r>
              <a:rPr lang="zh-CN" altLang="en-US" sz="24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将结果</a:t>
            </a:r>
            <a:r>
              <a:rPr lang="en-US" altLang="zh-CN" b="1" dirty="0"/>
              <a:t>tar</a:t>
            </a:r>
            <a:r>
              <a:rPr lang="zh-CN" altLang="en-US" b="1" dirty="0"/>
              <a:t>文件重命名为“学号</a:t>
            </a:r>
            <a:r>
              <a:rPr lang="en-US" altLang="zh-CN" b="1" dirty="0"/>
              <a:t>.tar”</a:t>
            </a:r>
            <a:r>
              <a:rPr lang="zh-CN" altLang="en-US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映像结构，</a:t>
            </a:r>
            <a:r>
              <a:rPr lang="zh-CN" altLang="en-US" dirty="0"/>
              <a:t>标出其所属各区。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-m64 -o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调试程序，查看从最开始运行、到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函数、直至退出前，所有运行过的函数。按顺序列出。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</a:t>
            </a:r>
            <a:endParaRPr lang="en-US" altLang="zh-CN" sz="2800" dirty="0"/>
          </a:p>
          <a:p>
            <a:pPr marL="400050" lvl="1" indent="0">
              <a:buNone/>
            </a:pPr>
            <a:r>
              <a:rPr lang="zh-CN" altLang="en-US" sz="2400" b="0" dirty="0"/>
              <a:t>以下函数在对应的调用指令中的地址是何时确定确定的、谁确定的？</a:t>
            </a:r>
            <a:r>
              <a:rPr lang="zh-CN" altLang="en-US" sz="2400" dirty="0"/>
              <a:t>列出各符号的地址、内容</a:t>
            </a:r>
            <a:endParaRPr lang="en-US" altLang="zh-CN" sz="2400" b="0" dirty="0"/>
          </a:p>
          <a:p>
            <a:pPr lvl="1"/>
            <a:r>
              <a:rPr lang="zh-CN" altLang="en-US" sz="2400" dirty="0"/>
              <a:t>函数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/>
              <a:t>；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；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 err="1">
                <a:sym typeface="+mn-ea"/>
              </a:rPr>
              <a:t>printf</a:t>
            </a:r>
            <a:endParaRPr lang="en-US" altLang="zh-CN" sz="2400" dirty="0">
              <a:sym typeface="+mn-ea"/>
            </a:endParaRP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gcc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[n]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phase[n].o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-no-pie]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运行后会输出信息，如你的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C2DC6E-C37D-44B3-8580-1FDBB8F3919C}"/>
              </a:ext>
            </a:extLst>
          </p:cNvPr>
          <p:cNvSpPr/>
          <p:nvPr/>
        </p:nvSpPr>
        <p:spPr bwMode="auto">
          <a:xfrm>
            <a:off x="6172200" y="5410200"/>
            <a:ext cx="1600200" cy="838200"/>
          </a:xfrm>
          <a:prstGeom prst="ellips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3416</Words>
  <Application>Microsoft Office PowerPoint</Application>
  <PresentationFormat>全屏显示(4:3)</PresentationFormat>
  <Paragraphs>308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实验阶段2</vt:lpstr>
      <vt:lpstr>实验阶段3</vt:lpstr>
      <vt:lpstr>实验阶段3</vt:lpstr>
      <vt:lpstr>实验阶段3</vt:lpstr>
      <vt:lpstr>实验阶段4</vt:lpstr>
      <vt:lpstr>实验阶段4</vt:lpstr>
      <vt:lpstr>实验阶段4</vt:lpstr>
      <vt:lpstr>实验阶段4</vt:lpstr>
      <vt:lpstr>实验阶段5 ：不建议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417</cp:revision>
  <cp:lastPrinted>2012-09-05T04:08:00Z</cp:lastPrinted>
  <dcterms:created xsi:type="dcterms:W3CDTF">2012-09-06T15:16:00Z</dcterms:created>
  <dcterms:modified xsi:type="dcterms:W3CDTF">2021-05-19T03:07:26Z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