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6" r:id="rId2"/>
    <p:sldId id="307" r:id="rId3"/>
    <p:sldId id="310" r:id="rId4"/>
    <p:sldId id="321" r:id="rId5"/>
    <p:sldId id="328" r:id="rId6"/>
    <p:sldId id="329" r:id="rId7"/>
    <p:sldId id="311" r:id="rId8"/>
    <p:sldId id="330" r:id="rId9"/>
    <p:sldId id="331" r:id="rId10"/>
    <p:sldId id="312" r:id="rId11"/>
    <p:sldId id="332" r:id="rId12"/>
    <p:sldId id="333" r:id="rId13"/>
    <p:sldId id="313" r:id="rId14"/>
    <p:sldId id="334" r:id="rId15"/>
    <p:sldId id="327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8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18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16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3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1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6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2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6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5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4237" y="3459184"/>
            <a:ext cx="2031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答辩人：第</a:t>
            </a:r>
            <a:r>
              <a:rPr lang="en-US" altLang="zh-CN" sz="1400" b="1" dirty="0">
                <a:cs typeface="+mn-ea"/>
              </a:rPr>
              <a:t>03</a:t>
            </a:r>
            <a:r>
              <a:rPr lang="zh-CN" altLang="en-US" sz="1400" b="1" dirty="0">
                <a:cs typeface="+mn-ea"/>
              </a:rPr>
              <a:t>组 沈城有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软件过程与工具课程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30881" y="2663032"/>
            <a:ext cx="481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+mn-ea"/>
              </a:rPr>
              <a:t>综合实践项目答辩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96FAE19-D618-499D-99A9-FA9031B3ED26}"/>
              </a:ext>
            </a:extLst>
          </p:cNvPr>
          <p:cNvSpPr txBox="1"/>
          <p:nvPr/>
        </p:nvSpPr>
        <p:spPr>
          <a:xfrm>
            <a:off x="3440183" y="3766961"/>
            <a:ext cx="365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项目组成员：耿健、梁晨、傅浩东、田雪洋</a:t>
            </a:r>
          </a:p>
        </p:txBody>
      </p:sp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V3.0</a:t>
            </a:r>
            <a:r>
              <a:rPr lang="zh-CN" altLang="en-US" sz="4000" b="1" dirty="0">
                <a:cs typeface="+mn-ea"/>
              </a:rPr>
              <a:t>工作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V3.0</a:t>
              </a:r>
              <a:r>
                <a:rPr lang="zh-CN" altLang="en-US" sz="1600" b="1" dirty="0">
                  <a:cs typeface="+mn-ea"/>
                </a:rPr>
                <a:t>工作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2A5432C-4595-42AE-9A28-ECC846EA4059}"/>
              </a:ext>
            </a:extLst>
          </p:cNvPr>
          <p:cNvSpPr/>
          <p:nvPr/>
        </p:nvSpPr>
        <p:spPr>
          <a:xfrm>
            <a:off x="3705418" y="63076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u="sng" dirty="0">
                <a:latin typeface="+mn-ea"/>
                <a:cs typeface="+mn-ea"/>
              </a:rPr>
              <a:t>统计功能实现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44AB362-463B-4893-B2CC-CCEDD23866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1008443"/>
            <a:ext cx="5220970" cy="37922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B02CF8E-F27A-4EA5-910A-DD095FD956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99792" y="1030874"/>
            <a:ext cx="5220970" cy="3835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06B10EE-48EB-4A2B-AA2C-517088310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76" y="1273644"/>
            <a:ext cx="8752247" cy="28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V3.0</a:t>
              </a:r>
              <a:r>
                <a:rPr lang="zh-CN" altLang="en-US" sz="1600" b="1" dirty="0">
                  <a:cs typeface="+mn-ea"/>
                </a:rPr>
                <a:t>工作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2A5432C-4595-42AE-9A28-ECC846EA4059}"/>
              </a:ext>
            </a:extLst>
          </p:cNvPr>
          <p:cNvSpPr/>
          <p:nvPr/>
        </p:nvSpPr>
        <p:spPr>
          <a:xfrm>
            <a:off x="3576379" y="630764"/>
            <a:ext cx="199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u="sng" dirty="0">
                <a:latin typeface="+mn-ea"/>
                <a:cs typeface="+mn-ea"/>
              </a:rPr>
              <a:t>系统重构与优化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3C262-78ED-490D-8151-968604D2D153}"/>
              </a:ext>
            </a:extLst>
          </p:cNvPr>
          <p:cNvSpPr/>
          <p:nvPr/>
        </p:nvSpPr>
        <p:spPr>
          <a:xfrm>
            <a:off x="725344" y="1347614"/>
            <a:ext cx="4572000" cy="14433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数据库结构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系统用户信息编辑界面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库存查询模块代码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70E7C98-F7EB-43F6-84E7-DD47772443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31590"/>
            <a:ext cx="5039995" cy="2541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A6DE18-0BAF-4271-90E4-8435BC309380}"/>
              </a:ext>
            </a:extLst>
          </p:cNvPr>
          <p:cNvGrpSpPr/>
          <p:nvPr/>
        </p:nvGrpSpPr>
        <p:grpSpPr>
          <a:xfrm>
            <a:off x="3835755" y="1050125"/>
            <a:ext cx="4572000" cy="3884027"/>
            <a:chOff x="3846656" y="1131590"/>
            <a:chExt cx="4572000" cy="388402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E4CF6F3-4FDC-447A-88F2-DC68200AD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347" t="61651" r="26791" b="15045"/>
            <a:stretch/>
          </p:blipFill>
          <p:spPr>
            <a:xfrm>
              <a:off x="3846656" y="1131590"/>
              <a:ext cx="4572000" cy="135487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31738FA-AB6F-438B-AC09-6139909AC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595" t="50000" r="25426" b="1221"/>
            <a:stretch/>
          </p:blipFill>
          <p:spPr>
            <a:xfrm>
              <a:off x="3995935" y="2486464"/>
              <a:ext cx="4104457" cy="2529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4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V4.0</a:t>
            </a:r>
            <a:r>
              <a:rPr lang="zh-CN" altLang="en-US" sz="4000" b="1" dirty="0">
                <a:cs typeface="+mn-ea"/>
              </a:rPr>
              <a:t>工作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V4.0</a:t>
              </a:r>
              <a:r>
                <a:rPr lang="zh-CN" altLang="en-US" sz="1600" b="1" dirty="0">
                  <a:cs typeface="+mn-ea"/>
                </a:rPr>
                <a:t>工作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523C262-78ED-490D-8151-968604D2D153}"/>
              </a:ext>
            </a:extLst>
          </p:cNvPr>
          <p:cNvSpPr/>
          <p:nvPr/>
        </p:nvSpPr>
        <p:spPr>
          <a:xfrm>
            <a:off x="725344" y="1275606"/>
            <a:ext cx="4572000" cy="1593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折扣、赠送机制</a:t>
            </a:r>
            <a:endParaRPr lang="en-US" altLang="zh-CN" sz="20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会员积分机制（部分）</a:t>
            </a:r>
            <a:endParaRPr lang="en-US" altLang="zh-CN" sz="20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微信小程序商城系统</a:t>
            </a:r>
            <a:endParaRPr lang="en-US" altLang="zh-CN" sz="20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……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C0C9F5-01C4-45BB-A936-C687882C2D6C}"/>
              </a:ext>
            </a:extLst>
          </p:cNvPr>
          <p:cNvSpPr/>
          <p:nvPr/>
        </p:nvSpPr>
        <p:spPr>
          <a:xfrm>
            <a:off x="3703818" y="630764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u="sng" dirty="0">
                <a:latin typeface="+mn-ea"/>
                <a:cs typeface="+mn-ea"/>
              </a:rPr>
              <a:t>V4.0</a:t>
            </a:r>
            <a:r>
              <a:rPr lang="zh-CN" altLang="en-US" sz="2000" b="1" u="sng" dirty="0">
                <a:latin typeface="+mn-ea"/>
                <a:cs typeface="+mn-ea"/>
              </a:rPr>
              <a:t>主要完成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04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9186" y="2928888"/>
            <a:ext cx="2045627" cy="30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答辩人：第</a:t>
            </a:r>
            <a:r>
              <a:rPr lang="en-US" altLang="zh-CN" sz="1400" b="1" dirty="0">
                <a:cs typeface="+mn-ea"/>
              </a:rPr>
              <a:t>03</a:t>
            </a:r>
            <a:r>
              <a:rPr lang="zh-CN" altLang="en-US" sz="1400" b="1" dirty="0">
                <a:cs typeface="+mn-ea"/>
              </a:rPr>
              <a:t>组 沈城有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The End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3212859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项目概况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Project Overview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cxnSpLocks/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4818E3-61B0-4B38-A0CF-F4ACC9AEB0AF}"/>
              </a:ext>
            </a:extLst>
          </p:cNvPr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en-US" altLang="zh-CN" sz="2000" b="1" dirty="0">
                  <a:latin typeface="+mn-ea"/>
                  <a:cs typeface="+mn-ea"/>
                </a:rPr>
                <a:t>V3.0</a:t>
              </a:r>
              <a:r>
                <a:rPr lang="zh-CN" altLang="en-US" sz="2000" b="1" dirty="0">
                  <a:latin typeface="+mn-ea"/>
                  <a:cs typeface="+mn-ea"/>
                </a:rPr>
                <a:t>工作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Work of Ver3.0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项目分工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Project Division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en-US" altLang="zh-CN" sz="2000" b="1" dirty="0">
                  <a:latin typeface="+mn-ea"/>
                  <a:cs typeface="+mn-ea"/>
                </a:rPr>
                <a:t>V4.0</a:t>
              </a:r>
              <a:r>
                <a:rPr lang="zh-CN" altLang="en-US" sz="2000" b="1" dirty="0">
                  <a:latin typeface="+mn-ea"/>
                  <a:cs typeface="+mn-ea"/>
                </a:rPr>
                <a:t>工作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Work of Ver4.0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项目概况</a:t>
            </a:r>
            <a:endParaRPr lang="en-US" altLang="zh-CN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项目概况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77EDF15-C432-4A2F-8E31-883A6AF1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1" y="2211710"/>
            <a:ext cx="3648584" cy="1171739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82286CAA-7D72-4F62-9C09-29578F702057}"/>
              </a:ext>
            </a:extLst>
          </p:cNvPr>
          <p:cNvSpPr/>
          <p:nvPr/>
        </p:nvSpPr>
        <p:spPr>
          <a:xfrm>
            <a:off x="4279070" y="1158831"/>
            <a:ext cx="4572000" cy="28258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Spring Boot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MyBatis</a:t>
            </a:r>
            <a:r>
              <a:rPr lang="zh-CN" altLang="en-US" dirty="0"/>
              <a:t>持久层框架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Mysql</a:t>
            </a:r>
            <a:r>
              <a:rPr lang="en-US" altLang="zh-CN" dirty="0"/>
              <a:t> Connector/J (JDBC Type 4 driver)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Flatkit</a:t>
            </a:r>
            <a:r>
              <a:rPr lang="en-US" altLang="zh-CN" dirty="0"/>
              <a:t> Web UI</a:t>
            </a:r>
            <a:r>
              <a:rPr lang="zh-CN" altLang="en-US" dirty="0"/>
              <a:t>套件 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Bootstrap 4 </a:t>
            </a:r>
            <a:r>
              <a:rPr lang="en-US" altLang="zh-CN" dirty="0" err="1"/>
              <a:t>css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AngularJS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Vant</a:t>
            </a:r>
            <a:r>
              <a:rPr lang="en-US" altLang="zh-CN" dirty="0"/>
              <a:t> UI</a:t>
            </a:r>
            <a:r>
              <a:rPr lang="zh-CN" altLang="en-US" dirty="0"/>
              <a:t>组件库</a:t>
            </a:r>
            <a:endParaRPr lang="en-US" altLang="zh-CN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271D7E4-5FD0-4C06-91DF-C5886226D759}"/>
              </a:ext>
            </a:extLst>
          </p:cNvPr>
          <p:cNvSpPr/>
          <p:nvPr/>
        </p:nvSpPr>
        <p:spPr>
          <a:xfrm>
            <a:off x="1320379" y="181160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>
                <a:latin typeface="+mn-ea"/>
                <a:cs typeface="+mn-ea"/>
              </a:rPr>
              <a:t>编程语言组成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94933BF-DE8F-450C-B2F0-8F9EFB7F443A}"/>
              </a:ext>
            </a:extLst>
          </p:cNvPr>
          <p:cNvSpPr/>
          <p:nvPr/>
        </p:nvSpPr>
        <p:spPr>
          <a:xfrm>
            <a:off x="5569444" y="758721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>
                <a:latin typeface="+mn-ea"/>
                <a:cs typeface="+mn-ea"/>
              </a:rPr>
              <a:t>项目环境与框架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E5CF057-F531-474A-B031-4F5E391F2BD5}"/>
              </a:ext>
            </a:extLst>
          </p:cNvPr>
          <p:cNvCxnSpPr>
            <a:cxnSpLocks/>
          </p:cNvCxnSpPr>
          <p:nvPr/>
        </p:nvCxnSpPr>
        <p:spPr>
          <a:xfrm flipV="1">
            <a:off x="4211960" y="267494"/>
            <a:ext cx="0" cy="46085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F1E36BD-4D30-4F33-B867-2B6B991D7FD5}"/>
              </a:ext>
            </a:extLst>
          </p:cNvPr>
          <p:cNvSpPr/>
          <p:nvPr/>
        </p:nvSpPr>
        <p:spPr>
          <a:xfrm>
            <a:off x="1840043" y="3457700"/>
            <a:ext cx="2047355" cy="298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/>
              <a:t>数据来源：项目</a:t>
            </a:r>
            <a:r>
              <a:rPr lang="en-US" altLang="zh-CN" sz="1200" dirty="0"/>
              <a:t>GitHub</a:t>
            </a:r>
            <a:r>
              <a:rPr lang="zh-CN" altLang="en-US" sz="1200" dirty="0"/>
              <a:t>仓库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657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项目概况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972BC4-2714-44E7-BBC9-50AE398FAB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4" y="3507854"/>
            <a:ext cx="8535231" cy="1085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662C31-C79F-4E0A-B96F-0926696698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4" y="1635646"/>
            <a:ext cx="8535231" cy="147518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FC9E38F-606B-4C47-9051-4F365F75C9C0}"/>
              </a:ext>
            </a:extLst>
          </p:cNvPr>
          <p:cNvSpPr/>
          <p:nvPr/>
        </p:nvSpPr>
        <p:spPr>
          <a:xfrm>
            <a:off x="3834457" y="63076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u="sng" dirty="0">
                <a:latin typeface="+mn-ea"/>
                <a:cs typeface="+mn-ea"/>
              </a:rPr>
              <a:t>代码行统计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9E41CD-83DC-4467-AF04-CC4FC9AEFDB2}"/>
              </a:ext>
            </a:extLst>
          </p:cNvPr>
          <p:cNvSpPr/>
          <p:nvPr/>
        </p:nvSpPr>
        <p:spPr>
          <a:xfrm>
            <a:off x="240166" y="1215634"/>
            <a:ext cx="5089855" cy="402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通用批发零售业务管理系统及项目后端部分：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06A196-8B80-404D-994B-1B391945FD05}"/>
              </a:ext>
            </a:extLst>
          </p:cNvPr>
          <p:cNvSpPr/>
          <p:nvPr/>
        </p:nvSpPr>
        <p:spPr>
          <a:xfrm>
            <a:off x="241878" y="3097238"/>
            <a:ext cx="3592579" cy="40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微信小程序商城系统前端部分：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项目概况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FC9E38F-606B-4C47-9051-4F365F75C9C0}"/>
              </a:ext>
            </a:extLst>
          </p:cNvPr>
          <p:cNvSpPr/>
          <p:nvPr/>
        </p:nvSpPr>
        <p:spPr>
          <a:xfrm>
            <a:off x="3834457" y="63076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u="sng" dirty="0">
                <a:latin typeface="+mn-ea"/>
                <a:cs typeface="+mn-ea"/>
              </a:rPr>
              <a:t>代码行统计</a:t>
            </a:r>
            <a:endParaRPr lang="en-US" altLang="zh-CN" sz="2000" b="1" u="sng" dirty="0">
              <a:latin typeface="+mn-ea"/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9E41CD-83DC-4467-AF04-CC4FC9AEFDB2}"/>
              </a:ext>
            </a:extLst>
          </p:cNvPr>
          <p:cNvSpPr/>
          <p:nvPr/>
        </p:nvSpPr>
        <p:spPr>
          <a:xfrm>
            <a:off x="240166" y="1092690"/>
            <a:ext cx="3243196" cy="402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项目总体统计（含框架）：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CB0B18-A94F-42CF-8D53-5021F19D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947" y="1511036"/>
            <a:ext cx="5508104" cy="30326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C9C7AE6-8252-4147-95FA-5AAAC70D676B}"/>
              </a:ext>
            </a:extLst>
          </p:cNvPr>
          <p:cNvSpPr/>
          <p:nvPr/>
        </p:nvSpPr>
        <p:spPr>
          <a:xfrm>
            <a:off x="6220550" y="4557431"/>
            <a:ext cx="2239882" cy="52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/>
              <a:t>总计：约</a:t>
            </a:r>
            <a:r>
              <a:rPr lang="en-US" altLang="zh-CN" sz="1200" dirty="0"/>
              <a:t>17.50</a:t>
            </a:r>
            <a:r>
              <a:rPr lang="zh-CN" altLang="en-US" sz="1200" dirty="0"/>
              <a:t>万行</a:t>
            </a:r>
            <a:endParaRPr lang="en-US" altLang="zh-CN" sz="1200" dirty="0"/>
          </a:p>
          <a:p>
            <a:pPr>
              <a:lnSpc>
                <a:spcPct val="125000"/>
              </a:lnSpc>
            </a:pPr>
            <a:r>
              <a:rPr lang="zh-CN" altLang="en-US" sz="1200" dirty="0"/>
              <a:t>数据来源：</a:t>
            </a:r>
            <a:r>
              <a:rPr lang="en-US" altLang="zh-CN" sz="1200" dirty="0"/>
              <a:t>VS Code Counter </a:t>
            </a:r>
          </a:p>
        </p:txBody>
      </p:sp>
    </p:spTree>
    <p:extLst>
      <p:ext uri="{BB962C8B-B14F-4D97-AF65-F5344CB8AC3E}">
        <p14:creationId xmlns:p14="http://schemas.microsoft.com/office/powerpoint/2010/main" val="67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项目分工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项目分工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540F5DE-4F7E-40B3-A967-D727C6AFA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16455"/>
              </p:ext>
            </p:extLst>
          </p:nvPr>
        </p:nvGraphicFramePr>
        <p:xfrm>
          <a:off x="647564" y="974410"/>
          <a:ext cx="7848872" cy="3194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504">
                  <a:extLst>
                    <a:ext uri="{9D8B030D-6E8A-4147-A177-3AD203B41FA5}">
                      <a16:colId xmlns:a16="http://schemas.microsoft.com/office/drawing/2014/main" val="1524472516"/>
                    </a:ext>
                  </a:extLst>
                </a:gridCol>
                <a:gridCol w="6693368">
                  <a:extLst>
                    <a:ext uri="{9D8B030D-6E8A-4147-A177-3AD203B41FA5}">
                      <a16:colId xmlns:a16="http://schemas.microsoft.com/office/drawing/2014/main" val="293089646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成员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具体职责与分工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2871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沈城有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管理代码仓库，协调项目工作；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负责数据库表结构的设计与实现；</a:t>
                      </a:r>
                      <a:endParaRPr lang="en-US" altLang="zh-CN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dirty="0"/>
                        <a:t>负责设计、编写微信小程序商城系统</a:t>
                      </a:r>
                      <a:r>
                        <a:rPr lang="en-US" altLang="zh-CN" sz="1400" dirty="0"/>
                        <a:t>JS</a:t>
                      </a:r>
                      <a:r>
                        <a:rPr lang="zh-CN" altLang="en-US" sz="1400" dirty="0"/>
                        <a:t>交互；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参与设计、编写通用批发零售业务管理系统部分功能模块前端、后端。</a:t>
                      </a:r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1753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耿健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负责通用批发零售业务管理系统销售管理部分的设计与实现；</a:t>
                      </a:r>
                      <a:endParaRPr lang="en-US" altLang="zh-CN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dirty="0"/>
                        <a:t>负责解决项目开发过程中的部分技术问题；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参与数据库表结构的设计与实现；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搭建、管理项目框架。</a:t>
                      </a:r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15136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梁晨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dirty="0"/>
                        <a:t>负责通用批发零售业务管理系统库存管理部分的设计与实现；</a:t>
                      </a:r>
                      <a:endParaRPr lang="en-US" altLang="zh-CN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dirty="0"/>
                        <a:t>负责解决项目开发过程中的部分技术问题；</a:t>
                      </a:r>
                      <a:endParaRPr lang="en-US" altLang="zh-CN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dirty="0"/>
                        <a:t>参与数据库表结构的设计与实现；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搭建、管理项目框架。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22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项目分工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540F5DE-4F7E-40B3-A967-D727C6AFA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46810"/>
              </p:ext>
            </p:extLst>
          </p:nvPr>
        </p:nvGraphicFramePr>
        <p:xfrm>
          <a:off x="647564" y="974410"/>
          <a:ext cx="7848872" cy="224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504">
                  <a:extLst>
                    <a:ext uri="{9D8B030D-6E8A-4147-A177-3AD203B41FA5}">
                      <a16:colId xmlns:a16="http://schemas.microsoft.com/office/drawing/2014/main" val="1524472516"/>
                    </a:ext>
                  </a:extLst>
                </a:gridCol>
                <a:gridCol w="6693368">
                  <a:extLst>
                    <a:ext uri="{9D8B030D-6E8A-4147-A177-3AD203B41FA5}">
                      <a16:colId xmlns:a16="http://schemas.microsoft.com/office/drawing/2014/main" val="293089646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成员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具体职责与分工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2871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傅浩东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负责通用批发零售业务管理系统的前端界面设计与实现；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负责微信小程序商城系统部分前端界面的设计与实现；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参与通用批发零售业务管理系统部分功能模块的设计与实现；</a:t>
                      </a:r>
                      <a:endParaRPr lang="en-US" altLang="zh-CN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dirty="0"/>
                        <a:t>参与设计、编写微信小程序商城系统</a:t>
                      </a:r>
                      <a:r>
                        <a:rPr lang="en-US" altLang="zh-CN" sz="1400" dirty="0"/>
                        <a:t>JS</a:t>
                      </a:r>
                      <a:r>
                        <a:rPr lang="zh-CN" altLang="en-US" sz="1400" dirty="0"/>
                        <a:t>交互。</a:t>
                      </a:r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1753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田雪洋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负责微信小程序商城系统部分前端界面的设计与实现；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负责部分项目建模、文档撰写工作；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参与系统结构、功能和逻辑的设计；</a:t>
                      </a:r>
                      <a:endParaRPr lang="en-US" altLang="zh-CN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参与设计、编写通用批发零售业务管理系统部分功能模块前端、后端。</a:t>
                      </a:r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15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500</Words>
  <Application>Microsoft Office PowerPoint</Application>
  <PresentationFormat>全屏显示(16:9)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宋体</vt:lpstr>
      <vt:lpstr>Arial</vt:lpstr>
      <vt:lpstr>Calibri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沈城有</cp:lastModifiedBy>
  <cp:revision>114</cp:revision>
  <dcterms:created xsi:type="dcterms:W3CDTF">2018-11-28T05:41:12Z</dcterms:created>
  <dcterms:modified xsi:type="dcterms:W3CDTF">2022-01-08T12:42:08Z</dcterms:modified>
</cp:coreProperties>
</file>