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336" r:id="rId2"/>
    <p:sldId id="337" r:id="rId3"/>
    <p:sldId id="338" r:id="rId4"/>
    <p:sldId id="328" r:id="rId5"/>
    <p:sldId id="366" r:id="rId6"/>
    <p:sldId id="359" r:id="rId7"/>
    <p:sldId id="365" r:id="rId8"/>
    <p:sldId id="360" r:id="rId9"/>
    <p:sldId id="358" r:id="rId10"/>
    <p:sldId id="3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6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364" userDrawn="1">
          <p15:clr>
            <a:srgbClr val="A4A3A4"/>
          </p15:clr>
        </p15:guide>
        <p15:guide id="4" orient="horz" pos="3113" userDrawn="1">
          <p15:clr>
            <a:srgbClr val="A4A3A4"/>
          </p15:clr>
        </p15:guide>
        <p15:guide id="5" orient="horz" pos="238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4242"/>
    <a:srgbClr val="FF7C80"/>
    <a:srgbClr val="EAEAEA"/>
    <a:srgbClr val="20BEFF"/>
    <a:srgbClr val="E58B8B"/>
    <a:srgbClr val="DD6969"/>
    <a:srgbClr val="FFCCCC"/>
    <a:srgbClr val="FFD5D5"/>
    <a:srgbClr val="FFE593"/>
    <a:srgbClr val="D6D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88" autoAdjust="0"/>
    <p:restoredTop sz="93135" autoAdjust="0"/>
  </p:normalViewPr>
  <p:slideViewPr>
    <p:cSldViewPr snapToGrid="0" showGuides="1">
      <p:cViewPr varScale="1">
        <p:scale>
          <a:sx n="72" d="100"/>
          <a:sy n="72" d="100"/>
        </p:scale>
        <p:origin x="738" y="72"/>
      </p:cViewPr>
      <p:guideLst>
        <p:guide orient="horz" pos="1162"/>
        <p:guide pos="3840"/>
        <p:guide orient="horz" pos="2364"/>
        <p:guide orient="horz" pos="3113"/>
        <p:guide orient="horz" pos="23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2E3FE-5348-4682-A9AA-9B8523852692}" type="datetimeFigureOut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1EF4-73A8-4260-98E8-C2F82CC17F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724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1EF4-73A8-4260-98E8-C2F82CC17F6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463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1EF4-73A8-4260-98E8-C2F82CC17F6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362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1EF4-73A8-4260-98E8-C2F82CC17F6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483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1EF4-73A8-4260-98E8-C2F82CC17F6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5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1EF4-73A8-4260-98E8-C2F82CC17F6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027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1EF4-73A8-4260-98E8-C2F82CC17F6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832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1EF4-73A8-4260-98E8-C2F82CC17F6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131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ADB9-21A6-44F8-B5D2-6AC9B3CEE679}" type="datetimeFigureOut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B803-A557-4AAF-B4D3-1C0949A791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417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ADB9-21A6-44F8-B5D2-6AC9B3CEE679}" type="datetimeFigureOut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B803-A557-4AAF-B4D3-1C0949A791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746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ADB9-21A6-44F8-B5D2-6AC9B3CEE679}" type="datetimeFigureOut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B803-A557-4AAF-B4D3-1C0949A791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818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ADB9-21A6-44F8-B5D2-6AC9B3CEE679}" type="datetimeFigureOut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B803-A557-4AAF-B4D3-1C0949A791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695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ADB9-21A6-44F8-B5D2-6AC9B3CEE679}" type="datetimeFigureOut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B803-A557-4AAF-B4D3-1C0949A791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69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ADB9-21A6-44F8-B5D2-6AC9B3CEE679}" type="datetimeFigureOut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B803-A557-4AAF-B4D3-1C0949A791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90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ADB9-21A6-44F8-B5D2-6AC9B3CEE679}" type="datetimeFigureOut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B803-A557-4AAF-B4D3-1C0949A791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538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ADB9-21A6-44F8-B5D2-6AC9B3CEE679}" type="datetimeFigureOut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B803-A557-4AAF-B4D3-1C0949A791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805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ADB9-21A6-44F8-B5D2-6AC9B3CEE679}" type="datetimeFigureOut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B803-A557-4AAF-B4D3-1C0949A791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877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ADB9-21A6-44F8-B5D2-6AC9B3CEE679}" type="datetimeFigureOut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B803-A557-4AAF-B4D3-1C0949A791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492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ADB9-21A6-44F8-B5D2-6AC9B3CEE679}" type="datetimeFigureOut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B803-A557-4AAF-B4D3-1C0949A791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51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EADB9-21A6-44F8-B5D2-6AC9B3CEE679}" type="datetimeFigureOut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8B803-A557-4AAF-B4D3-1C0949A791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210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-20210"/>
            <a:ext cx="12192000" cy="6878210"/>
          </a:xfrm>
          <a:prstGeom prst="rect">
            <a:avLst/>
          </a:prstGeom>
          <a:solidFill>
            <a:srgbClr val="FF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719736" y="2276872"/>
            <a:ext cx="4680520" cy="2304256"/>
          </a:xfrm>
          <a:prstGeom prst="rect">
            <a:avLst/>
          </a:prstGeom>
          <a:solidFill>
            <a:srgbClr val="C00000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27748" y="2420888"/>
            <a:ext cx="4464496" cy="201622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27748" y="3052964"/>
            <a:ext cx="4464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독버섯 분류</a:t>
            </a:r>
            <a:endParaRPr lang="en-US" altLang="ko-KR" sz="3200" dirty="0" smtClean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4259796" y="3788152"/>
            <a:ext cx="3600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710055" y="6306761"/>
            <a:ext cx="506627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Ebrima" panose="02000000000000000000" pitchFamily="2" charset="0"/>
              </a:rPr>
              <a:t>대한상공회의소 서울기술교육센터 양현정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9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" y="401903"/>
            <a:ext cx="126124" cy="5429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355581" y="914984"/>
            <a:ext cx="3672000" cy="37080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결과 화면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09415" y="1960777"/>
            <a:ext cx="3724695" cy="37220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756512" y="1960776"/>
            <a:ext cx="3724695" cy="37220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519762" y="5842702"/>
            <a:ext cx="2304000" cy="369332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독버섯일 경우</a:t>
            </a:r>
            <a:endParaRPr lang="ko-KR" altLang="en-US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466859" y="5842702"/>
            <a:ext cx="2304000" cy="369332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독버섯이 아닐 경우</a:t>
            </a:r>
            <a:endParaRPr lang="ko-KR" altLang="en-US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41009" y="2232257"/>
            <a:ext cx="3314572" cy="24196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280160" y="4947322"/>
            <a:ext cx="28276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독버섯 입니다</a:t>
            </a:r>
            <a:endParaRPr lang="ko-KR" altLang="en-US" sz="32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130" y="2520072"/>
            <a:ext cx="1898537" cy="1898537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7961573" y="2227201"/>
            <a:ext cx="3314572" cy="24196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590" y="2487753"/>
            <a:ext cx="1898537" cy="1898537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7933437" y="4907396"/>
            <a:ext cx="3813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mtClean="0"/>
              <a:t>독버섯이 아닙니다</a:t>
            </a:r>
            <a:endParaRPr lang="ko-KR" altLang="en-US" sz="3200" b="1" dirty="0"/>
          </a:p>
        </p:txBody>
      </p:sp>
      <p:sp>
        <p:nvSpPr>
          <p:cNvPr id="16" name="직사각형 15"/>
          <p:cNvSpPr/>
          <p:nvPr/>
        </p:nvSpPr>
        <p:spPr>
          <a:xfrm>
            <a:off x="137469" y="416333"/>
            <a:ext cx="56433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ea"/>
              <a:buAutoNum type="circleNumDbPlain" startAt="3"/>
            </a:pPr>
            <a:r>
              <a:rPr lang="en-US" altLang="ko-KR" sz="2800" dirty="0" smtClean="0">
                <a:ln>
                  <a:solidFill>
                    <a:schemeClr val="tx1">
                      <a:lumMod val="85000"/>
                      <a:lumOff val="15000"/>
                      <a:alpha val="23000"/>
                    </a:schemeClr>
                  </a:solidFill>
                </a:ln>
                <a:latin typeface="+mn-ea"/>
              </a:rPr>
              <a:t>UI </a:t>
            </a:r>
            <a:r>
              <a:rPr lang="ko-KR" altLang="en-US" sz="2800" dirty="0" smtClean="0">
                <a:ln>
                  <a:solidFill>
                    <a:schemeClr val="tx1">
                      <a:lumMod val="85000"/>
                      <a:lumOff val="15000"/>
                      <a:alpha val="23000"/>
                    </a:schemeClr>
                  </a:solidFill>
                </a:ln>
                <a:latin typeface="+mn-ea"/>
              </a:rPr>
              <a:t>구성 </a:t>
            </a:r>
            <a:r>
              <a:rPr lang="en-US" altLang="ko-KR" sz="2800" dirty="0" smtClean="0">
                <a:ln>
                  <a:solidFill>
                    <a:schemeClr val="tx1">
                      <a:lumMod val="85000"/>
                      <a:lumOff val="15000"/>
                      <a:alpha val="23000"/>
                    </a:schemeClr>
                  </a:solidFill>
                </a:ln>
                <a:latin typeface="+mn-ea"/>
              </a:rPr>
              <a:t>(</a:t>
            </a:r>
            <a:r>
              <a:rPr lang="ko-KR" altLang="en-US" sz="2800" dirty="0" smtClean="0">
                <a:ln>
                  <a:solidFill>
                    <a:schemeClr val="tx1">
                      <a:lumMod val="85000"/>
                      <a:lumOff val="15000"/>
                      <a:alpha val="23000"/>
                    </a:schemeClr>
                  </a:solidFill>
                </a:ln>
                <a:latin typeface="+mn-ea"/>
              </a:rPr>
              <a:t>예시</a:t>
            </a:r>
            <a:r>
              <a:rPr lang="en-US" altLang="ko-KR" sz="2800" dirty="0" smtClean="0">
                <a:ln>
                  <a:solidFill>
                    <a:schemeClr val="tx1">
                      <a:lumMod val="85000"/>
                      <a:lumOff val="15000"/>
                      <a:alpha val="23000"/>
                    </a:schemeClr>
                  </a:solidFill>
                </a:ln>
                <a:latin typeface="+mn-ea"/>
              </a:rPr>
              <a:t>)</a:t>
            </a:r>
            <a:endParaRPr lang="ko-KR" altLang="en-US" sz="2800" dirty="0">
              <a:ln>
                <a:solidFill>
                  <a:schemeClr val="tx1">
                    <a:lumMod val="85000"/>
                    <a:lumOff val="15000"/>
                    <a:alpha val="2300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483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44388" y="-20210"/>
            <a:ext cx="12192000" cy="6878210"/>
          </a:xfrm>
          <a:prstGeom prst="rect">
            <a:avLst/>
          </a:prstGeom>
          <a:solidFill>
            <a:srgbClr val="FF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03200" y="172720"/>
            <a:ext cx="11816080" cy="6471920"/>
          </a:xfrm>
          <a:prstGeom prst="rect">
            <a:avLst/>
          </a:prstGeom>
          <a:solidFill>
            <a:schemeClr val="bg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387032" y="1251854"/>
            <a:ext cx="3329157" cy="4753429"/>
          </a:xfrm>
          <a:prstGeom prst="rect">
            <a:avLst/>
          </a:prstGeom>
          <a:noFill/>
          <a:ln w="25400"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20790" y="2561329"/>
            <a:ext cx="28717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 smtClean="0">
                <a:ln>
                  <a:solidFill>
                    <a:srgbClr val="D44242">
                      <a:alpha val="23000"/>
                    </a:srgbClr>
                  </a:solidFill>
                </a:ln>
                <a:solidFill>
                  <a:srgbClr val="D4424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주제</a:t>
            </a:r>
            <a:endParaRPr lang="en-US" altLang="ko-KR" dirty="0" smtClean="0">
              <a:ln>
                <a:solidFill>
                  <a:srgbClr val="D44242">
                    <a:alpha val="23000"/>
                  </a:srgbClr>
                </a:solidFill>
              </a:ln>
              <a:solidFill>
                <a:srgbClr val="D4424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dirty="0" smtClean="0">
                <a:ln>
                  <a:solidFill>
                    <a:srgbClr val="D44242">
                      <a:alpha val="23000"/>
                    </a:srgbClr>
                  </a:solidFill>
                </a:ln>
                <a:solidFill>
                  <a:srgbClr val="D4424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Data Set</a:t>
            </a:r>
            <a:endParaRPr lang="en-US" altLang="ko-KR" dirty="0">
              <a:ln>
                <a:solidFill>
                  <a:srgbClr val="D44242">
                    <a:alpha val="23000"/>
                  </a:srgbClr>
                </a:solidFill>
              </a:ln>
              <a:solidFill>
                <a:srgbClr val="D4424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dirty="0" smtClean="0">
                <a:ln>
                  <a:solidFill>
                    <a:srgbClr val="D44242">
                      <a:alpha val="23000"/>
                    </a:srgbClr>
                  </a:solidFill>
                </a:ln>
                <a:solidFill>
                  <a:srgbClr val="D4424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UI </a:t>
            </a:r>
            <a:r>
              <a:rPr lang="ko-KR" altLang="en-US" dirty="0" smtClean="0">
                <a:ln>
                  <a:solidFill>
                    <a:srgbClr val="D44242">
                      <a:alpha val="23000"/>
                    </a:srgbClr>
                  </a:solidFill>
                </a:ln>
                <a:solidFill>
                  <a:srgbClr val="D4424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구성</a:t>
            </a:r>
            <a:endParaRPr lang="en-US" altLang="ko-KR" dirty="0">
              <a:ln>
                <a:solidFill>
                  <a:srgbClr val="D44242">
                    <a:alpha val="23000"/>
                  </a:srgbClr>
                </a:solidFill>
              </a:ln>
              <a:solidFill>
                <a:srgbClr val="D4424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endParaRPr lang="en-US" altLang="ko-KR" dirty="0">
              <a:ln>
                <a:solidFill>
                  <a:srgbClr val="D44242">
                    <a:alpha val="23000"/>
                  </a:srgbClr>
                </a:solidFill>
              </a:ln>
              <a:solidFill>
                <a:srgbClr val="D4424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00468" y="1363267"/>
            <a:ext cx="1821544" cy="69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b="1" dirty="0">
                <a:ln>
                  <a:solidFill>
                    <a:srgbClr val="D44242">
                      <a:alpha val="23000"/>
                    </a:srgbClr>
                  </a:solidFill>
                </a:ln>
                <a:solidFill>
                  <a:srgbClr val="D4424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CONTENTS</a:t>
            </a:r>
            <a:endParaRPr lang="ko-KR" altLang="en-US" sz="2400" b="1" dirty="0">
              <a:ln>
                <a:solidFill>
                  <a:srgbClr val="D44242">
                    <a:alpha val="23000"/>
                  </a:srgbClr>
                </a:solidFill>
              </a:ln>
              <a:solidFill>
                <a:srgbClr val="D4424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286105" y="2061920"/>
            <a:ext cx="1603828" cy="0"/>
          </a:xfrm>
          <a:prstGeom prst="line">
            <a:avLst/>
          </a:prstGeom>
          <a:ln>
            <a:solidFill>
              <a:srgbClr val="D44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97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-20210"/>
            <a:ext cx="12192000" cy="6878210"/>
          </a:xfrm>
          <a:prstGeom prst="rect">
            <a:avLst/>
          </a:prstGeom>
          <a:solidFill>
            <a:srgbClr val="FF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03200" y="172720"/>
            <a:ext cx="11816080" cy="6471920"/>
          </a:xfrm>
          <a:prstGeom prst="rect">
            <a:avLst/>
          </a:prstGeom>
          <a:solidFill>
            <a:schemeClr val="bg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27748" y="2420888"/>
            <a:ext cx="4464496" cy="2016224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4259796" y="4159088"/>
            <a:ext cx="3600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719736" y="2276873"/>
            <a:ext cx="4680519" cy="2304256"/>
          </a:xfrm>
          <a:prstGeom prst="rect">
            <a:avLst/>
          </a:prstGeom>
          <a:noFill/>
          <a:ln w="25400"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642992" y="2461784"/>
            <a:ext cx="906017" cy="11318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5333" b="1" spc="-200" dirty="0">
                <a:ln>
                  <a:solidFill>
                    <a:srgbClr val="04583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dist="38100" dir="2700000" algn="tl" rotWithShape="0">
                    <a:prstClr val="black">
                      <a:alpha val="40000"/>
                    </a:prst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01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3647729" y="3622514"/>
            <a:ext cx="48965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 smtClean="0">
                <a:ln>
                  <a:solidFill>
                    <a:srgbClr val="04583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주제</a:t>
            </a:r>
            <a:endParaRPr lang="ko-KR" altLang="en-US" sz="3200" dirty="0">
              <a:ln>
                <a:solidFill>
                  <a:srgbClr val="04583D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317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640051" y="268137"/>
            <a:ext cx="538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alpha val="23000"/>
                    </a:schemeClr>
                  </a:solidFill>
                </a:ln>
                <a:solidFill>
                  <a:schemeClr val="l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#1</a:t>
            </a:r>
            <a:endParaRPr lang="ko-KR" altLang="en-US" sz="1600" b="1" dirty="0">
              <a:ln>
                <a:solidFill>
                  <a:schemeClr val="bg1">
                    <a:alpha val="23000"/>
                  </a:schemeClr>
                </a:solidFill>
              </a:ln>
              <a:solidFill>
                <a:schemeClr val="lt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" y="437414"/>
            <a:ext cx="126124" cy="5429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37469" y="451844"/>
            <a:ext cx="56433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ea"/>
              <a:buAutoNum type="circleNumDbPlain"/>
            </a:pPr>
            <a:r>
              <a:rPr lang="ko-KR" altLang="en-US" sz="2800" dirty="0" smtClean="0">
                <a:ln>
                  <a:solidFill>
                    <a:schemeClr val="tx1">
                      <a:lumMod val="85000"/>
                      <a:lumOff val="15000"/>
                      <a:alpha val="23000"/>
                    </a:schemeClr>
                  </a:solidFill>
                </a:ln>
                <a:latin typeface="+mn-ea"/>
              </a:rPr>
              <a:t>주제</a:t>
            </a:r>
            <a:endParaRPr lang="ko-KR" altLang="en-US" sz="2800" dirty="0">
              <a:ln>
                <a:solidFill>
                  <a:schemeClr val="tx1">
                    <a:lumMod val="85000"/>
                    <a:lumOff val="15000"/>
                    <a:alpha val="23000"/>
                  </a:schemeClr>
                </a:solidFill>
              </a:ln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2931" y="2937235"/>
            <a:ext cx="6046620" cy="1077218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convex"/>
          </a:sp3d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굴림" panose="020B0600000101010101" pitchFamily="50" charset="-127"/>
                <a:ea typeface="굴림" panose="020B0600000101010101" pitchFamily="50" charset="-127"/>
              </a:rPr>
              <a:t>Mushroom </a:t>
            </a:r>
            <a:r>
              <a:rPr lang="en-US" altLang="ko-KR" sz="36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Classification</a:t>
            </a:r>
          </a:p>
          <a:p>
            <a:r>
              <a:rPr lang="en-US" altLang="ko-KR" sz="2800" dirty="0">
                <a:latin typeface="굴림" panose="020B0600000101010101" pitchFamily="50" charset="-127"/>
                <a:ea typeface="굴림" panose="020B0600000101010101" pitchFamily="50" charset="-127"/>
              </a:rPr>
              <a:t>Safe to eat or deadly poison</a:t>
            </a:r>
            <a:r>
              <a:rPr lang="en-US" altLang="ko-KR" sz="2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?</a:t>
            </a:r>
            <a:endParaRPr lang="en-US" altLang="ko-KR" sz="2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861800" y="2691014"/>
            <a:ext cx="280557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Edible : e</a:t>
            </a:r>
          </a:p>
          <a:p>
            <a:endParaRPr lang="en-US" altLang="ko-KR" sz="3200" b="1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32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Poisonous : p</a:t>
            </a:r>
            <a:endParaRPr lang="ko-KR" altLang="en-US" sz="32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6" name="오른쪽 화살표 25"/>
          <p:cNvSpPr/>
          <p:nvPr/>
        </p:nvSpPr>
        <p:spPr>
          <a:xfrm>
            <a:off x="6279626" y="3186868"/>
            <a:ext cx="1414065" cy="577952"/>
          </a:xfrm>
          <a:prstGeom prst="rightArrow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-88653" y="5831318"/>
            <a:ext cx="12544023" cy="5429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48207" y="5918118"/>
            <a:ext cx="9687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버섯의 데이터를 입력 받은 후 먹을 수 있는 버섯인지 먹을 수 없는 버섯인지 판단 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36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-20210"/>
            <a:ext cx="12192000" cy="6878210"/>
          </a:xfrm>
          <a:prstGeom prst="rect">
            <a:avLst/>
          </a:prstGeom>
          <a:solidFill>
            <a:srgbClr val="FF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03200" y="172720"/>
            <a:ext cx="11816080" cy="6471920"/>
          </a:xfrm>
          <a:prstGeom prst="rect">
            <a:avLst/>
          </a:prstGeom>
          <a:solidFill>
            <a:schemeClr val="bg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27748" y="2420888"/>
            <a:ext cx="4464496" cy="2016224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4259796" y="4159088"/>
            <a:ext cx="3600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719736" y="2276873"/>
            <a:ext cx="4680519" cy="2304256"/>
          </a:xfrm>
          <a:prstGeom prst="rect">
            <a:avLst/>
          </a:prstGeom>
          <a:noFill/>
          <a:ln w="25400"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642992" y="2461784"/>
            <a:ext cx="906018" cy="11318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5333" b="1" spc="-200" dirty="0" smtClean="0">
                <a:ln>
                  <a:solidFill>
                    <a:srgbClr val="04583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dist="38100" dir="2700000" algn="tl" rotWithShape="0">
                    <a:prstClr val="black">
                      <a:alpha val="40000"/>
                    </a:prst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02</a:t>
            </a:r>
            <a:endParaRPr lang="en-US" altLang="ko-KR" sz="5333" b="1" spc="-200" dirty="0">
              <a:ln>
                <a:solidFill>
                  <a:srgbClr val="04583D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dist="38100" dir="2700000" algn="tl" rotWithShape="0">
                  <a:prstClr val="black">
                    <a:alpha val="40000"/>
                  </a:prstClr>
                </a:outerShdw>
              </a:effectLst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647729" y="3622514"/>
            <a:ext cx="48965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 smtClean="0">
                <a:ln>
                  <a:solidFill>
                    <a:srgbClr val="04583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Data Set</a:t>
            </a:r>
            <a:endParaRPr lang="ko-KR" altLang="en-US" sz="3200" dirty="0">
              <a:ln>
                <a:solidFill>
                  <a:srgbClr val="04583D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865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640051" y="294770"/>
            <a:ext cx="538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alpha val="23000"/>
                    </a:schemeClr>
                  </a:solidFill>
                </a:ln>
                <a:solidFill>
                  <a:schemeClr val="l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#1</a:t>
            </a:r>
            <a:endParaRPr lang="ko-KR" altLang="en-US" sz="1600" b="1" dirty="0">
              <a:ln>
                <a:solidFill>
                  <a:schemeClr val="bg1">
                    <a:alpha val="23000"/>
                  </a:schemeClr>
                </a:solidFill>
              </a:ln>
              <a:solidFill>
                <a:schemeClr val="lt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" y="464047"/>
            <a:ext cx="126124" cy="5429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37469" y="478477"/>
            <a:ext cx="56433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ea"/>
              <a:buAutoNum type="circleNumDbPlain" startAt="2"/>
            </a:pPr>
            <a:r>
              <a:rPr lang="en-US" altLang="ko-KR" sz="2800" dirty="0">
                <a:ln>
                  <a:solidFill>
                    <a:schemeClr val="tx1">
                      <a:alpha val="2300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Data Set</a:t>
            </a:r>
            <a:endParaRPr lang="ko-KR" altLang="en-US" sz="2800" dirty="0">
              <a:ln>
                <a:solidFill>
                  <a:schemeClr val="tx1">
                    <a:lumMod val="85000"/>
                    <a:lumOff val="15000"/>
                    <a:alpha val="23000"/>
                  </a:schemeClr>
                </a:solidFill>
              </a:ln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801" t="14645" r="2744" b="14111"/>
          <a:stretch/>
        </p:blipFill>
        <p:spPr>
          <a:xfrm>
            <a:off x="271721" y="1182022"/>
            <a:ext cx="11637818" cy="470500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71721" y="1214680"/>
            <a:ext cx="348765" cy="4705005"/>
          </a:xfrm>
          <a:prstGeom prst="rect">
            <a:avLst/>
          </a:prstGeom>
          <a:noFill/>
          <a:ln w="57150"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 descr="Kagg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630" y="3286952"/>
            <a:ext cx="22860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09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640051" y="339159"/>
            <a:ext cx="538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alpha val="23000"/>
                    </a:schemeClr>
                  </a:solidFill>
                </a:ln>
                <a:solidFill>
                  <a:schemeClr val="l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#1</a:t>
            </a:r>
            <a:endParaRPr lang="ko-KR" altLang="en-US" sz="1600" b="1" dirty="0">
              <a:ln>
                <a:solidFill>
                  <a:schemeClr val="bg1">
                    <a:alpha val="23000"/>
                  </a:schemeClr>
                </a:solidFill>
              </a:ln>
              <a:solidFill>
                <a:schemeClr val="lt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" y="508436"/>
            <a:ext cx="126124" cy="5429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39688" y="508436"/>
            <a:ext cx="56433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ea"/>
              <a:buAutoNum type="circleNumDbPlain" startAt="2"/>
            </a:pPr>
            <a:r>
              <a:rPr lang="en-US" altLang="ko-KR" sz="2800" dirty="0">
                <a:ln>
                  <a:solidFill>
                    <a:schemeClr val="tx1">
                      <a:alpha val="2300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Data Set</a:t>
            </a:r>
            <a:endParaRPr lang="ko-KR" altLang="en-US" sz="2800" dirty="0">
              <a:ln>
                <a:solidFill>
                  <a:schemeClr val="tx1">
                    <a:lumMod val="85000"/>
                    <a:lumOff val="15000"/>
                    <a:alpha val="23000"/>
                  </a:schemeClr>
                </a:solidFill>
              </a:ln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7468" y="1393795"/>
            <a:ext cx="1143901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버섯의 갓 </a:t>
            </a:r>
            <a:r>
              <a:rPr lang="en-US" altLang="ko-KR" dirty="0" smtClean="0"/>
              <a:t>(cap-shape , cap-surface , cap-color)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상태 </a:t>
            </a:r>
            <a:r>
              <a:rPr lang="en-US" altLang="ko-KR" dirty="0" smtClean="0"/>
              <a:t>(bruises , odor 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err="1" smtClean="0"/>
              <a:t>균습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/>
              <a:t>gill-attachment</a:t>
            </a:r>
            <a:r>
              <a:rPr lang="en-US" altLang="ko-KR" dirty="0"/>
              <a:t> </a:t>
            </a:r>
            <a:r>
              <a:rPr lang="en-US" altLang="ko-KR" dirty="0" smtClean="0"/>
              <a:t>, gill-spacing , </a:t>
            </a:r>
            <a:r>
              <a:rPr lang="en-US" altLang="ko-KR" dirty="0"/>
              <a:t>gill-size</a:t>
            </a:r>
            <a:r>
              <a:rPr lang="en-US" altLang="ko-KR" dirty="0"/>
              <a:t> ,</a:t>
            </a:r>
            <a:r>
              <a:rPr lang="en-US" altLang="ko-KR" dirty="0" smtClean="0"/>
              <a:t> </a:t>
            </a:r>
            <a:r>
              <a:rPr lang="en-US" altLang="ko-KR" dirty="0"/>
              <a:t>gill-color</a:t>
            </a:r>
            <a:r>
              <a:rPr lang="en-US" altLang="ko-KR" dirty="0"/>
              <a:t> </a:t>
            </a:r>
            <a:r>
              <a:rPr lang="en-US" altLang="ko-KR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버섯 줄기 </a:t>
            </a:r>
            <a:r>
              <a:rPr lang="en-US" altLang="ko-KR" dirty="0" smtClean="0"/>
              <a:t>(stalk-shape , stalk-root , </a:t>
            </a:r>
            <a:r>
              <a:rPr lang="en-US" altLang="ko-KR" dirty="0"/>
              <a:t>stalk-surface-above-ring</a:t>
            </a:r>
            <a:r>
              <a:rPr lang="en-US" altLang="ko-KR" dirty="0"/>
              <a:t> ,</a:t>
            </a:r>
            <a:r>
              <a:rPr lang="en-US" altLang="ko-KR" dirty="0" smtClean="0"/>
              <a:t> stalk-surface-below-ring , stalk-color-above-ring ,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                     stalk-color-below-ring   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버섯 막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주름살 </a:t>
            </a:r>
            <a:r>
              <a:rPr lang="en-US" altLang="ko-KR" dirty="0" smtClean="0"/>
              <a:t>(</a:t>
            </a:r>
            <a:r>
              <a:rPr lang="en-US" altLang="ko-KR" dirty="0"/>
              <a:t>veil-type</a:t>
            </a:r>
            <a:r>
              <a:rPr lang="en-US" altLang="ko-KR" dirty="0"/>
              <a:t> </a:t>
            </a:r>
            <a:r>
              <a:rPr lang="en-US" altLang="ko-KR" dirty="0" smtClean="0"/>
              <a:t>, veil-color 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버섯 턱받이 </a:t>
            </a:r>
            <a:r>
              <a:rPr lang="en-US" altLang="ko-KR" dirty="0" smtClean="0"/>
              <a:t>(</a:t>
            </a:r>
            <a:r>
              <a:rPr lang="en-US" altLang="ko-KR" dirty="0"/>
              <a:t>ring-number</a:t>
            </a:r>
            <a:r>
              <a:rPr lang="en-US" altLang="ko-KR" dirty="0"/>
              <a:t> </a:t>
            </a:r>
            <a:r>
              <a:rPr lang="en-US" altLang="ko-KR" dirty="0" smtClean="0"/>
              <a:t>, ring-type 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홀씨</a:t>
            </a:r>
            <a:r>
              <a:rPr lang="en-US" altLang="ko-KR" dirty="0" smtClean="0"/>
              <a:t>/</a:t>
            </a:r>
            <a:r>
              <a:rPr lang="ko-KR" altLang="en-US" dirty="0" smtClean="0"/>
              <a:t>포자 </a:t>
            </a:r>
            <a:r>
              <a:rPr lang="en-US" altLang="ko-KR" dirty="0" smtClean="0"/>
              <a:t>(spore-print-color)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군집 정도 </a:t>
            </a:r>
            <a:r>
              <a:rPr lang="en-US" altLang="ko-KR" dirty="0" smtClean="0"/>
              <a:t>(Population) 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서식지 </a:t>
            </a:r>
            <a:r>
              <a:rPr lang="en-US" altLang="ko-KR" dirty="0" smtClean="0"/>
              <a:t>(Habitat)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 smtClean="0"/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981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-20210"/>
            <a:ext cx="12192000" cy="6878210"/>
          </a:xfrm>
          <a:prstGeom prst="rect">
            <a:avLst/>
          </a:prstGeom>
          <a:solidFill>
            <a:srgbClr val="FF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03200" y="172720"/>
            <a:ext cx="11816080" cy="6471920"/>
          </a:xfrm>
          <a:prstGeom prst="rect">
            <a:avLst/>
          </a:prstGeom>
          <a:solidFill>
            <a:schemeClr val="bg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27748" y="2420888"/>
            <a:ext cx="4464496" cy="2016224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4259796" y="4159088"/>
            <a:ext cx="3600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719736" y="2276873"/>
            <a:ext cx="4680519" cy="2304256"/>
          </a:xfrm>
          <a:prstGeom prst="rect">
            <a:avLst/>
          </a:prstGeom>
          <a:noFill/>
          <a:ln w="25400"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642992" y="2461784"/>
            <a:ext cx="906018" cy="11318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5333" b="1" spc="-200" dirty="0" smtClean="0">
                <a:ln>
                  <a:solidFill>
                    <a:srgbClr val="04583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dist="38100" dir="2700000" algn="tl" rotWithShape="0">
                    <a:prstClr val="black">
                      <a:alpha val="40000"/>
                    </a:prst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03</a:t>
            </a:r>
            <a:endParaRPr lang="en-US" altLang="ko-KR" sz="5333" b="1" spc="-200" dirty="0">
              <a:ln>
                <a:solidFill>
                  <a:srgbClr val="04583D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dist="38100" dir="2700000" algn="tl" rotWithShape="0">
                  <a:prstClr val="black">
                    <a:alpha val="40000"/>
                  </a:prstClr>
                </a:outerShdw>
              </a:effectLst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647729" y="3622514"/>
            <a:ext cx="48965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 smtClean="0">
                <a:ln>
                  <a:solidFill>
                    <a:srgbClr val="04583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UI </a:t>
            </a:r>
            <a:r>
              <a:rPr lang="ko-KR" altLang="en-US" sz="3200" dirty="0" smtClean="0">
                <a:ln>
                  <a:solidFill>
                    <a:srgbClr val="04583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구조</a:t>
            </a:r>
            <a:endParaRPr lang="ko-KR" altLang="en-US" sz="3200" dirty="0">
              <a:ln>
                <a:solidFill>
                  <a:srgbClr val="04583D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341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" y="437414"/>
            <a:ext cx="126124" cy="5429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7666771" y="2735205"/>
            <a:ext cx="1386362" cy="100855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V="1">
            <a:off x="8963967" y="2721371"/>
            <a:ext cx="2016000" cy="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H="1">
            <a:off x="3274038" y="4581284"/>
            <a:ext cx="1109847" cy="29608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976347" y="1666404"/>
            <a:ext cx="2304000" cy="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43" idx="3"/>
          </p:cNvCxnSpPr>
          <p:nvPr/>
        </p:nvCxnSpPr>
        <p:spPr>
          <a:xfrm>
            <a:off x="3280347" y="1890235"/>
            <a:ext cx="1238555" cy="99920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1183910" y="4616340"/>
            <a:ext cx="1557867" cy="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942483" y="2108182"/>
            <a:ext cx="278174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종모양 </a:t>
            </a:r>
            <a:r>
              <a:rPr lang="en-US" altLang="ko-KR" sz="1400" dirty="0" smtClean="0"/>
              <a:t>(bell=b) </a:t>
            </a:r>
            <a:endParaRPr lang="en-US" altLang="ko-KR" sz="1400" dirty="0"/>
          </a:p>
          <a:p>
            <a:pPr marL="3429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원뿔 모양 </a:t>
            </a:r>
            <a:r>
              <a:rPr lang="en-US" altLang="ko-KR" sz="1400" dirty="0" smtClean="0"/>
              <a:t>(conical=c)</a:t>
            </a:r>
          </a:p>
          <a:p>
            <a:pPr marL="3429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볼록한 모양</a:t>
            </a:r>
            <a:r>
              <a:rPr lang="en-US" altLang="ko-KR" sz="1400" dirty="0" smtClean="0"/>
              <a:t>(convex=x)</a:t>
            </a:r>
          </a:p>
          <a:p>
            <a:pPr marL="3429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평평한 모양</a:t>
            </a:r>
            <a:r>
              <a:rPr lang="en-US" altLang="ko-KR" sz="1400" dirty="0" smtClean="0"/>
              <a:t>(flat=f)</a:t>
            </a:r>
          </a:p>
          <a:p>
            <a:pPr marL="3429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혹 모양</a:t>
            </a:r>
            <a:r>
              <a:rPr lang="en-US" altLang="ko-KR" sz="1400" dirty="0" smtClean="0"/>
              <a:t>(knobbed=k)</a:t>
            </a:r>
          </a:p>
          <a:p>
            <a:pPr marL="3429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오목한 모양</a:t>
            </a:r>
            <a:r>
              <a:rPr lang="en-US" altLang="ko-KR" sz="1400" dirty="0" smtClean="0"/>
              <a:t>(sunken=s)</a:t>
            </a:r>
            <a:endParaRPr lang="en-US" altLang="ko-KR" sz="14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976347" y="1705569"/>
            <a:ext cx="2304000" cy="369332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갓 모양</a:t>
            </a:r>
            <a:r>
              <a:rPr lang="en-US" altLang="ko-KR" spc="-15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(cap-shape)</a:t>
            </a:r>
            <a:endParaRPr lang="ko-KR" altLang="en-US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70901" y="4653244"/>
            <a:ext cx="2304000" cy="369332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갓 표면</a:t>
            </a:r>
            <a:r>
              <a:rPr lang="en-US" altLang="ko-KR" spc="-15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(cap-surface)</a:t>
            </a:r>
            <a:endParaRPr lang="ko-KR" altLang="en-US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8901049" y="2305316"/>
            <a:ext cx="2304000" cy="369332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갓 색깔</a:t>
            </a:r>
            <a:r>
              <a:rPr lang="en-US" altLang="ko-KR" spc="-15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(cap-color)</a:t>
            </a:r>
            <a:endParaRPr lang="ko-KR" altLang="en-US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 flipV="1">
            <a:off x="983424" y="5048800"/>
            <a:ext cx="2088000" cy="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4118289" y="1088682"/>
            <a:ext cx="3672000" cy="37080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화면 구성 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42483" y="5014915"/>
            <a:ext cx="278174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섬유질 </a:t>
            </a:r>
            <a:r>
              <a:rPr lang="ko-KR" altLang="en-US" sz="1400" dirty="0" smtClean="0"/>
              <a:t>표면</a:t>
            </a:r>
            <a:r>
              <a:rPr lang="en-US" altLang="ko-KR" sz="1400" dirty="0" smtClean="0"/>
              <a:t>(</a:t>
            </a:r>
            <a:r>
              <a:rPr lang="en-US" altLang="ko-KR" sz="1400" dirty="0" smtClean="0"/>
              <a:t>fibrous=f)</a:t>
            </a:r>
          </a:p>
          <a:p>
            <a:pPr marL="2857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홈이 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패인 </a:t>
            </a:r>
            <a:r>
              <a:rPr lang="ko-KR" altLang="en-US" sz="1400" dirty="0"/>
              <a:t>표</a:t>
            </a:r>
            <a:r>
              <a:rPr lang="ko-KR" altLang="en-US" sz="1400" dirty="0" smtClean="0"/>
              <a:t>면</a:t>
            </a:r>
            <a:r>
              <a:rPr lang="en-US" altLang="ko-KR" sz="1400" dirty="0" smtClean="0"/>
              <a:t>(grooves=g)</a:t>
            </a:r>
          </a:p>
          <a:p>
            <a:pPr marL="2857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비늘모양 표면</a:t>
            </a:r>
            <a:r>
              <a:rPr lang="en-US" altLang="ko-KR" sz="1400" dirty="0" smtClean="0"/>
              <a:t>(scaly=y)</a:t>
            </a:r>
          </a:p>
          <a:p>
            <a:pPr marL="2857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매끄러운 표면</a:t>
            </a:r>
            <a:r>
              <a:rPr lang="en-US" altLang="ko-KR" sz="1400" dirty="0" smtClean="0"/>
              <a:t>(smooth=s)</a:t>
            </a:r>
            <a:endParaRPr lang="en-US" altLang="ko-KR" sz="14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9053133" y="2809150"/>
            <a:ext cx="278174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갈색 </a:t>
            </a:r>
            <a:r>
              <a:rPr lang="en-US" altLang="ko-KR" sz="1400" dirty="0" smtClean="0"/>
              <a:t>(brown=n)</a:t>
            </a:r>
          </a:p>
          <a:p>
            <a:pPr marL="3429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담황색 </a:t>
            </a:r>
            <a:r>
              <a:rPr lang="en-US" altLang="ko-KR" sz="1400" dirty="0" smtClean="0"/>
              <a:t>(buff=b)</a:t>
            </a:r>
          </a:p>
          <a:p>
            <a:pPr marL="3429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황갈색 </a:t>
            </a:r>
            <a:r>
              <a:rPr lang="en-US" altLang="ko-KR" sz="1400" dirty="0" smtClean="0"/>
              <a:t>(cinnamon=c)</a:t>
            </a:r>
          </a:p>
          <a:p>
            <a:pPr marL="3429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회색 </a:t>
            </a:r>
            <a:r>
              <a:rPr lang="en-US" altLang="ko-KR" sz="1400" dirty="0" smtClean="0"/>
              <a:t>(gray=g)</a:t>
            </a:r>
          </a:p>
          <a:p>
            <a:pPr marL="3429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녹색 </a:t>
            </a:r>
            <a:r>
              <a:rPr lang="en-US" altLang="ko-KR" sz="1400" dirty="0" smtClean="0"/>
              <a:t>(green=r)</a:t>
            </a:r>
          </a:p>
          <a:p>
            <a:pPr marL="3429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분홍색 </a:t>
            </a:r>
            <a:r>
              <a:rPr lang="en-US" altLang="ko-KR" sz="1400" dirty="0" smtClean="0"/>
              <a:t>(pink=p)</a:t>
            </a:r>
          </a:p>
          <a:p>
            <a:pPr marL="3429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보라색 </a:t>
            </a:r>
            <a:r>
              <a:rPr lang="en-US" altLang="ko-KR" sz="1400" dirty="0" smtClean="0"/>
              <a:t>(purple=u)</a:t>
            </a:r>
          </a:p>
          <a:p>
            <a:pPr marL="3429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빨간색 </a:t>
            </a:r>
            <a:r>
              <a:rPr lang="en-US" altLang="ko-KR" sz="1400" dirty="0" smtClean="0"/>
              <a:t>(red=e)</a:t>
            </a:r>
          </a:p>
          <a:p>
            <a:pPr marL="3429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흰색 </a:t>
            </a:r>
            <a:r>
              <a:rPr lang="en-US" altLang="ko-KR" sz="1400" dirty="0" smtClean="0"/>
              <a:t>(white=w)</a:t>
            </a:r>
          </a:p>
          <a:p>
            <a:pPr marL="3429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노란색 </a:t>
            </a:r>
            <a:r>
              <a:rPr lang="en-US" altLang="ko-KR" sz="1400" dirty="0" smtClean="0"/>
              <a:t>(yellow=y)</a:t>
            </a:r>
            <a:endParaRPr lang="en-US" altLang="ko-KR" sz="14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850761" y="1866650"/>
            <a:ext cx="4207059" cy="393173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89316" y="2003879"/>
            <a:ext cx="1729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버섯의 갓 입력 </a:t>
            </a:r>
            <a:endParaRPr lang="ko-KR" alt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400113" y="2735205"/>
            <a:ext cx="25578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갓 모양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갓 색깔 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갓 표면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401559" y="2704775"/>
            <a:ext cx="209005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이등변 삼각형 2"/>
          <p:cNvSpPr/>
          <p:nvPr/>
        </p:nvSpPr>
        <p:spPr>
          <a:xfrm rot="10800000">
            <a:off x="7139248" y="2809150"/>
            <a:ext cx="310242" cy="175790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395426" y="3559089"/>
            <a:ext cx="209005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8" name="이등변 삼각형 27"/>
          <p:cNvSpPr/>
          <p:nvPr/>
        </p:nvSpPr>
        <p:spPr>
          <a:xfrm rot="10800000">
            <a:off x="7128707" y="3662900"/>
            <a:ext cx="310242" cy="175790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395426" y="4367244"/>
            <a:ext cx="209005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0" name="이등변 삼각형 29"/>
          <p:cNvSpPr/>
          <p:nvPr/>
        </p:nvSpPr>
        <p:spPr>
          <a:xfrm rot="10800000">
            <a:off x="7133115" y="4471619"/>
            <a:ext cx="310242" cy="175790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37469" y="451844"/>
            <a:ext cx="56433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ea"/>
              <a:buAutoNum type="circleNumDbPlain" startAt="3"/>
            </a:pPr>
            <a:r>
              <a:rPr lang="en-US" altLang="ko-KR" sz="2800" dirty="0" smtClean="0">
                <a:ln>
                  <a:solidFill>
                    <a:schemeClr val="tx1">
                      <a:lumMod val="85000"/>
                      <a:lumOff val="15000"/>
                      <a:alpha val="23000"/>
                    </a:schemeClr>
                  </a:solidFill>
                </a:ln>
                <a:latin typeface="+mn-ea"/>
              </a:rPr>
              <a:t>UI </a:t>
            </a:r>
            <a:r>
              <a:rPr lang="ko-KR" altLang="en-US" sz="2800" dirty="0" smtClean="0">
                <a:ln>
                  <a:solidFill>
                    <a:schemeClr val="tx1">
                      <a:lumMod val="85000"/>
                      <a:lumOff val="15000"/>
                      <a:alpha val="23000"/>
                    </a:schemeClr>
                  </a:solidFill>
                </a:ln>
                <a:latin typeface="+mn-ea"/>
              </a:rPr>
              <a:t>구성 </a:t>
            </a:r>
            <a:r>
              <a:rPr lang="en-US" altLang="ko-KR" sz="2800" dirty="0" smtClean="0">
                <a:ln>
                  <a:solidFill>
                    <a:schemeClr val="tx1">
                      <a:lumMod val="85000"/>
                      <a:lumOff val="15000"/>
                      <a:alpha val="23000"/>
                    </a:schemeClr>
                  </a:solidFill>
                </a:ln>
                <a:latin typeface="+mn-ea"/>
              </a:rPr>
              <a:t>(</a:t>
            </a:r>
            <a:r>
              <a:rPr lang="ko-KR" altLang="en-US" sz="2800" dirty="0" smtClean="0">
                <a:ln>
                  <a:solidFill>
                    <a:schemeClr val="tx1">
                      <a:lumMod val="85000"/>
                      <a:lumOff val="15000"/>
                      <a:alpha val="23000"/>
                    </a:schemeClr>
                  </a:solidFill>
                </a:ln>
                <a:latin typeface="+mn-ea"/>
              </a:rPr>
              <a:t>예시</a:t>
            </a:r>
            <a:r>
              <a:rPr lang="en-US" altLang="ko-KR" sz="2800" dirty="0" smtClean="0">
                <a:ln>
                  <a:solidFill>
                    <a:schemeClr val="tx1">
                      <a:lumMod val="85000"/>
                      <a:lumOff val="15000"/>
                      <a:alpha val="23000"/>
                    </a:schemeClr>
                  </a:solidFill>
                </a:ln>
                <a:latin typeface="+mn-ea"/>
              </a:rPr>
              <a:t>)</a:t>
            </a:r>
            <a:endParaRPr lang="ko-KR" altLang="en-US" sz="2800" dirty="0">
              <a:ln>
                <a:solidFill>
                  <a:schemeClr val="tx1">
                    <a:lumMod val="85000"/>
                    <a:lumOff val="15000"/>
                    <a:alpha val="2300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7977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5003</TotalTime>
  <Words>276</Words>
  <Application>Microsoft Office PowerPoint</Application>
  <PresentationFormat>와이드스크린</PresentationFormat>
  <Paragraphs>82</Paragraphs>
  <Slides>10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굴림</vt:lpstr>
      <vt:lpstr>맑은 고딕</vt:lpstr>
      <vt:lpstr>Arial</vt:lpstr>
      <vt:lpstr>Calibri</vt:lpstr>
      <vt:lpstr>Calibri Light</vt:lpstr>
      <vt:lpstr>Ebrima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유경미</dc:creator>
  <cp:lastModifiedBy>stc403-23</cp:lastModifiedBy>
  <cp:revision>997</cp:revision>
  <dcterms:created xsi:type="dcterms:W3CDTF">2016-04-23T04:13:09Z</dcterms:created>
  <dcterms:modified xsi:type="dcterms:W3CDTF">2018-05-25T08:38:31Z</dcterms:modified>
</cp:coreProperties>
</file>