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2" r:id="rId2"/>
  </p:sldMasterIdLst>
  <p:sldIdLst>
    <p:sldId id="447" r:id="rId3"/>
    <p:sldId id="438" r:id="rId4"/>
    <p:sldId id="434" r:id="rId5"/>
    <p:sldId id="435" r:id="rId6"/>
    <p:sldId id="436" r:id="rId7"/>
    <p:sldId id="448" r:id="rId8"/>
    <p:sldId id="453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5" r:id="rId18"/>
    <p:sldId id="466" r:id="rId19"/>
    <p:sldId id="464" r:id="rId20"/>
    <p:sldId id="463" r:id="rId21"/>
    <p:sldId id="258" r:id="rId2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A6E"/>
    <a:srgbClr val="0000FF"/>
    <a:srgbClr val="FCD2DF"/>
    <a:srgbClr val="893DF9"/>
    <a:srgbClr val="611CA1"/>
    <a:srgbClr val="6600FF"/>
    <a:srgbClr val="FFFFFF"/>
    <a:srgbClr val="5D2884"/>
    <a:srgbClr val="020322"/>
    <a:srgbClr val="FF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 autoAdjust="0"/>
    <p:restoredTop sz="94484" autoAdjust="0"/>
  </p:normalViewPr>
  <p:slideViewPr>
    <p:cSldViewPr snapToGrid="0">
      <p:cViewPr varScale="1">
        <p:scale>
          <a:sx n="116" d="100"/>
          <a:sy n="116" d="100"/>
        </p:scale>
        <p:origin x="245" y="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3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1"/>
            <a:ext cx="9144001" cy="5150031"/>
            <a:chOff x="0" y="1"/>
            <a:chExt cx="9144001" cy="6849290"/>
          </a:xfrm>
        </p:grpSpPr>
        <p:sp>
          <p:nvSpPr>
            <p:cNvPr id="8" name="직사각형 7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0" y="1635919"/>
            <a:ext cx="9144000" cy="18716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1" name="텍스트 개체 틀 1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2272" y="1933033"/>
            <a:ext cx="2753158" cy="415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5089500"/>
            <a:ext cx="9144001" cy="54000"/>
            <a:chOff x="0" y="6743700"/>
            <a:chExt cx="9144001" cy="127000"/>
          </a:xfrm>
        </p:grpSpPr>
        <p:sp>
          <p:nvSpPr>
            <p:cNvPr id="4" name="직사각형 3"/>
            <p:cNvSpPr/>
            <p:nvPr/>
          </p:nvSpPr>
          <p:spPr>
            <a:xfrm>
              <a:off x="8229343" y="6743700"/>
              <a:ext cx="914658" cy="127000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14943" y="6743700"/>
              <a:ext cx="914658" cy="127000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00543" y="6743700"/>
              <a:ext cx="914658" cy="127000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743700"/>
              <a:ext cx="914658" cy="127000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4400" y="6743700"/>
              <a:ext cx="914658" cy="127000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8800" y="6743700"/>
              <a:ext cx="914658" cy="127000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43200" y="6743700"/>
              <a:ext cx="914658" cy="127000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7600" y="6743700"/>
              <a:ext cx="914658" cy="127000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6743700"/>
              <a:ext cx="914658" cy="127000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86400" y="6743700"/>
              <a:ext cx="914658" cy="127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219075"/>
            <a:ext cx="2026997" cy="3531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550" baseline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 userDrawn="1"/>
        </p:nvGrpSpPr>
        <p:grpSpPr>
          <a:xfrm>
            <a:off x="1" y="1"/>
            <a:ext cx="9144001" cy="5150031"/>
            <a:chOff x="0" y="1"/>
            <a:chExt cx="9144001" cy="6849290"/>
          </a:xfrm>
        </p:grpSpPr>
        <p:sp>
          <p:nvSpPr>
            <p:cNvPr id="107" name="직사각형 106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2072640" y="1635919"/>
            <a:ext cx="4998720" cy="18716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8" name="직사각형 107"/>
          <p:cNvSpPr/>
          <p:nvPr userDrawn="1"/>
        </p:nvSpPr>
        <p:spPr>
          <a:xfrm>
            <a:off x="2429691" y="1417320"/>
            <a:ext cx="4284618" cy="23088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0211" y="1953397"/>
            <a:ext cx="1907686" cy="4985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6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4572001" y="0"/>
            <a:ext cx="4572001" cy="5143500"/>
            <a:chOff x="4572000" y="0"/>
            <a:chExt cx="4572001" cy="6858000"/>
          </a:xfrm>
        </p:grpSpPr>
        <p:sp>
          <p:nvSpPr>
            <p:cNvPr id="109" name="직사각형 108"/>
            <p:cNvSpPr/>
            <p:nvPr userDrawn="1"/>
          </p:nvSpPr>
          <p:spPr>
            <a:xfrm>
              <a:off x="82293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직사각형 109"/>
            <p:cNvSpPr/>
            <p:nvPr userDrawn="1"/>
          </p:nvSpPr>
          <p:spPr>
            <a:xfrm>
              <a:off x="8229343" y="2743813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직사각형 110"/>
            <p:cNvSpPr/>
            <p:nvPr userDrawn="1"/>
          </p:nvSpPr>
          <p:spPr>
            <a:xfrm>
              <a:off x="8229343" y="2060426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직사각형 111"/>
            <p:cNvSpPr/>
            <p:nvPr userDrawn="1"/>
          </p:nvSpPr>
          <p:spPr>
            <a:xfrm>
              <a:off x="7314943" y="5483735"/>
              <a:ext cx="914658" cy="689566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직사각형 112"/>
            <p:cNvSpPr/>
            <p:nvPr userDrawn="1"/>
          </p:nvSpPr>
          <p:spPr>
            <a:xfrm>
              <a:off x="73149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직사각형 113"/>
            <p:cNvSpPr/>
            <p:nvPr userDrawn="1"/>
          </p:nvSpPr>
          <p:spPr>
            <a:xfrm>
              <a:off x="7314943" y="4109294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직사각형 114"/>
            <p:cNvSpPr/>
            <p:nvPr userDrawn="1"/>
          </p:nvSpPr>
          <p:spPr>
            <a:xfrm>
              <a:off x="7314943" y="3425905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직사각형 115"/>
            <p:cNvSpPr/>
            <p:nvPr userDrawn="1"/>
          </p:nvSpPr>
          <p:spPr>
            <a:xfrm>
              <a:off x="6400543" y="5483735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직사각형 116"/>
            <p:cNvSpPr/>
            <p:nvPr userDrawn="1"/>
          </p:nvSpPr>
          <p:spPr>
            <a:xfrm>
              <a:off x="64005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직사각형 117"/>
            <p:cNvSpPr/>
            <p:nvPr userDrawn="1"/>
          </p:nvSpPr>
          <p:spPr>
            <a:xfrm>
              <a:off x="5486400" y="6168434"/>
              <a:ext cx="914658" cy="689566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직사각형 118"/>
            <p:cNvSpPr/>
            <p:nvPr userDrawn="1"/>
          </p:nvSpPr>
          <p:spPr>
            <a:xfrm>
              <a:off x="8229343" y="1375740"/>
              <a:ext cx="914658" cy="689566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직사각형 119"/>
            <p:cNvSpPr/>
            <p:nvPr userDrawn="1"/>
          </p:nvSpPr>
          <p:spPr>
            <a:xfrm>
              <a:off x="8229343" y="691037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직사각형 120"/>
            <p:cNvSpPr/>
            <p:nvPr userDrawn="1"/>
          </p:nvSpPr>
          <p:spPr>
            <a:xfrm>
              <a:off x="7314943" y="2060426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직사각형 121"/>
            <p:cNvSpPr/>
            <p:nvPr userDrawn="1"/>
          </p:nvSpPr>
          <p:spPr>
            <a:xfrm>
              <a:off x="64005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직사각형 122"/>
            <p:cNvSpPr/>
            <p:nvPr userDrawn="1"/>
          </p:nvSpPr>
          <p:spPr>
            <a:xfrm>
              <a:off x="5486400" y="5483735"/>
              <a:ext cx="914658" cy="689566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350"/>
            </a:p>
          </p:txBody>
        </p:sp>
        <p:sp>
          <p:nvSpPr>
            <p:cNvPr id="124" name="직사각형 123"/>
            <p:cNvSpPr/>
            <p:nvPr userDrawn="1"/>
          </p:nvSpPr>
          <p:spPr>
            <a:xfrm>
              <a:off x="7314943" y="0"/>
              <a:ext cx="914658" cy="689566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직사각형 124"/>
            <p:cNvSpPr/>
            <p:nvPr userDrawn="1"/>
          </p:nvSpPr>
          <p:spPr>
            <a:xfrm>
              <a:off x="4572000" y="6168434"/>
              <a:ext cx="914658" cy="689566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직사각형 125"/>
            <p:cNvSpPr/>
            <p:nvPr userDrawn="1"/>
          </p:nvSpPr>
          <p:spPr>
            <a:xfrm>
              <a:off x="8229343" y="4800347"/>
              <a:ext cx="914658" cy="689566"/>
            </a:xfrm>
            <a:prstGeom prst="rect">
              <a:avLst/>
            </a:prstGeom>
            <a:solidFill>
              <a:srgbClr val="EA5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직사각형 126"/>
            <p:cNvSpPr/>
            <p:nvPr userDrawn="1"/>
          </p:nvSpPr>
          <p:spPr>
            <a:xfrm>
              <a:off x="8229343" y="4109294"/>
              <a:ext cx="914658" cy="689566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28" name="그룹 127"/>
            <p:cNvGrpSpPr/>
            <p:nvPr userDrawn="1"/>
          </p:nvGrpSpPr>
          <p:grpSpPr>
            <a:xfrm>
              <a:off x="5486143" y="4109294"/>
              <a:ext cx="1829058" cy="689566"/>
              <a:chOff x="5171818" y="4115413"/>
              <a:chExt cx="1829058" cy="689566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0862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  <a:effectLst>
                <a:innerShdw blurRad="127000" dist="50800" dir="18900000">
                  <a:srgbClr val="9F3373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1718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31" name="직사각형 130"/>
            <p:cNvSpPr/>
            <p:nvPr userDrawn="1"/>
          </p:nvSpPr>
          <p:spPr>
            <a:xfrm>
              <a:off x="6400543" y="1375740"/>
              <a:ext cx="914658" cy="689566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4" y="454072"/>
            <a:ext cx="2137604" cy="415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0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0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0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86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2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138"/>
            <a:ext cx="9144000" cy="21812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419475" y="4264432"/>
            <a:ext cx="2305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350" dirty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sz="1350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133600" y="4402931"/>
            <a:ext cx="4876800" cy="0"/>
            <a:chOff x="2105025" y="5566291"/>
            <a:chExt cx="48768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3"/>
          <p:cNvSpPr txBox="1">
            <a:spLocks noChangeArrowheads="1"/>
          </p:cNvSpPr>
          <p:nvPr/>
        </p:nvSpPr>
        <p:spPr bwMode="auto">
          <a:xfrm>
            <a:off x="3239104" y="1980349"/>
            <a:ext cx="2665793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자전거 </a:t>
            </a:r>
            <a:r>
              <a:rPr lang="ko-KR" altLang="en-US" sz="2400" dirty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수요량 </a:t>
            </a:r>
            <a:r>
              <a:rPr lang="ko-KR" altLang="en-US" sz="2400" dirty="0" smtClean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예측</a:t>
            </a:r>
            <a:endParaRPr lang="en-US" altLang="ko-KR" sz="2400" dirty="0"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42" name="Rectangle 3"/>
          <p:cNvSpPr txBox="1">
            <a:spLocks noChangeArrowheads="1"/>
          </p:cNvSpPr>
          <p:nvPr/>
        </p:nvSpPr>
        <p:spPr bwMode="auto">
          <a:xfrm>
            <a:off x="3195722" y="2807682"/>
            <a:ext cx="2752557" cy="4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1013" b="1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신승훤</a:t>
            </a:r>
            <a:r>
              <a:rPr lang="ko-KR" altLang="en-US" sz="1013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013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altLang="ko-KR" sz="1013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1013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대한상공회의소 서울기술교육센터</a:t>
            </a:r>
            <a:endParaRPr lang="en-US" altLang="ko-KR" sz="1013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2426318" y="2537788"/>
            <a:ext cx="4291362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60398C"/>
                </a:gs>
                <a:gs pos="14000">
                  <a:srgbClr val="9D3A8D"/>
                </a:gs>
                <a:gs pos="27000">
                  <a:srgbClr val="DC205B"/>
                </a:gs>
                <a:gs pos="39000">
                  <a:srgbClr val="E73B6D"/>
                </a:gs>
                <a:gs pos="54000">
                  <a:srgbClr val="E84A3E"/>
                </a:gs>
                <a:gs pos="68000">
                  <a:srgbClr val="F18E39"/>
                </a:gs>
                <a:gs pos="83500">
                  <a:srgbClr val="FFC000"/>
                </a:gs>
                <a:gs pos="100000">
                  <a:srgbClr val="FCD702"/>
                </a:gs>
              </a:gsLst>
              <a:lin ang="3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3444054" y="4106002"/>
            <a:ext cx="2267131" cy="553998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날씨가 </a:t>
            </a: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좋을때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많다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가을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많다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0" y="215900"/>
            <a:ext cx="7145210" cy="37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1529543" y="1626299"/>
            <a:ext cx="659637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</a:t>
            </a:r>
            <a:r>
              <a:rPr lang="ko-KR" altLang="en-US" sz="1100" b="1" dirty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분석에서 사용된 모형의 </a:t>
            </a:r>
            <a:r>
              <a:rPr lang="ko-KR" altLang="en-US" sz="1100" b="1" u="sng" dirty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 예측 변수가 다른 예측 변수와 상관 정도가 높아</a:t>
            </a:r>
            <a:r>
              <a:rPr lang="en-US" altLang="ko-KR" sz="1100" b="1" dirty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분석 시 부정적인 영향을 미치는 현상을 말함</a:t>
            </a:r>
            <a:r>
              <a:rPr lang="en-US" altLang="ko-KR" sz="1100" b="1" dirty="0" smtClean="0">
                <a:solidFill>
                  <a:srgbClr val="893DF9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다중공선성이란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입력변수들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간의 상관관계가 존재하여 회귀 계수의 분산을 크게 하기 때문에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회귀 분석 시 추정 회귀 계수를 믿을 수 없게 되는 문제가 발생되는 것을 말함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다중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회귀 모형에서 회귀 계수란 독립 변수의 변화에 따른 종속 변수의 </a:t>
            </a:r>
            <a:r>
              <a:rPr lang="ko-KR" altLang="en-US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변화량을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나타내기 때문에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변수들 사이에 유의한 상관관계가 존재하는 경우 한 설명변수를 다른 설명변수와의 함수 관계로 표시할 수 있다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경우 회귀 계수의 분산이 증가하며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회귀 계수 추정치가 불안하고 해석하기 어려워진다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325" y="931962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Multicollinearity  (</a:t>
            </a:r>
            <a:r>
              <a:rPr lang="ko-KR" altLang="en-US" sz="1800" b="1" dirty="0" err="1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다중공선성</a:t>
            </a:r>
            <a:r>
              <a:rPr lang="en-US" altLang="ko-KR" sz="18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600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382271" y="722961"/>
            <a:ext cx="3065779" cy="3554819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온도와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습도는 거의 연관관계가 없다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대여량과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가장 연관이 높은 건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registered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 등록된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대여자이다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registered,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casual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정보는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train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데이터에만 있고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test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데이터에는 이 값이 없으므로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feature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 사용하지 않는다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atemp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체감온도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temp(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온도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0.98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 상관관계가 높지만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너무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상관관계가 높기 때문에 온도와 체감온도는 같은 데이터로 보여지고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feature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 사용하기에 적합하지 않을 수 있다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모델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구축 과정에서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atem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temp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중 하나는 데이터에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다중공선성을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나타낼 것이기 때문에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feature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 사용하지 않는다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70" y="354072"/>
            <a:ext cx="5056537" cy="4292599"/>
          </a:xfrm>
          <a:prstGeom prst="rect">
            <a:avLst/>
          </a:prstGeom>
          <a:ln>
            <a:solidFill>
              <a:srgbClr val="FCD2DF"/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2815379" y="1409702"/>
            <a:ext cx="1350221" cy="118744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95750" y="4489449"/>
            <a:ext cx="336550" cy="13817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10000" y="2990850"/>
            <a:ext cx="152400" cy="381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9450" y="4483098"/>
            <a:ext cx="444500" cy="15722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16350" y="4102100"/>
            <a:ext cx="144620" cy="3280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2305367" y="3999561"/>
            <a:ext cx="4831715" cy="784830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년보다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2012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년의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더 많다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겨울보다는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여름에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많다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년과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2012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년의 연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월별 데이터를 이어보면 전체적으로 증가하는 추세이다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02907"/>
            <a:ext cx="7092950" cy="3604298"/>
          </a:xfrm>
          <a:prstGeom prst="rect">
            <a:avLst/>
          </a:prstGeom>
          <a:ln>
            <a:solidFill>
              <a:srgbClr val="FCD2DF"/>
            </a:solidFill>
          </a:ln>
        </p:spPr>
      </p:pic>
    </p:spTree>
    <p:extLst>
      <p:ext uri="{BB962C8B-B14F-4D97-AF65-F5344CB8AC3E}">
        <p14:creationId xmlns:p14="http://schemas.microsoft.com/office/powerpoint/2010/main" val="16073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3569017" y="951561"/>
            <a:ext cx="5174933" cy="3170099"/>
          </a:xfrm>
          <a:prstGeom prst="rect">
            <a:avLst/>
          </a:prstGeom>
          <a:solidFill>
            <a:schemeClr val="tx1"/>
          </a:solidFill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풍속 값을 예측하는 </a:t>
            </a:r>
            <a:r>
              <a:rPr lang="ko-KR" altLang="ko-KR" sz="1000" dirty="0" err="1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정의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i="1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lang="ko-KR" altLang="ko-KR" sz="1000" dirty="0">
                <a:solidFill>
                  <a:srgbClr val="A6E22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predict_windspeed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i="1" dirty="0">
                <a:solidFill>
                  <a:srgbClr val="FD971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풍속이 0인것과 아닌 것을 나누어 준다.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dataWind0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i="1" dirty="0">
                <a:solidFill>
                  <a:srgbClr val="FD971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.loc[</a:t>
            </a:r>
            <a:r>
              <a:rPr lang="ko-KR" altLang="ko-KR" sz="1000" i="1" dirty="0">
                <a:solidFill>
                  <a:srgbClr val="FD971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'windspeed'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dataWindNot0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i="1" dirty="0">
                <a:solidFill>
                  <a:srgbClr val="FD971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.loc[</a:t>
            </a:r>
            <a:r>
              <a:rPr lang="ko-KR" altLang="ko-KR" sz="1000" i="1" dirty="0">
                <a:solidFill>
                  <a:srgbClr val="FD971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'windspeed'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풍속을 예측할 feature를 선택한다.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wCol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"season"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"weather"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"humidity"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"month"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"temp"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"year"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"atemp"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풍속이 0이 아닌 데이터들의 타입을 </a:t>
            </a:r>
            <a:r>
              <a:rPr lang="ko-KR" altLang="ko-KR" sz="1000" dirty="0" err="1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스트링으로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바꿔준다.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dataWindNot0[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"windspeed"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dataWindNot0[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"windspeed"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astype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"str"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err="1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랜덤포레스트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분류기를 사용한다.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rfModel_wind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RandomForestClassifier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wCol에 있는 피처의 값을 바탕으로 풍속을 학습시킨다.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rfModel_wind.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(dataWindNot0[wCol], dataWindNot0[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"windspeed"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# 학습한 값을 바탕으로 풍속이 0으로 기록 된 데이터의 풍속을 예측한다.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wind0Values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rfModel_wind.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dataWind0[wCol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750" y="1855119"/>
            <a:ext cx="2938250" cy="1200329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ko-KR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랜덤포</a:t>
            </a:r>
            <a:r>
              <a:rPr lang="ko-KR" altLang="en-US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레스</a:t>
            </a:r>
            <a:r>
              <a:rPr lang="ko-KR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트로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풍속을 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해서 값을 넣어줌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train 데이터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풍속 값이 있는 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test 데이터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풍속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0인 </a:t>
            </a:r>
            <a:r>
              <a:rPr lang="ko-KR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063" y="354112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 err="1" smtClean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랜덤포레스트로</a:t>
            </a:r>
            <a:r>
              <a:rPr lang="ko-KR" altLang="en-US" sz="1800" b="1" dirty="0" smtClean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풍속 예측</a:t>
            </a:r>
            <a:endParaRPr lang="ko-KR" altLang="en-US" sz="1600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57" y="107746"/>
            <a:ext cx="6692900" cy="20042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1" y="2388708"/>
            <a:ext cx="6696516" cy="252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167" y="171547"/>
            <a:ext cx="483171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Before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After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3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70" y="1742556"/>
            <a:ext cx="7272304" cy="1819781"/>
          </a:xfrm>
          <a:prstGeom prst="rect">
            <a:avLst/>
          </a:prstGeom>
          <a:ln>
            <a:solidFill>
              <a:srgbClr val="D92A6E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9528" y="704538"/>
            <a:ext cx="338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D92A6E"/>
                </a:solidFill>
              </a:rPr>
              <a:t>Feature </a:t>
            </a:r>
            <a:endParaRPr lang="ko-KR" altLang="en-US" sz="2800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E6FCB0-0EF8-4CF3-B94A-3EC06A5A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4" y="3157723"/>
            <a:ext cx="1019965" cy="1510650"/>
          </a:xfrm>
          <a:prstGeom prst="rect">
            <a:avLst/>
          </a:prstGeom>
          <a:ln>
            <a:solidFill>
              <a:srgbClr val="6600FF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078C16-6D56-46C4-9F60-34E7CC31D466}"/>
              </a:ext>
            </a:extLst>
          </p:cNvPr>
          <p:cNvSpPr txBox="1"/>
          <p:nvPr/>
        </p:nvSpPr>
        <p:spPr>
          <a:xfrm>
            <a:off x="3396898" y="2641947"/>
            <a:ext cx="622300" cy="286873"/>
          </a:xfrm>
          <a:prstGeom prst="rect">
            <a:avLst/>
          </a:prstGeom>
          <a:noFill/>
          <a:ln w="19050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5A0103-39A4-4F2A-BC2C-55F1718C5D89}"/>
              </a:ext>
            </a:extLst>
          </p:cNvPr>
          <p:cNvSpPr txBox="1"/>
          <p:nvPr/>
        </p:nvSpPr>
        <p:spPr>
          <a:xfrm>
            <a:off x="192152" y="1036350"/>
            <a:ext cx="1492250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train_data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EEAC2A-09CA-4A10-B949-F5F9FA2C8757}"/>
              </a:ext>
            </a:extLst>
          </p:cNvPr>
          <p:cNvSpPr txBox="1"/>
          <p:nvPr/>
        </p:nvSpPr>
        <p:spPr>
          <a:xfrm>
            <a:off x="222338" y="2876434"/>
            <a:ext cx="13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 smtClean="0">
                <a:ea typeface="굴림체" panose="020B0609000101010101" pitchFamily="49" charset="-127"/>
              </a:rPr>
              <a:t>train[</a:t>
            </a:r>
            <a:r>
              <a:rPr lang="en-US" altLang="ko-KR" sz="1200" dirty="0" smtClean="0">
                <a:ea typeface="굴림체" panose="020B0609000101010101" pitchFamily="49" charset="-127"/>
              </a:rPr>
              <a:t>label</a:t>
            </a:r>
            <a:r>
              <a:rPr lang="ko-KR" altLang="ko-KR" sz="1200" dirty="0" smtClean="0">
                <a:ea typeface="굴림체" panose="020B0609000101010101" pitchFamily="49" charset="-127"/>
              </a:rPr>
              <a:t>]</a:t>
            </a:r>
            <a:endParaRPr lang="ko-KR" altLang="en-US" sz="12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DD995069-2400-4883-8E01-7EC3A4C4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22876"/>
              </p:ext>
            </p:extLst>
          </p:nvPr>
        </p:nvGraphicFramePr>
        <p:xfrm>
          <a:off x="311487" y="272853"/>
          <a:ext cx="38227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9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forest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267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forest.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D9EF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fit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(train_data_features, train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DB74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DB74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label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DB74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'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])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93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93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93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6857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FF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[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리뷰마다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피쳐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벡터화 한 </a:t>
                      </a:r>
                      <a:r>
                        <a:rPr kumimoji="0" lang="ko-KR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train_data_features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와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</a:t>
                      </a:r>
                      <a:r>
                        <a:rPr kumimoji="0" lang="ko-KR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sentiment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넣어서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[forest]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모델에 학습을 시킴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90000" marT="0" marB="0" anchor="ctr">
                    <a:lnL w="12700" cap="flat" cmpd="sng" algn="ctr">
                      <a:solidFill>
                        <a:srgbClr val="66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70CD4A93-0BA4-4394-8532-A222FC0D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87547"/>
              </p:ext>
            </p:extLst>
          </p:nvPr>
        </p:nvGraphicFramePr>
        <p:xfrm>
          <a:off x="4794518" y="254268"/>
          <a:ext cx="4047531" cy="47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3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D9EF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result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267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forest.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D9EF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predict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8F2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(test_data)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0000" marT="0" marB="0" anchor="ctr">
                    <a:lnL w="635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385">
                <a:tc>
                  <a:txBody>
                    <a:bodyPr/>
                    <a:lstStyle/>
                    <a:p>
                      <a:pPr marL="171450" marR="0" lvl="0" indent="-171450" algn="l" defTabSz="6857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2A6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[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리뷰마다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피쳐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벡터화 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t</a:t>
                      </a:r>
                      <a:r>
                        <a:rPr lang="ko-KR" altLang="ko-KR" sz="1000" b="1" dirty="0" err="1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est_data_features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넣고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학습이 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forest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모델로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sentiment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를 예측을 함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 marL="0" marR="90000" marT="0" marB="0" anchor="ctr">
                    <a:lnL w="1270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2A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35DFD23-7306-475F-9E83-F71B57E87586}"/>
              </a:ext>
            </a:extLst>
          </p:cNvPr>
          <p:cNvCxnSpPr/>
          <p:nvPr/>
        </p:nvCxnSpPr>
        <p:spPr>
          <a:xfrm>
            <a:off x="2882548" y="2241550"/>
            <a:ext cx="355600" cy="285750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542C55C-D798-4328-BB43-B8E9BBAF9A76}"/>
              </a:ext>
            </a:extLst>
          </p:cNvPr>
          <p:cNvCxnSpPr>
            <a:cxnSpLocks/>
          </p:cNvCxnSpPr>
          <p:nvPr/>
        </p:nvCxnSpPr>
        <p:spPr>
          <a:xfrm flipV="1">
            <a:off x="1587148" y="3076226"/>
            <a:ext cx="1620490" cy="916436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373A85D-F79B-4D63-B2B0-9093F493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77" y="2038522"/>
            <a:ext cx="979172" cy="1450232"/>
          </a:xfrm>
          <a:prstGeom prst="rect">
            <a:avLst/>
          </a:prstGeom>
          <a:ln>
            <a:solidFill>
              <a:srgbClr val="D92A6E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37F6298-199D-4AAF-8B7A-10844C77A436}"/>
              </a:ext>
            </a:extLst>
          </p:cNvPr>
          <p:cNvSpPr txBox="1"/>
          <p:nvPr/>
        </p:nvSpPr>
        <p:spPr>
          <a:xfrm>
            <a:off x="2533298" y="2658326"/>
            <a:ext cx="863600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66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 </a:t>
            </a:r>
            <a:r>
              <a:rPr lang="en-US" altLang="ko-KR" sz="1200" b="1" dirty="0">
                <a:solidFill>
                  <a:srgbClr val="66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(fit)</a:t>
            </a:r>
            <a:endParaRPr lang="ko-KR" altLang="en-US" sz="1200" b="1" dirty="0">
              <a:solidFill>
                <a:srgbClr val="66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1D18974-8856-4376-ABB2-86EE1C216A2D}"/>
              </a:ext>
            </a:extLst>
          </p:cNvPr>
          <p:cNvSpPr txBox="1"/>
          <p:nvPr/>
        </p:nvSpPr>
        <p:spPr>
          <a:xfrm>
            <a:off x="4709344" y="1782804"/>
            <a:ext cx="1492250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test_data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8582759-C2A4-4B27-84EB-19E4A7D0208F}"/>
              </a:ext>
            </a:extLst>
          </p:cNvPr>
          <p:cNvSpPr txBox="1"/>
          <p:nvPr/>
        </p:nvSpPr>
        <p:spPr>
          <a:xfrm>
            <a:off x="7738322" y="1755891"/>
            <a:ext cx="13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굴림체" panose="020B0609000101010101" pitchFamily="49" charset="-127"/>
              </a:rPr>
              <a:t>test</a:t>
            </a:r>
            <a:r>
              <a:rPr lang="ko-KR" altLang="ko-KR" sz="1200" dirty="0" smtClean="0">
                <a:ea typeface="굴림체" panose="020B0609000101010101" pitchFamily="49" charset="-127"/>
              </a:rPr>
              <a:t>[</a:t>
            </a:r>
            <a:r>
              <a:rPr lang="en-US" altLang="ko-KR" sz="1200" dirty="0" smtClean="0">
                <a:ea typeface="굴림체" panose="020B0609000101010101" pitchFamily="49" charset="-127"/>
              </a:rPr>
              <a:t>label</a:t>
            </a:r>
            <a:r>
              <a:rPr lang="ko-KR" altLang="ko-KR" sz="1200" dirty="0" smtClean="0">
                <a:ea typeface="굴림체" panose="020B0609000101010101" pitchFamily="49" charset="-127"/>
              </a:rPr>
              <a:t>]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F1F599B-1D8B-41BE-9156-16B40D9327E7}"/>
              </a:ext>
            </a:extLst>
          </p:cNvPr>
          <p:cNvCxnSpPr>
            <a:cxnSpLocks/>
          </p:cNvCxnSpPr>
          <p:nvPr/>
        </p:nvCxnSpPr>
        <p:spPr>
          <a:xfrm>
            <a:off x="4162073" y="2801762"/>
            <a:ext cx="547271" cy="0"/>
          </a:xfrm>
          <a:prstGeom prst="straightConnector1">
            <a:avLst/>
          </a:prstGeom>
          <a:ln w="28575">
            <a:solidFill>
              <a:srgbClr val="D92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FE431CCC-8E37-4554-82F5-A51613E70F1D}"/>
              </a:ext>
            </a:extLst>
          </p:cNvPr>
          <p:cNvCxnSpPr>
            <a:cxnSpLocks/>
          </p:cNvCxnSpPr>
          <p:nvPr/>
        </p:nvCxnSpPr>
        <p:spPr>
          <a:xfrm>
            <a:off x="7383115" y="2774095"/>
            <a:ext cx="365125" cy="0"/>
          </a:xfrm>
          <a:prstGeom prst="straightConnector1">
            <a:avLst/>
          </a:prstGeom>
          <a:ln w="28575">
            <a:solidFill>
              <a:srgbClr val="D92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8918FC5-F23C-4833-883C-BB9D1117C597}"/>
              </a:ext>
            </a:extLst>
          </p:cNvPr>
          <p:cNvSpPr txBox="1"/>
          <p:nvPr/>
        </p:nvSpPr>
        <p:spPr>
          <a:xfrm>
            <a:off x="4057517" y="2241550"/>
            <a:ext cx="69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예측</a:t>
            </a:r>
            <a:r>
              <a:rPr lang="ko-KR" altLang="en-US" sz="1200" b="1" dirty="0">
                <a:solidFill>
                  <a:srgbClr val="D92A6E"/>
                </a:solidFill>
              </a:rPr>
              <a:t> </a:t>
            </a:r>
            <a:r>
              <a:rPr lang="en-US" altLang="ko-KR" sz="1200" b="1" dirty="0">
                <a:solidFill>
                  <a:srgbClr val="D92A6E"/>
                </a:solidFill>
              </a:rPr>
              <a:t>(predict)</a:t>
            </a:r>
            <a:endParaRPr lang="ko-KR" altLang="en-US" sz="1200" b="1" dirty="0">
              <a:solidFill>
                <a:srgbClr val="D92A6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33878C-343E-46EE-A8F5-2F0987AFAF30}"/>
              </a:ext>
            </a:extLst>
          </p:cNvPr>
          <p:cNvSpPr txBox="1"/>
          <p:nvPr/>
        </p:nvSpPr>
        <p:spPr>
          <a:xfrm>
            <a:off x="7303697" y="2394029"/>
            <a:ext cx="622300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92A6E"/>
                </a:solidFill>
              </a:rPr>
              <a:t>결과    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0" y="1327079"/>
            <a:ext cx="2532680" cy="115792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29" y="2169687"/>
            <a:ext cx="2532680" cy="1157921"/>
          </a:xfrm>
          <a:prstGeom prst="rect">
            <a:avLst/>
          </a:prstGeom>
          <a:ln>
            <a:solidFill>
              <a:srgbClr val="D92A6E"/>
            </a:solidFill>
          </a:ln>
        </p:spPr>
      </p:pic>
    </p:spTree>
    <p:extLst>
      <p:ext uri="{BB962C8B-B14F-4D97-AF65-F5344CB8AC3E}">
        <p14:creationId xmlns:p14="http://schemas.microsoft.com/office/powerpoint/2010/main" val="13604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3181176" y="195856"/>
            <a:ext cx="5479504" cy="4708981"/>
          </a:xfrm>
          <a:prstGeom prst="rect">
            <a:avLst/>
          </a:prstGeom>
          <a:solidFill>
            <a:schemeClr val="tx1"/>
          </a:solidFill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lModel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LinearRegression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y_train_log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log1p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(y_train)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lModel.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(X_train, y_train_log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모델을 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학습시킨다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lModel.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예측.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ridge_m_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ridge_params_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'max_iter'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'alpha'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]}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rmsle_scorer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make_scorer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(rmsle,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greater_is_better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grid_ridge_m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GridSearchCV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ridge_m_, ridge_params_,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scoring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rmsle_scorer,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cv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y_train_log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log1p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(y_train)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grid_ridge_m.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X_train, y_train_log 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err="1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모데을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학습시킴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grid_ridge_m.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예측.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lasso_m_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Lasso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alpha 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lasso_params_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'max_iter'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r>
              <a:rPr lang="ko-KR" altLang="ko-KR" sz="1000" dirty="0">
                <a:solidFill>
                  <a:srgbClr val="E6DB74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'alpha'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alpha}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grid_lasso_m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GridSearchCV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lasso_m_,lasso_params_,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scoring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rmsle_scorer,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cv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y_train_log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log1p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(y_train)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grid_lasso_m.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X_train , y_train_log 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err="1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모데을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학습시킴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grid_lasso_m.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예측.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sklearn.ensemble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GradientBoostingRegressor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gbm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GradientBoostingRegressor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n_estimators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alpha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y_train_log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log1p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(y_train)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gbm.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(X_train, y_train_log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err="1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모데을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학습시킴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gbm.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ko-KR" sz="1000" dirty="0" smtClean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</a:t>
            </a:r>
            <a:endParaRPr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233" y="339548"/>
            <a:ext cx="2071391" cy="365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en-US" altLang="ko-KR" sz="1400" b="1" dirty="0" err="1" smtClean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LinerRegression</a:t>
            </a:r>
            <a:endParaRPr lang="en-US" altLang="ko-KR" sz="1200" b="1" dirty="0" smtClean="0">
              <a:solidFill>
                <a:srgbClr val="D92A6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233" y="1076097"/>
            <a:ext cx="26648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Ridge</a:t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sz="1400" b="1" dirty="0">
              <a:solidFill>
                <a:srgbClr val="D92A6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Lasso</a:t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400" b="1" dirty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sz="1400" b="1" dirty="0">
              <a:solidFill>
                <a:srgbClr val="D92A6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rgbClr val="9E36FF"/>
              </a:buClr>
              <a:buFont typeface="Wingdings" panose="05000000000000000000" pitchFamily="2" charset="2"/>
              <a:buChar char="§"/>
            </a:pPr>
            <a:r>
              <a:rPr lang="en-US" altLang="ko-KR" sz="1400" b="1" dirty="0" err="1" smtClean="0">
                <a:solidFill>
                  <a:srgbClr val="D92A6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GradientBoostRegressor</a:t>
            </a:r>
            <a:endParaRPr lang="ko-KR" altLang="en-US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1028701" y="1629993"/>
            <a:ext cx="3416300" cy="1631216"/>
          </a:xfrm>
          <a:prstGeom prst="rect">
            <a:avLst/>
          </a:prstGeom>
          <a:solidFill>
            <a:schemeClr val="tx1"/>
          </a:solidFill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sklearn.ensemble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RandomForestRegressor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max_depth_list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RandomForestRegressor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n_estimators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n_jobs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=-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lang="ko-KR" altLang="ko-KR" sz="1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random_state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00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 학습</a:t>
            </a:r>
            <a:endParaRPr lang="en-US" altLang="ko-KR" sz="1000" dirty="0" smtClean="0">
              <a:solidFill>
                <a:srgbClr val="FFFF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</a:t>
            </a:r>
            <a:r>
              <a:rPr lang="ko-KR" altLang="ko-KR" sz="1000" dirty="0" smtClean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fit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(X_train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y_train)</a:t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예측</a:t>
            </a:r>
            <a: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predictions </a:t>
            </a:r>
            <a:r>
              <a:rPr lang="ko-KR" altLang="ko-KR" sz="10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</a:t>
            </a:r>
            <a:r>
              <a:rPr lang="ko-KR" altLang="ko-KR" sz="100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predict</a:t>
            </a:r>
            <a:r>
              <a:rPr lang="ko-KR" altLang="ko-KR" sz="1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(X_test</a:t>
            </a:r>
            <a:r>
              <a:rPr lang="ko-KR" altLang="ko-KR" sz="10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1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51" y="368300"/>
            <a:ext cx="2880799" cy="4324350"/>
          </a:xfrm>
          <a:prstGeom prst="rect">
            <a:avLst/>
          </a:prstGeom>
          <a:ln>
            <a:solidFill>
              <a:srgbClr val="FCD2DF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28701" y="698863"/>
            <a:ext cx="284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D92A6E"/>
                </a:solidFill>
              </a:rPr>
              <a:t>랜덤포레스트</a:t>
            </a:r>
            <a:endParaRPr lang="ko-KR" altLang="en-US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23851" y="206321"/>
            <a:ext cx="6857999" cy="5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243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550" dirty="0" smtClean="0">
                <a:solidFill>
                  <a:srgbClr val="D92A6E"/>
                </a:solidFill>
                <a:latin typeface="+mj-ea"/>
                <a:ea typeface="+mj-ea"/>
                <a:cs typeface="Tahoma" panose="020B0604030504040204" pitchFamily="34" charset="0"/>
              </a:rPr>
              <a:t>자전거 </a:t>
            </a:r>
            <a:r>
              <a:rPr lang="ko-KR" altLang="en-US" sz="2550" dirty="0">
                <a:solidFill>
                  <a:srgbClr val="D92A6E"/>
                </a:solidFill>
                <a:latin typeface="+mj-ea"/>
                <a:ea typeface="+mj-ea"/>
                <a:cs typeface="Tahoma" panose="020B0604030504040204" pitchFamily="34" charset="0"/>
              </a:rPr>
              <a:t>수요량 예측 </a:t>
            </a:r>
            <a:r>
              <a:rPr lang="en-US" altLang="ko-KR" sz="2550" dirty="0">
                <a:solidFill>
                  <a:srgbClr val="D92A6E"/>
                </a:solidFill>
                <a:latin typeface="+mj-ea"/>
                <a:ea typeface="+mj-ea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414743D9-8A39-4C4F-A8DD-33278199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05" y="1123452"/>
            <a:ext cx="6530275" cy="2490682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rgbClr val="D92A6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6393" y="1629993"/>
            <a:ext cx="4864100" cy="1754326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Bike Sharing Demand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/>
            </a:r>
            <a:b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  <a:hlinkClick r:id="rId2"/>
              </a:rPr>
              <a:t>https://www.kaggle.com/c/bike-sharing-demand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/>
            </a:r>
            <a:b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</a:b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데이터 </a:t>
            </a:r>
            <a:r>
              <a:rPr lang="en-US" altLang="ko-KR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(count </a:t>
            </a:r>
            <a:r>
              <a:rPr lang="ko-KR" altLang="en-US" sz="1200" b="1" dirty="0" err="1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대여량</a:t>
            </a:r>
            <a:r>
              <a:rPr lang="ko-KR" altLang="en-US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 정보</a:t>
            </a:r>
            <a:r>
              <a:rPr lang="en-US" altLang="ko-KR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)</a:t>
            </a:r>
            <a:r>
              <a:rPr lang="ko-KR" altLang="en-US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를 바탕으로 자전거 </a:t>
            </a:r>
            <a:r>
              <a:rPr lang="ko-KR" altLang="en-US" sz="1200" b="1" dirty="0" err="1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대여량</a:t>
            </a:r>
            <a:r>
              <a:rPr lang="en-US" altLang="ko-KR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 예측</a:t>
            </a:r>
            <a:endParaRPr lang="en-US" altLang="ko-KR" sz="1200" b="1" dirty="0">
              <a:solidFill>
                <a:srgbClr val="611CA1"/>
              </a:solidFill>
              <a:latin typeface="굴림" panose="020B0600000101010101" pitchFamily="50" charset="-127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§"/>
            </a:pP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도구 </a:t>
            </a:r>
            <a:r>
              <a:rPr lang="en-US" altLang="ko-KR" sz="1200" b="1" dirty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: </a:t>
            </a:r>
            <a:r>
              <a:rPr lang="ko-KR" altLang="en-US" sz="1200" b="1" dirty="0" err="1" smtClean="0">
                <a:solidFill>
                  <a:srgbClr val="611CA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anose="020B0604030504040204" pitchFamily="34" charset="0"/>
              </a:rPr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0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05138" y="1953395"/>
            <a:ext cx="3133725" cy="1234315"/>
            <a:chOff x="2482850" y="2712478"/>
            <a:chExt cx="4178300" cy="1645754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 bwMode="auto">
            <a:xfrm>
              <a:off x="3301269" y="2712478"/>
              <a:ext cx="2541465" cy="66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ko-KR" sz="3600"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 You</a:t>
              </a:r>
            </a:p>
          </p:txBody>
        </p:sp>
        <p:sp>
          <p:nvSpPr>
            <p:cNvPr id="156" name="Rectangle 3"/>
            <p:cNvSpPr txBox="1">
              <a:spLocks noChangeArrowheads="1"/>
            </p:cNvSpPr>
            <p:nvPr/>
          </p:nvSpPr>
          <p:spPr bwMode="auto">
            <a:xfrm>
              <a:off x="2736962" y="3970433"/>
              <a:ext cx="3670076" cy="38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감사합니다</a:t>
              </a:r>
              <a:endParaRPr lang="en-US" altLang="ko-KR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2482850" y="3634513"/>
              <a:ext cx="4178300" cy="0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rgbClr val="60398C"/>
                  </a:gs>
                  <a:gs pos="14000">
                    <a:srgbClr val="9D3A8D"/>
                  </a:gs>
                  <a:gs pos="27000">
                    <a:srgbClr val="DC205B"/>
                  </a:gs>
                  <a:gs pos="39000">
                    <a:srgbClr val="E73B6D"/>
                  </a:gs>
                  <a:gs pos="54000">
                    <a:srgbClr val="E84A3E"/>
                  </a:gs>
                  <a:gs pos="68000">
                    <a:srgbClr val="F18E39"/>
                  </a:gs>
                  <a:gs pos="83500">
                    <a:srgbClr val="FFC000"/>
                  </a:gs>
                  <a:gs pos="100000">
                    <a:srgbClr val="FCD702"/>
                  </a:gs>
                </a:gsLst>
                <a:lin ang="3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3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414743D9-8A39-4C4F-A8DD-33278199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05" y="1123452"/>
            <a:ext cx="6530275" cy="2490682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rgbClr val="D92A6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43E66B65-EA84-4640-89E2-D6857D30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75917"/>
              </p:ext>
            </p:extLst>
          </p:nvPr>
        </p:nvGraphicFramePr>
        <p:xfrm>
          <a:off x="1915782" y="4061788"/>
          <a:ext cx="5693435" cy="5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2168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자전거 공유 시스템인 워싱턴 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DC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Capital </a:t>
                      </a:r>
                      <a:r>
                        <a:rPr lang="en-US" altLang="ko-KR" sz="120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Bikeshare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프로그램 데이터</a:t>
                      </a:r>
                      <a:endParaRPr lang="en-US" altLang="ko-KR" sz="1200" dirty="0" smtClean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(2011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년 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01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월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~2012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년 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12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)  2</a:t>
                      </a:r>
                      <a:r>
                        <a:rPr lang="ko-KR" altLang="en-US" sz="120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년 동안 자료 </a:t>
                      </a:r>
                      <a:endParaRPr lang="en-US" altLang="ko-KR" sz="1200" dirty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68" y="875043"/>
            <a:ext cx="6308066" cy="2879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87350" y="306750"/>
            <a:ext cx="343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D92A6E"/>
                </a:solidFill>
              </a:rPr>
              <a:t>Train </a:t>
            </a:r>
            <a:r>
              <a:rPr lang="ko-KR" altLang="en-US" sz="2400" dirty="0" smtClean="0">
                <a:solidFill>
                  <a:srgbClr val="D92A6E"/>
                </a:solidFill>
              </a:rPr>
              <a:t>데이터</a:t>
            </a:r>
            <a:endParaRPr lang="ko-KR" altLang="en-US" sz="2400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414743D9-8A39-4C4F-A8DD-33278199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05" y="1123452"/>
            <a:ext cx="6530275" cy="2490682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rgbClr val="D92A6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43E66B65-EA84-4640-89E2-D6857D30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60903"/>
              </p:ext>
            </p:extLst>
          </p:nvPr>
        </p:nvGraphicFramePr>
        <p:xfrm>
          <a:off x="1529543" y="1192491"/>
          <a:ext cx="6163496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4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3065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Datetime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날짜 시간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Season </a:t>
                      </a:r>
                      <a:r>
                        <a:rPr lang="ko-KR" altLang="en-US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계절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1 =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2 =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여름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3 =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가을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4 =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겨울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Holiday </a:t>
                      </a:r>
                      <a:r>
                        <a:rPr lang="ko-KR" altLang="en-US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휴일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휴일로 간주되는지 여부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Workingday</a:t>
                      </a: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근무일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주말이나 휴일이 아닌지 여부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Weather </a:t>
                      </a:r>
                      <a:r>
                        <a:rPr lang="ko-KR" altLang="en-US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날씨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1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맑음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흐림 흐림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부분 흐림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부분 흐림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</a:b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                    2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흐림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깨진 구름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약간 구름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</a:b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                    3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밝은 눈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밝은 비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뇌우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흩어져있는 구름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밝은 비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흩어져있는 구름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</a:b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                    4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폭우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얼음 팔레트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뇌우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눈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안개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temp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섭씨 온도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atemp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섭씨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기온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humidity</a:t>
                      </a:r>
                      <a:r>
                        <a:rPr lang="ko-KR" altLang="en-US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상대 습도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windspeed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풍속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Casual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등록되지 않은 사용자 대여 수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registered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등록된 사용자 대여 수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count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총  대여 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CD2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D2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D2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2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83" y="785311"/>
            <a:ext cx="6739447" cy="328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7350" y="306750"/>
            <a:ext cx="343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D92A6E"/>
                </a:solidFill>
              </a:rPr>
              <a:t>Train </a:t>
            </a:r>
            <a:r>
              <a:rPr lang="ko-KR" altLang="en-US" sz="2400" dirty="0" smtClean="0">
                <a:solidFill>
                  <a:srgbClr val="D92A6E"/>
                </a:solidFill>
              </a:rPr>
              <a:t>데이터</a:t>
            </a:r>
            <a:endParaRPr lang="ko-KR" altLang="en-US" sz="2400" dirty="0">
              <a:solidFill>
                <a:srgbClr val="D92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414743D9-8A39-4C4F-A8DD-33278199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05" y="1123452"/>
            <a:ext cx="6530275" cy="2490682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rgbClr val="D92A6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Clr>
                <a:srgbClr val="D82A6F"/>
              </a:buClr>
              <a:buFont typeface="Wingdings" panose="05000000000000000000" pitchFamily="2" charset="2"/>
              <a:buChar char="§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30000"/>
              </a:lnSpc>
              <a:buClr>
                <a:srgbClr val="D82A6F"/>
              </a:buClr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14313" indent="-214313" algn="l" latinLnBrk="0">
              <a:lnSpc>
                <a:spcPct val="130000"/>
              </a:lnSpc>
              <a:buFontTx/>
              <a:buChar char="-"/>
            </a:pPr>
            <a:endParaRPr lang="en-US" altLang="ko-KR" sz="13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43E66B65-EA84-4640-89E2-D6857D30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1633"/>
              </p:ext>
            </p:extLst>
          </p:nvPr>
        </p:nvGraphicFramePr>
        <p:xfrm>
          <a:off x="1485500" y="1983806"/>
          <a:ext cx="61568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0288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Train.csv  -&gt;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2011.01.11. ~ 2012.12.19. </a:t>
                      </a: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데이터</a:t>
                      </a:r>
                      <a:endParaRPr lang="en-US" altLang="ko-KR" sz="1200" b="1" baseline="0" dirty="0" smtClean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FF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각 월의 </a:t>
                      </a: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1~20</a:t>
                      </a: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일 데이터만 있음</a:t>
                      </a:r>
                      <a:endParaRPr lang="en-US" altLang="ko-KR" sz="1200" dirty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46" y="2970569"/>
            <a:ext cx="6430993" cy="925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65" y="920802"/>
            <a:ext cx="6482751" cy="8928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43E66B65-EA84-4640-89E2-D6857D30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63755"/>
              </p:ext>
            </p:extLst>
          </p:nvPr>
        </p:nvGraphicFramePr>
        <p:xfrm>
          <a:off x="1472306" y="4062051"/>
          <a:ext cx="61568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0288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Test.csv  -&gt;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FF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2011.01.01. ~ 2012.12.31. </a:t>
                      </a: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데이터</a:t>
                      </a:r>
                      <a:endParaRPr lang="en-US" altLang="ko-KR" sz="1200" b="1" baseline="0" dirty="0" smtClean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Clr>
                          <a:srgbClr val="6600F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20~30</a:t>
                      </a: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일 데이터 </a:t>
                      </a: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/ count(</a:t>
                      </a:r>
                      <a:r>
                        <a:rPr lang="ko-KR" altLang="en-US" sz="1200" b="1" baseline="0" dirty="0" err="1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대여수</a:t>
                      </a:r>
                      <a:r>
                        <a:rPr lang="en-US" altLang="ko-KR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ko-KR" altLang="en-US" sz="1200" b="1" baseline="0" dirty="0" smtClean="0">
                          <a:solidFill>
                            <a:srgbClr val="611CA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정보 없음</a:t>
                      </a:r>
                      <a:endParaRPr lang="en-US" altLang="ko-KR" sz="1200" dirty="0">
                        <a:solidFill>
                          <a:srgbClr val="611CA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42901" y="71792"/>
            <a:ext cx="6857999" cy="5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243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550" dirty="0" smtClean="0">
                <a:solidFill>
                  <a:srgbClr val="D92A6E"/>
                </a:solidFill>
                <a:latin typeface="+mj-ea"/>
                <a:ea typeface="+mj-ea"/>
                <a:cs typeface="Tahoma" panose="020B0604030504040204" pitchFamily="34" charset="0"/>
              </a:rPr>
              <a:t>데이터</a:t>
            </a:r>
            <a:endParaRPr lang="en-US" altLang="ko-KR" sz="2550" dirty="0">
              <a:solidFill>
                <a:srgbClr val="D92A6E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37" y="472269"/>
            <a:ext cx="5368696" cy="2676800"/>
          </a:xfrm>
          <a:prstGeom prst="rect">
            <a:avLst/>
          </a:prstGeom>
          <a:ln>
            <a:solidFill>
              <a:srgbClr val="FCD2D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292969" y="3493419"/>
            <a:ext cx="3379831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ko-KR" sz="105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missingno는 NaN 데이터들에 대해 시각화를 해줌</a:t>
            </a:r>
            <a:br>
              <a:rPr lang="ko-KR" altLang="ko-KR" sz="105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5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Nan =  Not-a-Number로 숫자가 아니라는 뜻이다. </a:t>
            </a:r>
            <a:r>
              <a:rPr lang="en-US" altLang="ko-KR" sz="105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105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5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50" dirty="0" smtClean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즉 </a:t>
            </a:r>
            <a:r>
              <a:rPr lang="ko-KR" altLang="ko-KR" sz="1050" dirty="0">
                <a:solidFill>
                  <a:srgbClr val="FFFF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없다는 뜻이다.</a:t>
            </a:r>
            <a:r>
              <a:rPr lang="ko-KR" altLang="ko-KR" sz="105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5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5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50" dirty="0">
                <a:solidFill>
                  <a:srgbClr val="75715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5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missingno </a:t>
            </a:r>
            <a:r>
              <a:rPr lang="ko-KR" altLang="ko-KR" sz="105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lang="ko-KR" altLang="ko-KR" sz="105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msno</a:t>
            </a: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msno.</a:t>
            </a:r>
            <a:r>
              <a:rPr lang="ko-KR" altLang="ko-KR" sz="1050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matrix</a:t>
            </a: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(train, </a:t>
            </a:r>
            <a:r>
              <a:rPr lang="ko-KR" altLang="ko-KR" sz="105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figsize</a:t>
            </a:r>
            <a:r>
              <a:rPr lang="ko-KR" altLang="ko-KR" sz="105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05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lang="ko-KR" altLang="ko-KR" sz="105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105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05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5047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54637"/>
            <a:ext cx="7562850" cy="356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895705"/>
            <a:ext cx="781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연도별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대여량은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2011년 보다 2012년에 더 많다.</a:t>
            </a:r>
          </a:p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월별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대여량은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6월에 가장 많고 7~10월도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많다. 그리고 1월에 가장 적다.</a:t>
            </a:r>
          </a:p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일별대여량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정보는 train 데이터에는 1일부터 19일까지만 있고, 예측하고자 하는 test 데이터에는 20~30(31)까지 정보가 존재한다.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이 데이터는 feature로 사용하면 안 된다.</a:t>
            </a:r>
          </a:p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대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대여량을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보면 출퇴근 시간에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많은 것 같다. 하지만 주말과 나누어 볼 필요가 있을 것 같다.</a:t>
            </a:r>
          </a:p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 초는 다 0이기 때문에 의미가 없다. feature로 사용하지 않는다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2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2946400" y="4092555"/>
            <a:ext cx="3543300" cy="400110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계절별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대여량은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가을에 가장 많음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여름 겨울 봄 순서임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근무일이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아닌 휴일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(0)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더 많음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80" y="266700"/>
            <a:ext cx="43506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C71E676D-773E-4E6B-83A2-7444D5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3" y="1629993"/>
            <a:ext cx="138564" cy="22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13"/>
          </a:p>
        </p:txBody>
      </p:sp>
      <p:sp>
        <p:nvSpPr>
          <p:cNvPr id="5" name="TextBox 4"/>
          <p:cNvSpPr txBox="1"/>
          <p:nvPr/>
        </p:nvSpPr>
        <p:spPr>
          <a:xfrm>
            <a:off x="158569" y="2526182"/>
            <a:ext cx="2794181" cy="784830"/>
          </a:xfrm>
          <a:prstGeom prst="rect">
            <a:avLst/>
          </a:prstGeom>
          <a:noFill/>
          <a:ln>
            <a:solidFill>
              <a:srgbClr val="FCD2D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휴일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(0)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에는 점심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(12~15)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많다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토요일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일요일에도 동일하게 나타난다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893DF9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날씨가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좋을때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(0)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대여량이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많다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61290"/>
            <a:ext cx="5960205" cy="47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6062</TotalTime>
  <Words>509</Words>
  <Application>Microsoft Office PowerPoint</Application>
  <PresentationFormat>화면 슬라이드 쇼(16:9)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굴림체</vt:lpstr>
      <vt:lpstr>맑은 고딕</vt:lpstr>
      <vt:lpstr>Arial</vt:lpstr>
      <vt:lpstr>Calibri</vt:lpstr>
      <vt:lpstr>Calibri Light</vt:lpstr>
      <vt:lpstr>Impact</vt:lpstr>
      <vt:lpstr>Tahoma</vt:lpstr>
      <vt:lpstr>Wingdings</vt:lpstr>
      <vt:lpstr>Theme02</vt:lpstr>
      <vt:lpstr>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stc403-19</cp:lastModifiedBy>
  <cp:revision>489</cp:revision>
  <dcterms:created xsi:type="dcterms:W3CDTF">2017-11-06T00:03:57Z</dcterms:created>
  <dcterms:modified xsi:type="dcterms:W3CDTF">2018-06-26T05:54:46Z</dcterms:modified>
</cp:coreProperties>
</file>