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handoutMasterIdLst>
    <p:handoutMasterId r:id="rId17"/>
  </p:handoutMasterIdLst>
  <p:sldIdLst>
    <p:sldId id="259" r:id="rId7"/>
    <p:sldId id="265" r:id="rId8"/>
    <p:sldId id="260" r:id="rId9"/>
    <p:sldId id="262" r:id="rId10"/>
    <p:sldId id="263" r:id="rId11"/>
    <p:sldId id="264" r:id="rId12"/>
    <p:sldId id="266" r:id="rId13"/>
    <p:sldId id="273" r:id="rId14"/>
    <p:sldId id="267" r:id="rId15"/>
    <p:sldId id="274" r:id="rId1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0335" autoAdjust="0"/>
    <p:restoredTop sz="81705" autoAdjust="0"/>
  </p:normalViewPr>
  <p:slideViewPr>
    <p:cSldViewPr snapToGrid="0" snapToObjects="1">
      <p:cViewPr>
        <p:scale>
          <a:sx n="106" d="100"/>
          <a:sy n="106" d="100"/>
        </p:scale>
        <p:origin x="-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305D64-B37B-401B-95C2-7DB4E98A7B6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D859F53-5B46-49E9-AE6D-E3E60CE3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6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8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4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6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6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0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82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1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6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34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6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31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29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47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99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14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2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53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4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6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89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21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2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98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511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00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23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18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68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74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828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530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369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21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55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55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43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803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50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501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90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17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210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766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70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42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01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48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34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38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414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252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310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919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323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48A9-DEC7-1845-8923-FEB106A976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5745-E689-B642-8867-25451FF527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c.eng.chula.ac.t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.chula.ac.th/t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44513" y="1801813"/>
            <a:ext cx="7998852" cy="1524000"/>
          </a:xfrm>
        </p:spPr>
        <p:txBody>
          <a:bodyPr>
            <a:noAutofit/>
          </a:bodyPr>
          <a:lstStyle/>
          <a:p>
            <a:pPr algn="l"/>
            <a:r>
              <a:rPr lang="th-T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   </a:t>
            </a:r>
            <a:r>
              <a:rPr lang="th-TH" sz="8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การเปิดโครงการกิจกรรม</a:t>
            </a:r>
            <a:endParaRPr lang="en-US" sz="8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63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8888" y="186809"/>
            <a:ext cx="5379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4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ตัวอย่าง</a:t>
            </a:r>
            <a:r>
              <a:rPr lang="th-TH" sz="4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การขอเบิกเงินสำรองจ่าย </a:t>
            </a:r>
            <a:endParaRPr lang="en-US" sz="4000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5" name="Picture 2" descr="C:\Users\HP\Desktop\ตัวอย่างยืมเงินสำรองจ่าย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26" y="894694"/>
            <a:ext cx="4943548" cy="588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62000" y="152400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</a:rPr>
              <a:t>ขั้นตอน  “การจัดกิจกรรมของนิสิต”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8139" y="1024731"/>
            <a:ext cx="3648635" cy="1455783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th-TH" altLang="th-TH" sz="1500" b="1" dirty="0" smtClean="0"/>
              <a:t>(นิสิตผู้รับผิดชอบโครงการ)</a:t>
            </a:r>
          </a:p>
          <a:p>
            <a:pPr marL="0" indent="0">
              <a:defRPr/>
            </a:pPr>
            <a:r>
              <a:rPr lang="th-TH" altLang="th-TH" sz="1400" dirty="0" smtClean="0"/>
              <a:t>1.  แจ้ง</a:t>
            </a:r>
            <a:r>
              <a:rPr lang="th-TH" altLang="th-TH" sz="1400" dirty="0" smtClean="0">
                <a:latin typeface="Angsana New" pitchFamily="18" charset="-34"/>
              </a:rPr>
              <a:t>กรรมการนิสิต (กวศ.)   เพื่อดูลักษณะการดำเนินงาน /งบประมาณ         </a:t>
            </a:r>
          </a:p>
          <a:p>
            <a:pPr marL="0" indent="0">
              <a:defRPr/>
            </a:pPr>
            <a:r>
              <a:rPr lang="th-TH" altLang="th-TH" sz="1400" dirty="0">
                <a:latin typeface="Angsana New" pitchFamily="18" charset="-34"/>
              </a:rPr>
              <a:t> </a:t>
            </a:r>
            <a:r>
              <a:rPr lang="th-TH" altLang="th-TH" sz="1400" dirty="0" smtClean="0">
                <a:latin typeface="Angsana New" pitchFamily="18" charset="-34"/>
              </a:rPr>
              <a:t>     และดูว่ากิจกรรมที่จะจัดเป็นกิจกรรมประเภทใด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th-TH" altLang="th-TH" sz="1400" dirty="0" smtClean="0"/>
              <a:t>2 .  ดาวน์โหลดแบบฟอร์มการขออนุมัติโครงการที่เว็บไซต์กรรมการนิสิต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th-TH" altLang="th-TH" sz="1400" dirty="0"/>
              <a:t> </a:t>
            </a:r>
            <a:r>
              <a:rPr lang="th-TH" altLang="th-TH" sz="1400" dirty="0" smtClean="0"/>
              <a:t>     คณะวิศวกรรมศาสตร์  </a:t>
            </a:r>
            <a:r>
              <a:rPr lang="en-US" altLang="th-TH" sz="1500" dirty="0" smtClean="0">
                <a:solidFill>
                  <a:srgbClr val="0033CC"/>
                </a:solidFill>
                <a:latin typeface="Angsana New" pitchFamily="18" charset="-34"/>
                <a:hlinkClick r:id="rId3"/>
              </a:rPr>
              <a:t>https://esc.eng.chula.ac.th</a:t>
            </a:r>
            <a:endParaRPr lang="th-TH" altLang="th-TH" sz="1500" u="sng" dirty="0">
              <a:solidFill>
                <a:srgbClr val="0033CC"/>
              </a:solidFill>
              <a:latin typeface="Angsana New" pitchFamily="18" charset="-34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th-TH" altLang="th-TH" sz="1500" dirty="0" smtClean="0">
                <a:solidFill>
                  <a:srgbClr val="0033CC"/>
                </a:solidFill>
                <a:latin typeface="Angsana New" pitchFamily="18" charset="-34"/>
              </a:rPr>
              <a:t>3.  </a:t>
            </a:r>
            <a:r>
              <a:rPr lang="th-TH" altLang="th-TH" sz="1400" dirty="0" smtClean="0"/>
              <a:t>จัดทำโครงการตามหัวข้อในแบบฟอร์มให้ถูกต้องครบถ้วน และ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th-TH" altLang="th-TH" sz="1400" dirty="0" smtClean="0"/>
              <a:t>      ให้นิสิต</a:t>
            </a:r>
            <a:r>
              <a:rPr lang="th-TH" altLang="th-TH" sz="1400" dirty="0" smtClean="0">
                <a:latin typeface="Angsana New" pitchFamily="18" charset="-34"/>
              </a:rPr>
              <a:t>ผู้ที่เกี่ยวข้องลงนาม </a:t>
            </a:r>
            <a:endParaRPr lang="th-TH" altLang="th-TH" sz="1300" dirty="0" smtClean="0">
              <a:latin typeface="Angsana New" pitchFamily="18" charset="-34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2901" y="2752892"/>
            <a:ext cx="3667685" cy="969496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 dirty="0"/>
              <a:t>(อาจารย์ที่ปรึกษาโครงการ/ประธานฝ่าย/ประธานชมรม/หัวหน้านิสิต</a:t>
            </a:r>
            <a:r>
              <a:rPr lang="th-TH" altLang="th-TH" sz="1500" dirty="0"/>
              <a:t>)</a:t>
            </a:r>
            <a:endParaRPr lang="th-TH" altLang="th-TH" sz="1500" b="1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 dirty="0"/>
              <a:t>1</a:t>
            </a:r>
            <a:r>
              <a:rPr lang="th-TH" altLang="th-TH" sz="1400" dirty="0">
                <a:latin typeface="Angsana New" pitchFamily="18" charset="-34"/>
              </a:rPr>
              <a:t>.   ตรวจสอบความถูกต้องของข้อมูล  และลงนามกำกับ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 dirty="0" smtClean="0">
                <a:latin typeface="Angsana New" pitchFamily="18" charset="-34"/>
              </a:rPr>
              <a:t>2.  หัวหน้า</a:t>
            </a:r>
            <a:r>
              <a:rPr lang="th-TH" altLang="th-TH" sz="1400" dirty="0">
                <a:latin typeface="Angsana New" pitchFamily="18" charset="-34"/>
              </a:rPr>
              <a:t>นิสิต หรือนิสิตผู้รับผิดชอบโครงการ  นำส่งเอกสารให้กับ</a:t>
            </a:r>
            <a:r>
              <a:rPr lang="th-TH" altLang="th-TH" sz="1400" dirty="0" smtClean="0">
                <a:latin typeface="Angsana New" pitchFamily="18" charset="-34"/>
              </a:rPr>
              <a:t>งาน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 dirty="0" smtClean="0">
                <a:latin typeface="Angsana New" pitchFamily="18" charset="-34"/>
              </a:rPr>
              <a:t>      กิจการนิสิตโดย</a:t>
            </a:r>
            <a:r>
              <a:rPr lang="th-TH" altLang="th-TH" sz="1400" dirty="0">
                <a:latin typeface="Angsana New" pitchFamily="18" charset="-34"/>
              </a:rPr>
              <a:t>จะต้อง</a:t>
            </a:r>
            <a:r>
              <a:rPr lang="th-TH" altLang="th-TH" sz="1400" dirty="0" smtClean="0">
                <a:latin typeface="Angsana New" pitchFamily="18" charset="-34"/>
              </a:rPr>
              <a:t>ส่งโครงการ</a:t>
            </a:r>
            <a:r>
              <a:rPr lang="th-TH" altLang="th-TH" sz="1400" dirty="0">
                <a:latin typeface="Angsana New" pitchFamily="18" charset="-34"/>
              </a:rPr>
              <a:t>ล่วงหน้าก่อน </a:t>
            </a:r>
            <a:r>
              <a:rPr lang="th-TH" altLang="th-TH" sz="1400" u="sng" dirty="0">
                <a:latin typeface="Angsana New" pitchFamily="18" charset="-34"/>
              </a:rPr>
              <a:t>อย่างน้อย 1 สัปดาห์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3376" y="4098348"/>
            <a:ext cx="3677210" cy="1261884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1450" indent="-171450"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>
              <a:defRPr/>
            </a:pPr>
            <a:r>
              <a:rPr lang="th-TH" altLang="th-TH" sz="1500" b="1" dirty="0" smtClean="0"/>
              <a:t>(รองคณบดีฝ่ายกิจการนิสิต/กิจการนิสิต)</a:t>
            </a:r>
          </a:p>
          <a:p>
            <a:pPr algn="ctr">
              <a:defRPr/>
            </a:pPr>
            <a:endParaRPr lang="th-TH" altLang="th-TH" sz="500" b="1" dirty="0" smtClean="0">
              <a:latin typeface="Angsana New" pitchFamily="18" charset="-34"/>
            </a:endParaRPr>
          </a:p>
          <a:p>
            <a:pPr marL="0" indent="0">
              <a:defRPr/>
            </a:pPr>
            <a:r>
              <a:rPr lang="th-TH" altLang="th-TH" sz="1400" dirty="0" smtClean="0">
                <a:latin typeface="Angsana New" pitchFamily="18" charset="-34"/>
              </a:rPr>
              <a:t>1.  พิจารณาตรวจสอบลงนามกำกับ และให้ความเห็น (ถ้ามี)  หรือส่งคืนให้  </a:t>
            </a:r>
          </a:p>
          <a:p>
            <a:pPr marL="0" indent="0">
              <a:defRPr/>
            </a:pPr>
            <a:r>
              <a:rPr lang="th-TH" altLang="th-TH" sz="1400" dirty="0">
                <a:latin typeface="Angsana New" pitchFamily="18" charset="-34"/>
              </a:rPr>
              <a:t> </a:t>
            </a:r>
            <a:r>
              <a:rPr lang="th-TH" altLang="th-TH" sz="1400" dirty="0" smtClean="0">
                <a:latin typeface="Angsana New" pitchFamily="18" charset="-34"/>
              </a:rPr>
              <a:t>    นิสิตผู้รับผิดชอบโครงการ ปรับแก้ตามความจำเป็น</a:t>
            </a:r>
          </a:p>
          <a:p>
            <a:pPr marL="0" indent="0">
              <a:defRPr/>
            </a:pPr>
            <a:r>
              <a:rPr lang="th-TH" altLang="th-TH" sz="1400" dirty="0" smtClean="0">
                <a:latin typeface="Angsana New" pitchFamily="18" charset="-34"/>
              </a:rPr>
              <a:t>2.  ทำบันทึกขออนุมัติใช้งบประมาณ </a:t>
            </a:r>
            <a:r>
              <a:rPr lang="th-TH" altLang="th-TH" sz="1200" dirty="0" smtClean="0">
                <a:latin typeface="Angsana New" pitchFamily="18" charset="-34"/>
              </a:rPr>
              <a:t>(รหัสผังการใช้เงินตามแหล่งงบประมาณ)</a:t>
            </a:r>
          </a:p>
          <a:p>
            <a:pPr>
              <a:defRPr/>
            </a:pPr>
            <a:r>
              <a:rPr lang="th-TH" altLang="th-TH" sz="1400" dirty="0" smtClean="0">
                <a:latin typeface="Angsana New" pitchFamily="18" charset="-34"/>
              </a:rPr>
              <a:t>3.  นำส่งการเงินคณะเพื่อตรวจสอบความถูกต้องของงบประมาณ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88233" y="1024731"/>
            <a:ext cx="3686735" cy="969963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/>
              <a:t>(การเงินคณะ + คณบดี)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>
                <a:latin typeface="Angsana New" pitchFamily="18" charset="-34"/>
              </a:rPr>
              <a:t>1. การเงินคณะตรวจสอบงบประมาณ เพื่อเสนอคณบดี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>
                <a:latin typeface="Angsana New" pitchFamily="18" charset="-34"/>
              </a:rPr>
              <a:t>2. คณบดีพิจารณาลงนามอนุมัติโครงการ และส่งคืนงานกิจการนิสิต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th-TH" altLang="th-TH" sz="1400">
                <a:latin typeface="Angsana New" pitchFamily="18" charset="-34"/>
              </a:rPr>
              <a:t>    (หากฝ่ายการเงินมีการปรับแก้ กิจการนิสิตจะส่งเอกสารคืนนิสิต)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97758" y="2320626"/>
            <a:ext cx="3677210" cy="3039294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 dirty="0"/>
              <a:t>(นิสิตผู้รับผิดชอบโครงการ)</a:t>
            </a:r>
          </a:p>
          <a:p>
            <a:pPr algn="ctr" eaLnBrk="1" hangingPunct="1">
              <a:spcBef>
                <a:spcPct val="50000"/>
              </a:spcBef>
            </a:pPr>
            <a:endParaRPr lang="th-TH" altLang="th-TH" sz="500" b="1" dirty="0"/>
          </a:p>
          <a:p>
            <a:pPr eaLnBrk="1" hangingPunct="1"/>
            <a:r>
              <a:rPr lang="th-TH" altLang="th-TH" sz="1400" dirty="0"/>
              <a:t>1.  ตรวจสอบสถานะของโครงการว่าได้รับการอนุมัติให้จัดทำหรือไม่ </a:t>
            </a:r>
            <a:r>
              <a:rPr lang="th-TH" altLang="th-TH" sz="1400" dirty="0" smtClean="0"/>
              <a:t>และ </a:t>
            </a:r>
          </a:p>
          <a:p>
            <a:pPr eaLnBrk="1" hangingPunct="1"/>
            <a:r>
              <a:rPr lang="th-TH" altLang="th-TH" sz="1400" dirty="0"/>
              <a:t> </a:t>
            </a:r>
            <a:r>
              <a:rPr lang="th-TH" altLang="th-TH" sz="1400" dirty="0" smtClean="0"/>
              <a:t>     เพื่อให้</a:t>
            </a:r>
            <a:r>
              <a:rPr lang="th-TH" altLang="th-TH" sz="1400" dirty="0"/>
              <a:t>แน่ใจว่า เอกสารไม่ตก </a:t>
            </a:r>
            <a:r>
              <a:rPr lang="th-TH" altLang="th-TH" sz="1400" dirty="0" smtClean="0"/>
              <a:t>หล่น</a:t>
            </a:r>
            <a:r>
              <a:rPr lang="th-TH" altLang="th-TH" sz="1400" dirty="0"/>
              <a:t>หรือสูญหาย ตรวจสอบได้ที่   </a:t>
            </a:r>
            <a:r>
              <a:rPr lang="en-US" altLang="th-TH" sz="1400" dirty="0" smtClean="0"/>
              <a:t>  </a:t>
            </a:r>
          </a:p>
          <a:p>
            <a:pPr eaLnBrk="1" hangingPunct="1"/>
            <a:r>
              <a:rPr lang="en-US" altLang="th-TH" sz="1400" dirty="0">
                <a:latin typeface="Angsana New" pitchFamily="18" charset="-34"/>
              </a:rPr>
              <a:t> </a:t>
            </a:r>
            <a:r>
              <a:rPr lang="en-US" altLang="th-TH" sz="1400" dirty="0" smtClean="0">
                <a:latin typeface="Angsana New" pitchFamily="18" charset="-34"/>
              </a:rPr>
              <a:t>     </a:t>
            </a:r>
            <a:r>
              <a:rPr lang="en-US" altLang="th-TH" sz="1500" dirty="0" smtClean="0">
                <a:latin typeface="Angsana New" pitchFamily="18" charset="-34"/>
              </a:rPr>
              <a:t>https</a:t>
            </a:r>
            <a:r>
              <a:rPr lang="en-US" altLang="th-TH" sz="1500" dirty="0">
                <a:latin typeface="Angsana New" pitchFamily="18" charset="-34"/>
              </a:rPr>
              <a:t>://goo.gl/Zo6YsX</a:t>
            </a:r>
            <a:endParaRPr lang="th-TH" altLang="th-TH" sz="1500" dirty="0">
              <a:latin typeface="Angsana New" pitchFamily="18" charset="-34"/>
            </a:endParaRPr>
          </a:p>
          <a:p>
            <a:pPr eaLnBrk="1" hangingPunct="1"/>
            <a:r>
              <a:rPr lang="th-TH" altLang="th-TH" sz="1400" dirty="0" smtClean="0">
                <a:latin typeface="Angsana New" pitchFamily="18" charset="-34"/>
              </a:rPr>
              <a:t>2.  เมื่อ</a:t>
            </a:r>
            <a:r>
              <a:rPr lang="th-TH" altLang="th-TH" sz="1400" dirty="0">
                <a:latin typeface="Angsana New" pitchFamily="18" charset="-34"/>
              </a:rPr>
              <a:t>โครงการได้รับอนุมัติ ให้เข้าไปกรอกข้อมูลกิจกรรมในระบบ</a:t>
            </a:r>
            <a:r>
              <a:rPr lang="en-US" altLang="th-TH" sz="1400" dirty="0">
                <a:latin typeface="Angsana New" pitchFamily="18" charset="-34"/>
              </a:rPr>
              <a:t> sat </a:t>
            </a:r>
            <a:r>
              <a:rPr lang="en-US" altLang="th-TH" sz="1400" dirty="0" smtClean="0">
                <a:latin typeface="Angsana New" pitchFamily="18" charset="-34"/>
              </a:rPr>
              <a:t>2     </a:t>
            </a:r>
          </a:p>
          <a:p>
            <a:pPr eaLnBrk="1" hangingPunct="1"/>
            <a:r>
              <a:rPr lang="en-US" altLang="th-TH" sz="1400" dirty="0">
                <a:latin typeface="Angsana New" pitchFamily="18" charset="-34"/>
              </a:rPr>
              <a:t> </a:t>
            </a:r>
            <a:r>
              <a:rPr lang="en-US" altLang="th-TH" sz="1400" dirty="0" smtClean="0">
                <a:latin typeface="Angsana New" pitchFamily="18" charset="-34"/>
              </a:rPr>
              <a:t>     http://www.sat2.chula.ac.th</a:t>
            </a:r>
            <a:r>
              <a:rPr lang="th-TH" altLang="th-TH" sz="1400" dirty="0" smtClean="0">
                <a:latin typeface="Angsana New" pitchFamily="18" charset="-34"/>
              </a:rPr>
              <a:t>  </a:t>
            </a:r>
            <a:r>
              <a:rPr lang="th-TH" altLang="th-TH" sz="1400" b="1" dirty="0" smtClean="0"/>
              <a:t>หลัง</a:t>
            </a:r>
            <a:r>
              <a:rPr lang="th-TH" altLang="th-TH" sz="1400" b="1" dirty="0"/>
              <a:t>สิ้นสุดกิจกรรม</a:t>
            </a:r>
            <a:r>
              <a:rPr lang="th-TH" altLang="th-TH" sz="1400" dirty="0"/>
              <a:t>  จะต้องไป</a:t>
            </a:r>
            <a:r>
              <a:rPr lang="th-TH" altLang="th-TH" sz="1400" dirty="0" smtClean="0"/>
              <a:t>ปิด</a:t>
            </a:r>
          </a:p>
          <a:p>
            <a:pPr eaLnBrk="1" hangingPunct="1"/>
            <a:r>
              <a:rPr lang="th-TH" altLang="th-TH" sz="1400" dirty="0"/>
              <a:t> </a:t>
            </a:r>
            <a:r>
              <a:rPr lang="th-TH" altLang="th-TH" sz="1400" dirty="0" smtClean="0"/>
              <a:t>    โครงการ</a:t>
            </a:r>
            <a:r>
              <a:rPr lang="th-TH" altLang="th-TH" sz="1400" dirty="0"/>
              <a:t>ในระบบ</a:t>
            </a:r>
            <a:r>
              <a:rPr lang="en-US" altLang="th-TH" sz="1400" dirty="0">
                <a:latin typeface="Angsana New" pitchFamily="18" charset="-34"/>
              </a:rPr>
              <a:t> sat 2  </a:t>
            </a:r>
            <a:r>
              <a:rPr lang="th-TH" altLang="th-TH" sz="1400" dirty="0">
                <a:latin typeface="Angsana New" pitchFamily="18" charset="-34"/>
              </a:rPr>
              <a:t> และ</a:t>
            </a:r>
            <a:r>
              <a:rPr lang="th-TH" altLang="th-TH" sz="1400" dirty="0"/>
              <a:t>นำส่งเอกสารการปิดโครงการให้งาน   </a:t>
            </a:r>
          </a:p>
          <a:p>
            <a:pPr eaLnBrk="1" hangingPunct="1"/>
            <a:r>
              <a:rPr lang="th-TH" altLang="th-TH" sz="1400" dirty="0"/>
              <a:t>     กิจการนิสิต </a:t>
            </a:r>
            <a:r>
              <a:rPr lang="th-TH" altLang="th-TH" sz="1400" b="1" u="sng" dirty="0"/>
              <a:t>ภายใน 2-3 สัปดาห์</a:t>
            </a:r>
            <a:r>
              <a:rPr lang="th-TH" altLang="th-TH" sz="1400" dirty="0"/>
              <a:t>  </a:t>
            </a:r>
            <a:r>
              <a:rPr lang="th-TH" altLang="th-TH" sz="1400" dirty="0">
                <a:latin typeface="Angsana New" pitchFamily="18" charset="-34"/>
              </a:rPr>
              <a:t>ดาวน์โหลดแบบฟอร์มได้ที่ </a:t>
            </a:r>
            <a:endParaRPr lang="en-US" altLang="th-TH" sz="1400" dirty="0" smtClean="0">
              <a:latin typeface="Angsana New" pitchFamily="18" charset="-34"/>
            </a:endParaRPr>
          </a:p>
          <a:p>
            <a:pPr eaLnBrk="1" hangingPunct="1"/>
            <a:r>
              <a:rPr lang="en-US" altLang="th-TH" sz="1400" dirty="0">
                <a:solidFill>
                  <a:srgbClr val="0033CC"/>
                </a:solidFill>
                <a:latin typeface="Angsana New" pitchFamily="18" charset="-34"/>
              </a:rPr>
              <a:t> </a:t>
            </a:r>
            <a:r>
              <a:rPr lang="en-US" altLang="th-TH" sz="1400" dirty="0" smtClean="0">
                <a:solidFill>
                  <a:srgbClr val="0033CC"/>
                </a:solidFill>
                <a:latin typeface="Angsana New" pitchFamily="18" charset="-34"/>
              </a:rPr>
              <a:t>     https</a:t>
            </a:r>
            <a:r>
              <a:rPr lang="en-US" altLang="th-TH" sz="1400" dirty="0">
                <a:solidFill>
                  <a:srgbClr val="0033CC"/>
                </a:solidFill>
                <a:latin typeface="Angsana New" pitchFamily="18" charset="-34"/>
              </a:rPr>
              <a:t>://esc.eng.chula.ac.th </a:t>
            </a:r>
            <a:r>
              <a:rPr lang="th-TH" altLang="th-TH" sz="1400" dirty="0">
                <a:solidFill>
                  <a:srgbClr val="0033CC"/>
                </a:solidFill>
                <a:latin typeface="Angsana New" pitchFamily="18" charset="-34"/>
              </a:rPr>
              <a:t> </a:t>
            </a:r>
            <a:r>
              <a:rPr lang="th-TH" altLang="th-TH" sz="1400" dirty="0">
                <a:latin typeface="Angsana New" pitchFamily="18" charset="-34"/>
              </a:rPr>
              <a:t>ประกอบด้วย </a:t>
            </a:r>
            <a:r>
              <a:rPr lang="th-TH" altLang="th-TH" sz="1400" dirty="0" smtClean="0">
                <a:latin typeface="Angsana New" pitchFamily="18" charset="-34"/>
              </a:rPr>
              <a:t>เอกสาร</a:t>
            </a:r>
            <a:r>
              <a:rPr lang="th-TH" altLang="th-TH" sz="1400" dirty="0"/>
              <a:t>ดังนี้</a:t>
            </a:r>
          </a:p>
          <a:p>
            <a:pPr eaLnBrk="1" hangingPunct="1"/>
            <a:r>
              <a:rPr lang="th-TH" altLang="th-TH" sz="1400" dirty="0"/>
              <a:t>                 </a:t>
            </a:r>
            <a:r>
              <a:rPr lang="th-TH" altLang="th-TH" sz="1400" dirty="0">
                <a:latin typeface="Angsana New" pitchFamily="18" charset="-34"/>
              </a:rPr>
              <a:t>3.1</a:t>
            </a:r>
            <a:r>
              <a:rPr lang="th-TH" altLang="th-TH" sz="1400" dirty="0"/>
              <a:t>  ใบประเมินผลโครงการ   </a:t>
            </a:r>
            <a:r>
              <a:rPr lang="th-TH" altLang="th-TH" sz="1300" dirty="0"/>
              <a:t>(นิสิตเป็นผู้ประเมิน)</a:t>
            </a:r>
          </a:p>
          <a:p>
            <a:pPr eaLnBrk="1" hangingPunct="1"/>
            <a:r>
              <a:rPr lang="th-TH" altLang="th-TH" sz="1400" dirty="0">
                <a:latin typeface="Angsana New" pitchFamily="18" charset="-34"/>
              </a:rPr>
              <a:t>                 3.2  </a:t>
            </a:r>
            <a:r>
              <a:rPr lang="th-TH" altLang="th-TH" sz="1400" dirty="0"/>
              <a:t>ใบประเมินโครงการของอาจารย์ที่ปรึกษา   </a:t>
            </a:r>
            <a:r>
              <a:rPr lang="th-TH" altLang="th-TH" sz="1000" dirty="0">
                <a:latin typeface="Angsana New" pitchFamily="18" charset="-34"/>
              </a:rPr>
              <a:t>(อาจารย์เป็นผู้ประเมิน)</a:t>
            </a:r>
            <a:endParaRPr lang="th-TH" altLang="th-TH" sz="1300" dirty="0">
              <a:latin typeface="Angsana New" pitchFamily="18" charset="-34"/>
            </a:endParaRPr>
          </a:p>
          <a:p>
            <a:pPr eaLnBrk="1" hangingPunct="1"/>
            <a:r>
              <a:rPr lang="th-TH" altLang="th-TH" sz="1400" dirty="0">
                <a:latin typeface="Angsana New" pitchFamily="18" charset="-34"/>
              </a:rPr>
              <a:t>                 3.3</a:t>
            </a:r>
            <a:r>
              <a:rPr lang="th-TH" altLang="th-TH" sz="1400" dirty="0"/>
              <a:t>  ข้อมูล </a:t>
            </a:r>
            <a:r>
              <a:rPr lang="en-US" altLang="th-TH" sz="1400" dirty="0">
                <a:latin typeface="Angsana New" pitchFamily="18" charset="-34"/>
              </a:rPr>
              <a:t>Activity Transcript</a:t>
            </a:r>
            <a:r>
              <a:rPr lang="th-TH" altLang="th-TH" sz="1400" dirty="0"/>
              <a:t> </a:t>
            </a:r>
          </a:p>
          <a:p>
            <a:pPr eaLnBrk="1" hangingPunct="1"/>
            <a:r>
              <a:rPr lang="th-TH" altLang="th-TH" sz="1400" dirty="0">
                <a:latin typeface="Angsana New" pitchFamily="18" charset="-34"/>
              </a:rPr>
              <a:t>                 3.4</a:t>
            </a:r>
            <a:r>
              <a:rPr lang="th-TH" altLang="th-TH" sz="1400" dirty="0"/>
              <a:t>  บันทึกขออนุมัติเบิกเงิน พร้อมใบเสร็จค่าใช้จ่ายที่เกิดขึ้น</a:t>
            </a:r>
            <a:r>
              <a:rPr lang="en-US" altLang="th-TH" sz="1400" dirty="0"/>
              <a:t> </a:t>
            </a:r>
            <a:endParaRPr lang="th-TH" altLang="th-TH" sz="1400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14875" y="1282700"/>
            <a:ext cx="304800" cy="519113"/>
            <a:chOff x="619125" y="1204912"/>
            <a:chExt cx="304800" cy="519113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619125" y="1304925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19125" y="1204912"/>
              <a:ext cx="22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1</a:t>
              </a:r>
            </a:p>
          </p:txBody>
        </p:sp>
      </p:grp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838702" y="4050634"/>
            <a:ext cx="304800" cy="519112"/>
            <a:chOff x="628650" y="6615113"/>
            <a:chExt cx="304800" cy="519112"/>
          </a:xfrm>
        </p:grpSpPr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628650" y="6719888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628650" y="6615113"/>
              <a:ext cx="228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 dirty="0">
                  <a:latin typeface="Angsana New" pitchFamily="18" charset="-34"/>
                </a:rPr>
                <a:t>5</a:t>
              </a:r>
            </a:p>
          </p:txBody>
        </p:sp>
      </p:grp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4805643" y="1275556"/>
            <a:ext cx="314325" cy="519113"/>
            <a:chOff x="609600" y="4705350"/>
            <a:chExt cx="314325" cy="519113"/>
          </a:xfrm>
        </p:grpSpPr>
        <p:sp>
          <p:nvSpPr>
            <p:cNvPr id="20" name="AutoShape 27"/>
            <p:cNvSpPr>
              <a:spLocks noChangeArrowheads="1"/>
            </p:cNvSpPr>
            <p:nvPr/>
          </p:nvSpPr>
          <p:spPr bwMode="auto">
            <a:xfrm>
              <a:off x="619125" y="4810125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609600" y="4705350"/>
              <a:ext cx="22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4</a:t>
              </a:r>
            </a:p>
          </p:txBody>
        </p:sp>
      </p:grp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255203" y="4469733"/>
            <a:ext cx="304800" cy="519113"/>
            <a:chOff x="609600" y="3609975"/>
            <a:chExt cx="304800" cy="519113"/>
          </a:xfrm>
        </p:grpSpPr>
        <p:sp>
          <p:nvSpPr>
            <p:cNvPr id="23" name="AutoShape 29"/>
            <p:cNvSpPr>
              <a:spLocks noChangeArrowheads="1"/>
            </p:cNvSpPr>
            <p:nvPr/>
          </p:nvSpPr>
          <p:spPr bwMode="auto">
            <a:xfrm>
              <a:off x="609600" y="3709988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619125" y="3609975"/>
              <a:ext cx="22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3</a:t>
              </a:r>
            </a:p>
          </p:txBody>
        </p:sp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255203" y="3101288"/>
            <a:ext cx="304800" cy="569912"/>
            <a:chOff x="628650" y="2446405"/>
            <a:chExt cx="304800" cy="569912"/>
          </a:xfrm>
        </p:grpSpPr>
        <p:sp>
          <p:nvSpPr>
            <p:cNvPr id="26" name="AutoShape 31"/>
            <p:cNvSpPr>
              <a:spLocks noChangeArrowheads="1"/>
            </p:cNvSpPr>
            <p:nvPr/>
          </p:nvSpPr>
          <p:spPr bwMode="auto">
            <a:xfrm>
              <a:off x="628650" y="2560705"/>
              <a:ext cx="304800" cy="336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628650" y="2446405"/>
              <a:ext cx="228600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2</a:t>
              </a:r>
            </a:p>
          </p:txBody>
        </p:sp>
      </p:grp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40658" y="5659130"/>
            <a:ext cx="8543365" cy="400110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altLang="th-TH" sz="2000" u="sng" dirty="0" smtClean="0">
                <a:solidFill>
                  <a:srgbClr val="0033CC"/>
                </a:solidFill>
              </a:rPr>
              <a:t>หมาย</a:t>
            </a:r>
            <a:r>
              <a:rPr lang="th-TH" altLang="th-TH" sz="2000" u="sng" dirty="0">
                <a:solidFill>
                  <a:srgbClr val="0033CC"/>
                </a:solidFill>
              </a:rPr>
              <a:t>เหตุ</a:t>
            </a:r>
            <a:r>
              <a:rPr lang="th-TH" altLang="th-TH" sz="2000" dirty="0">
                <a:solidFill>
                  <a:srgbClr val="0033CC"/>
                </a:solidFill>
              </a:rPr>
              <a:t>  ถ้าทำกิจกรรมแล้วไม่ปิดโครงการ และหากในฝ่ายหรือชมรมจะเปิดโครงการใหม่ </a:t>
            </a:r>
            <a:r>
              <a:rPr lang="th-TH" altLang="th-TH" sz="2000" dirty="0" smtClean="0">
                <a:solidFill>
                  <a:srgbClr val="0033CC"/>
                </a:solidFill>
              </a:rPr>
              <a:t>คณะ</a:t>
            </a:r>
            <a:r>
              <a:rPr lang="th-TH" altLang="th-TH" sz="2000" dirty="0">
                <a:solidFill>
                  <a:srgbClr val="0033CC"/>
                </a:solidFill>
              </a:rPr>
              <a:t>จะไม่อนุมัติโครงการให้)</a:t>
            </a:r>
          </a:p>
        </p:txBody>
      </p:sp>
    </p:spTree>
    <p:extLst>
      <p:ext uri="{BB962C8B-B14F-4D97-AF65-F5344CB8AC3E}">
        <p14:creationId xmlns:p14="http://schemas.microsoft.com/office/powerpoint/2010/main" val="32636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4962" y="1108076"/>
            <a:ext cx="8351838" cy="3959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 smtClean="0"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endParaRPr lang="th-TH" dirty="0" smtClean="0">
              <a:latin typeface="Peach Play" panose="02000000000000000000" pitchFamily="2" charset="0"/>
              <a:cs typeface="Peach Play" panose="02000000000000000000" pitchFamily="2" charset="0"/>
            </a:endParaRPr>
          </a:p>
          <a:p>
            <a:endParaRPr lang="en-US" dirty="0">
              <a:latin typeface="Peach Play" panose="02000000000000000000" pitchFamily="2" charset="0"/>
              <a:cs typeface="Peach Play" panose="02000000000000000000" pitchFamily="2" charset="0"/>
            </a:endParaRPr>
          </a:p>
        </p:txBody>
      </p:sp>
      <p:pic>
        <p:nvPicPr>
          <p:cNvPr id="9" name="Picture 3" descr="C:\Users\Saroj\Desktop\ข้อมูลสัมมนา กวศ\14993321609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85" y="846161"/>
            <a:ext cx="4321339" cy="6011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049" y="249446"/>
            <a:ext cx="528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ตัวอย่างเอกสารโครงการที่ผ่านการอนุมัติ</a:t>
            </a:r>
            <a:endParaRPr lang="th-TH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12" name="Picture 4" descr="C:\Users\Saroj\Desktop\ข้อมูลสัมมนา กวศ\149933217072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13115" r="11516" b="19230"/>
          <a:stretch/>
        </p:blipFill>
        <p:spPr bwMode="auto">
          <a:xfrm>
            <a:off x="6705929" y="3599171"/>
            <a:ext cx="2052588" cy="130707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5" name="Straight Arrow Connector 14"/>
          <p:cNvCxnSpPr/>
          <p:nvPr/>
        </p:nvCxnSpPr>
        <p:spPr>
          <a:xfrm flipV="1">
            <a:off x="6191205" y="4906244"/>
            <a:ext cx="350350" cy="322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215" y="817621"/>
            <a:ext cx="79895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/>
              <a:t>งบประมาณที่ใช้ในการดำเนินงาน</a:t>
            </a:r>
          </a:p>
          <a:p>
            <a:r>
              <a:rPr lang="th-TH" sz="2000" dirty="0"/>
              <a:t> </a:t>
            </a:r>
            <a:r>
              <a:rPr lang="th-TH" sz="2000" dirty="0" smtClean="0"/>
              <a:t>    1. งบประมาณจาก กวศ. (หมวดเงินรายได้)</a:t>
            </a:r>
          </a:p>
          <a:p>
            <a:r>
              <a:rPr lang="th-TH" sz="2000" dirty="0" smtClean="0"/>
              <a:t>	</a:t>
            </a:r>
            <a:r>
              <a:rPr lang="th-TH" sz="1800" dirty="0" smtClean="0"/>
              <a:t>1.1 ค่าวัสดุอุปกรณ์										</a:t>
            </a:r>
            <a:r>
              <a:rPr lang="th-TH" dirty="0"/>
              <a:t> 000	บาท</a:t>
            </a:r>
            <a:endParaRPr lang="th-TH" sz="1800" dirty="0" smtClean="0"/>
          </a:p>
          <a:p>
            <a:r>
              <a:rPr lang="th-TH" sz="1800" dirty="0" smtClean="0"/>
              <a:t>	1.2 ค่าใช้สอย - ค่าใช้จ่ายใดๆที่นอกเหนือจากค่าวัสดุ อาทิ เช่น ค่าอาหาร,ค่าเช่าอุปกรณ์ 	</a:t>
            </a:r>
            <a:r>
              <a:rPr lang="th-TH" dirty="0"/>
              <a:t> 000	</a:t>
            </a:r>
            <a:r>
              <a:rPr lang="th-TH" dirty="0" smtClean="0"/>
              <a:t>บาท</a:t>
            </a:r>
          </a:p>
          <a:p>
            <a:r>
              <a:rPr lang="th-TH" sz="1800" dirty="0"/>
              <a:t>	</a:t>
            </a:r>
            <a:r>
              <a:rPr lang="th-TH" sz="1800" dirty="0" smtClean="0"/>
              <a:t>										</a:t>
            </a:r>
            <a:r>
              <a:rPr lang="th-TH" dirty="0" smtClean="0"/>
              <a:t>รวม</a:t>
            </a:r>
            <a:r>
              <a:rPr lang="th-TH" dirty="0"/>
              <a:t>เป็นเงิน	</a:t>
            </a:r>
            <a:r>
              <a:rPr lang="th-TH" dirty="0" smtClean="0"/>
              <a:t> 000</a:t>
            </a:r>
            <a:r>
              <a:rPr lang="th-TH" dirty="0"/>
              <a:t>	บาท</a:t>
            </a:r>
            <a:endParaRPr lang="th-TH" sz="1800" dirty="0" smtClean="0"/>
          </a:p>
          <a:p>
            <a:r>
              <a:rPr lang="th-TH" sz="2000" dirty="0"/>
              <a:t> </a:t>
            </a:r>
            <a:r>
              <a:rPr lang="th-TH" sz="2000" dirty="0" smtClean="0"/>
              <a:t>    2. งบประมาณสปอนเซอร์ (หมวดเงินรับฝาก) </a:t>
            </a:r>
          </a:p>
          <a:p>
            <a:r>
              <a:rPr lang="th-TH" sz="2000" dirty="0" smtClean="0"/>
              <a:t>	2.1</a:t>
            </a:r>
            <a:r>
              <a:rPr lang="th-TH" sz="1800" dirty="0" smtClean="0"/>
              <a:t> ค่าวัสดุอุปกรณ์										</a:t>
            </a:r>
            <a:r>
              <a:rPr lang="th-TH" dirty="0"/>
              <a:t> 000	บาท</a:t>
            </a:r>
            <a:endParaRPr lang="th-TH" sz="1800" dirty="0" smtClean="0"/>
          </a:p>
          <a:p>
            <a:r>
              <a:rPr lang="th-TH" sz="1800" dirty="0" smtClean="0"/>
              <a:t>	2.2  ค่าใช้สอย - ค่าใช้จ่ายใดๆที่นอกเหนือจากค่าวัสดุ อาทิ เช่น ค่าอาหาร,ค่าเช่าอุปกรณ์	</a:t>
            </a:r>
            <a:r>
              <a:rPr lang="th-TH" dirty="0"/>
              <a:t> 000	</a:t>
            </a:r>
            <a:r>
              <a:rPr lang="th-TH" dirty="0" smtClean="0"/>
              <a:t>บาท</a:t>
            </a:r>
          </a:p>
          <a:p>
            <a:r>
              <a:rPr lang="th-TH" sz="1800" dirty="0" smtClean="0"/>
              <a:t>											</a:t>
            </a:r>
            <a:r>
              <a:rPr lang="th-TH" dirty="0"/>
              <a:t> รวมเป็นเงิน	</a:t>
            </a:r>
            <a:r>
              <a:rPr lang="th-TH" dirty="0" smtClean="0"/>
              <a:t> 000</a:t>
            </a:r>
            <a:r>
              <a:rPr lang="th-TH" dirty="0"/>
              <a:t>	บาท</a:t>
            </a:r>
            <a:endParaRPr lang="th-TH" sz="1800" dirty="0" smtClean="0"/>
          </a:p>
          <a:p>
            <a:r>
              <a:rPr lang="th-TH" sz="2000" dirty="0"/>
              <a:t> </a:t>
            </a:r>
            <a:r>
              <a:rPr lang="th-TH" sz="2000" dirty="0" smtClean="0"/>
              <a:t>    3. งบประมาณจากชมรม 	</a:t>
            </a:r>
          </a:p>
          <a:p>
            <a:r>
              <a:rPr lang="th-TH" sz="2000" dirty="0" smtClean="0"/>
              <a:t>	3.1</a:t>
            </a:r>
            <a:r>
              <a:rPr lang="th-TH" dirty="0" smtClean="0"/>
              <a:t> </a:t>
            </a:r>
            <a:r>
              <a:rPr lang="th-TH" dirty="0"/>
              <a:t>ค่าวัสดุ</a:t>
            </a:r>
            <a:r>
              <a:rPr lang="th-TH" dirty="0" smtClean="0"/>
              <a:t>อุปกรณ์										</a:t>
            </a:r>
            <a:r>
              <a:rPr lang="th-TH" dirty="0"/>
              <a:t> 000	บาท</a:t>
            </a:r>
          </a:p>
          <a:p>
            <a:r>
              <a:rPr lang="th-TH" dirty="0"/>
              <a:t>	</a:t>
            </a:r>
            <a:r>
              <a:rPr lang="th-TH" dirty="0" smtClean="0"/>
              <a:t>3.2  </a:t>
            </a:r>
            <a:r>
              <a:rPr lang="th-TH" dirty="0"/>
              <a:t>ค่าใช้สอย - ค่าใช้จ่ายใดๆที่นอกเหนือจากค่าวัสดุ อาทิ เช่น ค่าอาหาร,ค่าเช่า</a:t>
            </a:r>
            <a:r>
              <a:rPr lang="th-TH" dirty="0" smtClean="0"/>
              <a:t>อุปกรณ์	</a:t>
            </a:r>
            <a:r>
              <a:rPr lang="th-TH" dirty="0"/>
              <a:t> 000	บาท</a:t>
            </a:r>
            <a:endParaRPr lang="th-TH" dirty="0" smtClean="0"/>
          </a:p>
          <a:p>
            <a:r>
              <a:rPr lang="th-TH" dirty="0" smtClean="0"/>
              <a:t>											</a:t>
            </a:r>
            <a:r>
              <a:rPr lang="th-TH" dirty="0"/>
              <a:t> รวมเป็นเงิน	</a:t>
            </a:r>
            <a:r>
              <a:rPr lang="th-TH" dirty="0" smtClean="0"/>
              <a:t> 000</a:t>
            </a:r>
            <a:r>
              <a:rPr lang="th-TH" dirty="0"/>
              <a:t>	บาท</a:t>
            </a:r>
          </a:p>
          <a:p>
            <a:r>
              <a:rPr lang="th-TH" b="1" dirty="0"/>
              <a:t>แหล่งที่มาของงบประมาณ</a:t>
            </a:r>
          </a:p>
          <a:p>
            <a:r>
              <a:rPr lang="th-TH" dirty="0" smtClean="0"/>
              <a:t>	1</a:t>
            </a:r>
            <a:r>
              <a:rPr lang="th-TH" dirty="0"/>
              <a:t>. งบประมาณจาก กวศ. (หมวดเงินรายได้ของคณะ)	</a:t>
            </a:r>
            <a:r>
              <a:rPr lang="th-TH" dirty="0" smtClean="0"/>
              <a:t>				000</a:t>
            </a:r>
            <a:r>
              <a:rPr lang="th-TH" dirty="0"/>
              <a:t>	บาท</a:t>
            </a:r>
          </a:p>
          <a:p>
            <a:r>
              <a:rPr lang="th-TH" dirty="0" smtClean="0"/>
              <a:t>	2</a:t>
            </a:r>
            <a:r>
              <a:rPr lang="th-TH" dirty="0"/>
              <a:t>. งบประมาณจากสปอนเซอร์ (หมวดเงินรับฝาก)	</a:t>
            </a:r>
            <a:r>
              <a:rPr lang="th-TH" dirty="0" smtClean="0"/>
              <a:t>					000</a:t>
            </a:r>
            <a:r>
              <a:rPr lang="th-TH" dirty="0"/>
              <a:t>	บาท</a:t>
            </a:r>
          </a:p>
          <a:p>
            <a:r>
              <a:rPr lang="th-TH" dirty="0" smtClean="0"/>
              <a:t>	3</a:t>
            </a:r>
            <a:r>
              <a:rPr lang="th-TH" dirty="0"/>
              <a:t>. งบประมาณจากชมรม	</a:t>
            </a:r>
            <a:r>
              <a:rPr lang="th-TH" dirty="0" smtClean="0"/>
              <a:t>								000</a:t>
            </a:r>
            <a:r>
              <a:rPr lang="th-TH" dirty="0"/>
              <a:t>	บาท</a:t>
            </a:r>
          </a:p>
          <a:p>
            <a:r>
              <a:rPr lang="th-TH" dirty="0"/>
              <a:t>	</a:t>
            </a:r>
            <a:r>
              <a:rPr lang="th-TH" dirty="0" smtClean="0"/>
              <a:t>										รวม</a:t>
            </a:r>
            <a:r>
              <a:rPr lang="th-TH" dirty="0"/>
              <a:t>เป็นเงิน	000	บาท</a:t>
            </a:r>
          </a:p>
          <a:p>
            <a:r>
              <a:rPr lang="th-TH" dirty="0"/>
              <a:t>	</a:t>
            </a:r>
            <a:r>
              <a:rPr lang="th-TH" dirty="0" smtClean="0"/>
              <a:t>							(............................................................</a:t>
            </a:r>
            <a:r>
              <a:rPr lang="th-TH" dirty="0"/>
              <a:t>บาทถ้วน)</a:t>
            </a:r>
          </a:p>
          <a:p>
            <a:endParaRPr lang="th-TH" dirty="0"/>
          </a:p>
          <a:p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23818" y="232846"/>
            <a:ext cx="456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งบประมาณที่ใช้ในการดำเนินงาน</a:t>
            </a:r>
            <a:endParaRPr lang="th-TH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12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1049" y="249446"/>
            <a:ext cx="4568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ตรวจสอบสถานะโครงการ</a:t>
            </a:r>
            <a:endParaRPr lang="th-TH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6941" y="1022315"/>
            <a:ext cx="7906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th-TH" sz="2400" b="1" dirty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ตรวจสอบสถานะของโครงการว่าได้รับการอนุมัติให้จัดทำหรือไม่ และเพื่อให้แน่ใจว่า </a:t>
            </a:r>
            <a:endParaRPr lang="th-TH" altLang="th-TH" sz="2400" b="1" dirty="0" smtClean="0">
              <a:solidFill>
                <a:srgbClr val="0000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th-TH" altLang="th-TH" sz="2400" b="1" dirty="0" smtClean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เอกสาร</a:t>
            </a:r>
            <a:r>
              <a:rPr lang="th-TH" altLang="th-TH" sz="2400" b="1" dirty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ไม่</a:t>
            </a:r>
            <a:r>
              <a:rPr lang="th-TH" altLang="th-TH" sz="2400" b="1" dirty="0" smtClean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ตกหล่น</a:t>
            </a:r>
            <a:r>
              <a:rPr lang="th-TH" altLang="th-TH" sz="2400" b="1" dirty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หรือสูญ</a:t>
            </a:r>
            <a:r>
              <a:rPr lang="th-TH" altLang="th-TH" sz="2400" b="1" dirty="0" smtClean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หายตรวจสอบ</a:t>
            </a:r>
            <a:r>
              <a:rPr lang="th-TH" altLang="th-TH" sz="2400" b="1" dirty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ได้ที่ </a:t>
            </a:r>
            <a:r>
              <a:rPr lang="en-US" altLang="th-TH" sz="2400" b="1" dirty="0" smtClean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https</a:t>
            </a:r>
            <a:r>
              <a:rPr lang="en-US" altLang="th-TH" sz="2400" b="1" dirty="0">
                <a:solidFill>
                  <a:srgbClr val="0000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://goo.gl/Zo6YsX</a:t>
            </a:r>
            <a:endParaRPr lang="th-TH" altLang="th-TH" sz="2400" b="1" dirty="0">
              <a:solidFill>
                <a:srgbClr val="0000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2400" b="1" dirty="0">
              <a:solidFill>
                <a:srgbClr val="0000FF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4" b="19010"/>
          <a:stretch/>
        </p:blipFill>
        <p:spPr bwMode="auto">
          <a:xfrm>
            <a:off x="307754" y="2080754"/>
            <a:ext cx="8569932" cy="33527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44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62000" y="214313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3200" b="1" dirty="0">
                <a:solidFill>
                  <a:srgbClr val="00B050"/>
                </a:solidFill>
                <a:latin typeface="Angsana New" pitchFamily="18" charset="-34"/>
              </a:rPr>
              <a:t>ขั้นตอน  “การขอใช้สถานที่จัดกิจกรรม”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41829" y="5011738"/>
            <a:ext cx="304800" cy="519113"/>
            <a:chOff x="609600" y="3609975"/>
            <a:chExt cx="304800" cy="519113"/>
          </a:xfrm>
        </p:grpSpPr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609600" y="3709988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619125" y="3609975"/>
              <a:ext cx="22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3</a:t>
              </a: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737347" y="4061246"/>
            <a:ext cx="304800" cy="569912"/>
            <a:chOff x="628650" y="2636838"/>
            <a:chExt cx="304800" cy="569912"/>
          </a:xfrm>
        </p:grpSpPr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628650" y="2751138"/>
              <a:ext cx="304800" cy="33655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628650" y="2636838"/>
              <a:ext cx="228600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latin typeface="Angsana New" pitchFamily="18" charset="-34"/>
                </a:rPr>
                <a:t>2</a:t>
              </a:r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209675" y="3939008"/>
            <a:ext cx="5181600" cy="814388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/>
              <a:t>(กิจการนิสิต / รองคณบดีฝ่ายกิจการนิสิต)</a:t>
            </a:r>
          </a:p>
          <a:p>
            <a:pPr eaLnBrk="1" hangingPunct="1"/>
            <a:endParaRPr lang="th-TH" altLang="th-TH" sz="500" b="1"/>
          </a:p>
          <a:p>
            <a:pPr eaLnBrk="1" hangingPunct="1"/>
            <a:r>
              <a:rPr lang="th-TH" altLang="th-TH" sz="1400">
                <a:latin typeface="Angsana New" pitchFamily="18" charset="-34"/>
              </a:rPr>
              <a:t>1.  </a:t>
            </a:r>
            <a:r>
              <a:rPr lang="th-TH" altLang="th-TH" sz="1400" b="1">
                <a:latin typeface="Angsana New" pitchFamily="18" charset="-34"/>
              </a:rPr>
              <a:t> </a:t>
            </a:r>
            <a:r>
              <a:rPr lang="th-TH" altLang="th-TH" sz="1400">
                <a:latin typeface="Angsana New" pitchFamily="18" charset="-34"/>
              </a:rPr>
              <a:t>ตรวจสอบข้อมูลการใช้สถานที่ และพิจารณาลงนามกำกับ </a:t>
            </a:r>
            <a:endParaRPr lang="th-TH" altLang="th-TH" sz="1400" b="1">
              <a:latin typeface="Angsana New" pitchFamily="18" charset="-34"/>
            </a:endParaRPr>
          </a:p>
          <a:p>
            <a:pPr eaLnBrk="1" hangingPunct="1"/>
            <a:r>
              <a:rPr lang="th-TH" altLang="th-TH" sz="1300"/>
              <a:t>2.   นำส่งงานระบบกายภาพ</a:t>
            </a:r>
            <a:endParaRPr lang="th-TH" altLang="th-TH" sz="1300">
              <a:solidFill>
                <a:srgbClr val="0033CC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09675" y="4856164"/>
            <a:ext cx="5181600" cy="830262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/>
              <a:t>(งานระบบกายภาพ)</a:t>
            </a:r>
          </a:p>
          <a:p>
            <a:pPr eaLnBrk="1" hangingPunct="1"/>
            <a:endParaRPr lang="th-TH" altLang="th-TH" sz="500" b="1"/>
          </a:p>
          <a:p>
            <a:pPr eaLnBrk="1" hangingPunct="1"/>
            <a:r>
              <a:rPr lang="th-TH" altLang="th-TH" sz="1400">
                <a:latin typeface="Angsana New" pitchFamily="18" charset="-34"/>
              </a:rPr>
              <a:t>1.  </a:t>
            </a:r>
            <a:r>
              <a:rPr lang="th-TH" altLang="th-TH" sz="1400" b="1">
                <a:latin typeface="Angsana New" pitchFamily="18" charset="-34"/>
              </a:rPr>
              <a:t> </a:t>
            </a:r>
            <a:r>
              <a:rPr lang="th-TH" altLang="th-TH" sz="1400">
                <a:latin typeface="Angsana New" pitchFamily="18" charset="-34"/>
              </a:rPr>
              <a:t>ตรวจสอบข้อมูลการใช้สถานที่ ว่าง/ไม่ว่าง และพิจารณาลงนามอนุมัติการใช้สถานที่ </a:t>
            </a:r>
            <a:endParaRPr lang="th-TH" altLang="th-TH" sz="1400" b="1">
              <a:latin typeface="Angsana New" pitchFamily="18" charset="-34"/>
            </a:endParaRPr>
          </a:p>
          <a:p>
            <a:pPr eaLnBrk="1" hangingPunct="1"/>
            <a:r>
              <a:rPr lang="th-TH" altLang="th-TH" sz="1400"/>
              <a:t>2.   กรณีไม่ว่าง </a:t>
            </a:r>
            <a:r>
              <a:rPr lang="th-TH" altLang="th-TH" sz="1400">
                <a:latin typeface="Angsana New" pitchFamily="18" charset="-34"/>
              </a:rPr>
              <a:t>กิจการนิสิตจะส่งเอกสารคืนนิสิตเพื่อปรับเปลี่ยนสถานนที่/วัน-เวลาที่ทำกิจกรรม</a:t>
            </a:r>
            <a:endParaRPr lang="th-TH" altLang="th-TH" sz="1400">
              <a:solidFill>
                <a:srgbClr val="0033CC"/>
              </a:solidFill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04850" y="5854514"/>
            <a:ext cx="601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altLang="th-TH" sz="1600" b="1" u="sng" dirty="0">
                <a:solidFill>
                  <a:srgbClr val="0033CC"/>
                </a:solidFill>
                <a:latin typeface="Peach Play"/>
              </a:rPr>
              <a:t>หมายเหตุ</a:t>
            </a:r>
          </a:p>
          <a:p>
            <a:pPr eaLnBrk="1" hangingPunct="1"/>
            <a:r>
              <a:rPr lang="th-TH" altLang="th-TH" sz="1600" b="1" dirty="0">
                <a:solidFill>
                  <a:srgbClr val="0033CC"/>
                </a:solidFill>
                <a:latin typeface="Peach Play"/>
              </a:rPr>
              <a:t>1. คณะไม่มีนโยบายให้นิสิตใช้สถานที่เกินเวลาสองทุ่ม</a:t>
            </a:r>
            <a:endParaRPr lang="en-US" altLang="th-TH" sz="1600" b="1" dirty="0">
              <a:solidFill>
                <a:srgbClr val="0033CC"/>
              </a:solidFill>
              <a:latin typeface="Peach Play"/>
            </a:endParaRPr>
          </a:p>
          <a:p>
            <a:pPr eaLnBrk="1" hangingPunct="1"/>
            <a:r>
              <a:rPr lang="th-TH" altLang="th-TH" sz="1600" b="1" dirty="0">
                <a:solidFill>
                  <a:srgbClr val="0033CC"/>
                </a:solidFill>
                <a:latin typeface="Peach Play"/>
              </a:rPr>
              <a:t>2. กรณีที่ฝ่ายอาคารสถานที่ขอเก็บเงินค่าล่วงเวลาให้นิสิตเข้ามาแจ้งที่งานกิจการนิสิตก่อนที่จะจ่ายเงินทุกครั้ง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209675" y="942322"/>
            <a:ext cx="5181600" cy="2851150"/>
          </a:xfrm>
          <a:prstGeom prst="rect">
            <a:avLst/>
          </a:prstGeom>
          <a:noFill/>
          <a:ln w="2540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1500" b="1"/>
              <a:t>(นิสิตผู้รับผิดชอบโครงการ)</a:t>
            </a:r>
          </a:p>
          <a:p>
            <a:pPr algn="ctr" eaLnBrk="1" hangingPunct="1">
              <a:spcBef>
                <a:spcPct val="50000"/>
              </a:spcBef>
            </a:pPr>
            <a:endParaRPr lang="th-TH" altLang="th-TH" sz="800" b="1"/>
          </a:p>
          <a:p>
            <a:pPr eaLnBrk="1" hangingPunct="1"/>
            <a:endParaRPr lang="th-TH" altLang="th-TH" sz="500" b="1"/>
          </a:p>
          <a:p>
            <a:pPr eaLnBrk="1" hangingPunct="1">
              <a:lnSpc>
                <a:spcPct val="80000"/>
              </a:lnSpc>
            </a:pPr>
            <a:r>
              <a:rPr lang="th-TH" altLang="th-TH" sz="1400">
                <a:latin typeface="Angsana New" pitchFamily="18" charset="-34"/>
              </a:rPr>
              <a:t>1.  กิจกรรมที่ผ่านการอนุมัติให้จัดทำ </a:t>
            </a:r>
            <a:r>
              <a:rPr lang="th-TH" altLang="th-TH" sz="1400"/>
              <a:t>หากต้องใช้สถานที่ ดาวน์โหลดแบบฟอร์มการขออนุมัติโครงการที่  </a:t>
            </a:r>
          </a:p>
          <a:p>
            <a:pPr eaLnBrk="1" hangingPunct="1">
              <a:lnSpc>
                <a:spcPct val="80000"/>
              </a:lnSpc>
            </a:pPr>
            <a:r>
              <a:rPr lang="th-TH" altLang="th-TH" sz="1400"/>
              <a:t>     เว็บไซต์กรรมการนิสิตคณะวิศวกรรมศาสตร์</a:t>
            </a:r>
            <a:r>
              <a:rPr lang="th-TH" altLang="th-TH" sz="1400">
                <a:solidFill>
                  <a:srgbClr val="FF0000"/>
                </a:solidFill>
                <a:latin typeface="Angsana New" pitchFamily="18" charset="-34"/>
              </a:rPr>
              <a:t> </a:t>
            </a:r>
            <a:r>
              <a:rPr lang="en-US" altLang="th-TH" sz="1500">
                <a:solidFill>
                  <a:srgbClr val="0033CC"/>
                </a:solidFill>
                <a:latin typeface="Angsana New" pitchFamily="18" charset="-34"/>
              </a:rPr>
              <a:t>https://esc.eng.chula.ac.th</a:t>
            </a:r>
            <a:endParaRPr lang="en-US" altLang="th-TH" sz="1500" u="sng">
              <a:solidFill>
                <a:srgbClr val="0033CC"/>
              </a:solidFill>
              <a:latin typeface="Angsana New" pitchFamily="18" charset="-34"/>
            </a:endParaRPr>
          </a:p>
          <a:p>
            <a:pPr eaLnBrk="1" hangingPunct="1"/>
            <a:r>
              <a:rPr lang="th-TH" altLang="th-TH" sz="1400">
                <a:latin typeface="Angsana New" pitchFamily="18" charset="-34"/>
              </a:rPr>
              <a:t>2. </a:t>
            </a:r>
            <a:r>
              <a:rPr lang="th-TH" altLang="th-TH" sz="1400"/>
              <a:t>นิสิตต้องทำหนังสือขออนุญาตเข้าใช้พื้นที่ไปยังหน่วยงาน ต่างๆ โดยผ่านกรรมการนิสิต (กวศ.)  และ </a:t>
            </a:r>
          </a:p>
          <a:p>
            <a:pPr eaLnBrk="1" hangingPunct="1"/>
            <a:r>
              <a:rPr lang="th-TH" altLang="th-TH" sz="1400"/>
              <a:t>    กิจการนิสิต ตามลำดับขั้นตอน  </a:t>
            </a:r>
          </a:p>
          <a:p>
            <a:pPr eaLnBrk="1" hangingPunct="1"/>
            <a:r>
              <a:rPr lang="th-TH" altLang="th-TH" sz="1400"/>
              <a:t>          </a:t>
            </a:r>
            <a:r>
              <a:rPr lang="th-TH" altLang="th-TH" sz="1400">
                <a:latin typeface="Angsana New" pitchFamily="18" charset="-34"/>
              </a:rPr>
              <a:t>-</a:t>
            </a:r>
            <a:r>
              <a:rPr lang="th-TH" altLang="th-TH" sz="1400"/>
              <a:t>    ต้องระบุ วัน เวลา และสถานที่ที่ต้องการใช้ รวมถึงนิสิตผู้รับผิดชอบให้ชัดเจน    </a:t>
            </a:r>
          </a:p>
          <a:p>
            <a:pPr eaLnBrk="1" hangingPunct="1"/>
            <a:r>
              <a:rPr lang="th-TH" altLang="th-TH" sz="1400"/>
              <a:t>          </a:t>
            </a:r>
            <a:r>
              <a:rPr lang="th-TH" altLang="th-TH" sz="1400">
                <a:latin typeface="Angsana New" pitchFamily="18" charset="-34"/>
              </a:rPr>
              <a:t>-</a:t>
            </a:r>
            <a:r>
              <a:rPr lang="th-TH" altLang="th-TH" sz="1400"/>
              <a:t>    ถ้าใช้ห้องของคณะ ต้องเช็คที่ฝ่ายอาคารสถานที่ก่อนว่าห้องที่จะขอใช้ว่างหรือไม่</a:t>
            </a:r>
          </a:p>
          <a:p>
            <a:pPr eaLnBrk="1" hangingPunct="1"/>
            <a:r>
              <a:rPr lang="th-TH" altLang="th-TH" sz="1400">
                <a:latin typeface="Angsana New" pitchFamily="18" charset="-34"/>
              </a:rPr>
              <a:t>          -    ต้อง</a:t>
            </a:r>
            <a:r>
              <a:rPr lang="th-TH" altLang="th-TH" sz="1400"/>
              <a:t>ทำหนังสือยื่นขอใช้สถานที่ล่วงหน้าก่อนการใช้จริง  </a:t>
            </a:r>
            <a:r>
              <a:rPr lang="th-TH" altLang="th-TH" sz="1400" u="sng"/>
              <a:t>อย่างน้อย 1 สัปดาห์</a:t>
            </a:r>
          </a:p>
          <a:p>
            <a:pPr eaLnBrk="1" hangingPunct="1"/>
            <a:r>
              <a:rPr lang="th-TH" altLang="th-TH" sz="1400"/>
              <a:t>3.  นำส่งเอกสารขอใช้สถานที่ ให้กิจการนิสิต </a:t>
            </a:r>
          </a:p>
          <a:p>
            <a:pPr eaLnBrk="1" hangingPunct="1"/>
            <a:endParaRPr lang="th-TH" altLang="th-TH" sz="1400"/>
          </a:p>
          <a:p>
            <a:pPr eaLnBrk="1" hangingPunct="1"/>
            <a:r>
              <a:rPr lang="th-TH" altLang="th-TH" sz="1300">
                <a:solidFill>
                  <a:srgbClr val="0033CC"/>
                </a:solidFill>
              </a:rPr>
              <a:t>(หากกิจกรรมต้องใช้เสียงภายในคณะ คณะอนุญาตให้ใช้เสียงได้เฉพาะในช่วงเวลา 12. 30 - 13.00  เท่านั้น)</a:t>
            </a:r>
          </a:p>
          <a:p>
            <a:pPr eaLnBrk="1" hangingPunct="1"/>
            <a:endParaRPr lang="th-TH" altLang="th-TH" sz="1300">
              <a:solidFill>
                <a:srgbClr val="0033CC"/>
              </a:solidFill>
            </a:endParaRPr>
          </a:p>
        </p:txBody>
      </p:sp>
      <p:grpSp>
        <p:nvGrpSpPr>
          <p:cNvPr id="17" name="Group 25"/>
          <p:cNvGrpSpPr>
            <a:grpSpLocks/>
          </p:cNvGrpSpPr>
          <p:nvPr/>
        </p:nvGrpSpPr>
        <p:grpSpPr bwMode="auto">
          <a:xfrm>
            <a:off x="704850" y="1928931"/>
            <a:ext cx="304800" cy="519112"/>
            <a:chOff x="619125" y="1295400"/>
            <a:chExt cx="304800" cy="519113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619125" y="1400175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619125" y="1295400"/>
              <a:ext cx="22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 dirty="0">
                  <a:latin typeface="Angsana New" pitchFamily="18" charset="-34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4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479177" y="2127250"/>
            <a:ext cx="5925670" cy="2216150"/>
          </a:xfrm>
        </p:spPr>
        <p:txBody>
          <a:bodyPr>
            <a:noAutofit/>
          </a:bodyPr>
          <a:lstStyle/>
          <a:p>
            <a:r>
              <a:rPr lang="th-TH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   </a:t>
            </a:r>
            <a:r>
              <a:rPr lang="th-TH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การขอยืมเงินสำรองจ่าย  และ</a:t>
            </a:r>
            <a:br>
              <a:rPr lang="th-TH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</a:br>
            <a:r>
              <a:rPr lang="th-TH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การขอเบิกเงินคืน</a:t>
            </a:r>
            <a:endParaRPr lang="en-US" sz="5400" b="1" dirty="0">
              <a:solidFill>
                <a:srgbClr val="CC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24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049" y="1605766"/>
            <a:ext cx="7134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 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45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88259" y="304800"/>
            <a:ext cx="6651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h-TH" altLang="th-TH" sz="3200" b="1" dirty="0">
                <a:solidFill>
                  <a:srgbClr val="00B050"/>
                </a:solidFill>
                <a:latin typeface="Angsana New" pitchFamily="18" charset="-34"/>
              </a:rPr>
              <a:t> ขั้นตอนการเบิกยืมเงินสำรองจ่าย/ขอเบิกเงินโครงการคืน</a:t>
            </a:r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304800" y="1695450"/>
            <a:ext cx="304800" cy="519113"/>
            <a:chOff x="485775" y="1695450"/>
            <a:chExt cx="304800" cy="519113"/>
          </a:xfrm>
        </p:grpSpPr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>
              <a:off x="485775" y="1801813"/>
              <a:ext cx="304800" cy="3048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>
                <a:solidFill>
                  <a:srgbClr val="000000"/>
                </a:solidFill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485775" y="1695450"/>
              <a:ext cx="247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solidFill>
                    <a:srgbClr val="000000"/>
                  </a:solidFill>
                  <a:latin typeface="Angsana New" pitchFamily="18" charset="-34"/>
                </a:rPr>
                <a:t>1</a:t>
              </a:r>
            </a:p>
          </p:txBody>
        </p:sp>
      </p:grp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304800" y="4038600"/>
            <a:ext cx="304800" cy="519113"/>
            <a:chOff x="457200" y="4243388"/>
            <a:chExt cx="304800" cy="519112"/>
          </a:xfrm>
        </p:grpSpPr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57200" y="4340225"/>
              <a:ext cx="304800" cy="32543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>
                <a:solidFill>
                  <a:srgbClr val="000000"/>
                </a:solidFill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457200" y="4243388"/>
              <a:ext cx="2333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>
                  <a:solidFill>
                    <a:srgbClr val="000000"/>
                  </a:solidFill>
                  <a:latin typeface="Angsana New" pitchFamily="18" charset="-34"/>
                </a:rPr>
                <a:t>2</a:t>
              </a:r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38200" y="1073150"/>
            <a:ext cx="5489575" cy="1855788"/>
          </a:xfrm>
          <a:prstGeom prst="rect">
            <a:avLst/>
          </a:prstGeom>
          <a:noFill/>
          <a:ln w="25400" cmpd="thinThick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th-TH" altLang="th-TH" sz="1800" b="1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(นิสิต)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1.  </a:t>
            </a:r>
            <a:r>
              <a:rPr lang="th-TH" altLang="th-TH" sz="1400" kern="0" dirty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ดาวโหลด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แบบฟอร์ม “การยืมเงินสำรองจ่าย”  โดยเข้าไปที่ </a:t>
            </a:r>
            <a:r>
              <a:rPr lang="en-US" altLang="th-TH" sz="1400" kern="0" dirty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  <a:hlinkClick r:id="rId3"/>
              </a:rPr>
              <a:t>https://www.eng.chula.ac.th/th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  <a:hlinkClick r:id="rId3"/>
              </a:rPr>
              <a:t>/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      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    และคลิกไปที่ กิจการนิสิต/ดาวโหลดแบบฟอร์ม/แบบฟอร์มการยืมเงินสำรองจ่าย</a:t>
            </a:r>
            <a:endParaRPr lang="th-TH" altLang="th-TH" sz="1400" kern="0" dirty="0">
              <a:solidFill>
                <a:srgbClr val="000000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     </a:t>
            </a:r>
            <a:r>
              <a:rPr lang="th-TH" altLang="th-TH" sz="1200" kern="0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(จะยืมเงินสำรองจ่ายได้ต่อเมื่อ โครงการที่จัดผ่านการอนุมัติจากคณบดีแล้วเท่านั้น</a:t>
            </a:r>
            <a:r>
              <a:rPr lang="en-US" altLang="th-TH" sz="1200" kern="0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altLang="th-TH" sz="1200" kern="0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 และมีการตั้งงบฯ จำนวน 20,000  บาทขึ้นไป)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2.   กรอกรายละเอียดในแบบฟอร์มให้ครบถ้วน โดยชื่อโครงการที่เขียนจะต้องตรงกับเอกสารที่ขออนุมัติ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3.   ส่งเอกสารให้ผู้รับผิดชอบโครงการ/ประธานฝ่ายการเงิน</a:t>
            </a:r>
            <a:r>
              <a:rPr lang="th-TH" altLang="th-TH" sz="1400" kern="0" dirty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/</a:t>
            </a: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หัวหน้านิสิตเซ็น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 4.   นำเอกสารการยืมสำรองจ่ายมายื่นที่งานกิจการนิสิต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8200" y="3505200"/>
            <a:ext cx="5489575" cy="1819275"/>
          </a:xfrm>
          <a:prstGeom prst="rect">
            <a:avLst/>
          </a:prstGeom>
          <a:noFill/>
          <a:ln w="25400" cmpd="thinThick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th-TH" altLang="th-TH" sz="1800" b="1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(กิจการนิสิต)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1.   รับและตรวจสอบความถูกต้องของเอกสารการยืมเงินสำรองจ่าย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2.   เสนอเอกสารให้รองกิจฯ เพื่อพิจารณา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3.   เมื่อผ่านการอนุมัติจากรองกิจฯ  จะดำเนินการจัดทำเช็คสหกรณ์ออมทรัพย์จุฬาฯ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4.   แจ้งให้หัวหน้านิสิตมาเซ็นเช็ค  โดยลงนามร่วมกับรองกิจฯ เพื่อนำเช็คไปเบิกเงิน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400" kern="0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5.  โทรแจ้งให้ประธานโครงการมารับเงิน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th-TH" altLang="th-TH" sz="1200" kern="0" dirty="0" smtClean="0">
                <a:solidFill>
                  <a:srgbClr val="0000FF"/>
                </a:solidFill>
                <a:latin typeface="TH Sarabun New" pitchFamily="34" charset="-34"/>
                <a:cs typeface="TH Sarabun New" pitchFamily="34" charset="-34"/>
              </a:rPr>
              <a:t>     (หากเอกสารที่นิสิตส่งมาถูกต้อง  จะใช้เวลาประมาณ 3-4 วันทำการ)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2938" y="5598458"/>
            <a:ext cx="7272336" cy="707886"/>
          </a:xfrm>
          <a:prstGeom prst="rect">
            <a:avLst/>
          </a:prstGeom>
          <a:noFill/>
          <a:ln w="25400" cmpd="thinThick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th-TH" altLang="th-TH" sz="1600" b="1" kern="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   </a:t>
            </a:r>
            <a:r>
              <a:rPr lang="th-TH" altLang="th-TH" sz="1600" b="1" kern="0" dirty="0" smtClean="0">
                <a:solidFill>
                  <a:srgbClr val="0033CC"/>
                </a:solidFill>
                <a:latin typeface="TH Sarabun New" pitchFamily="34" charset="-34"/>
                <a:cs typeface="TH Sarabun New" pitchFamily="34" charset="-34"/>
              </a:rPr>
              <a:t>หมายเหตุ </a:t>
            </a:r>
            <a:r>
              <a:rPr lang="en-US" altLang="th-TH" sz="1600" kern="0" dirty="0" smtClean="0">
                <a:solidFill>
                  <a:srgbClr val="0033CC"/>
                </a:solidFill>
                <a:latin typeface="TH Sarabun New" pitchFamily="34" charset="-34"/>
                <a:cs typeface="TH Sarabun New" pitchFamily="34" charset="-34"/>
              </a:rPr>
              <a:t>:  </a:t>
            </a:r>
            <a:r>
              <a:rPr lang="th-TH" altLang="th-TH" sz="1600" kern="0" dirty="0" smtClean="0">
                <a:solidFill>
                  <a:srgbClr val="0033CC"/>
                </a:solidFill>
                <a:latin typeface="TH Sarabun New" pitchFamily="34" charset="-34"/>
                <a:cs typeface="TH Sarabun New" pitchFamily="34" charset="-34"/>
              </a:rPr>
              <a:t>ในกรณีที่นิสิตใช้เงินชมรม/ส่วนตัวจ่ายไปเอง   และต้องการขอเบิกเงินคืน  ให้ทำขั้นตอนแบบเดียวกันกับการ               </a:t>
            </a:r>
          </a:p>
          <a:p>
            <a:pPr>
              <a:spcBef>
                <a:spcPct val="50000"/>
              </a:spcBef>
              <a:defRPr/>
            </a:pPr>
            <a:r>
              <a:rPr lang="th-TH" altLang="th-TH" sz="1600" kern="0" dirty="0">
                <a:solidFill>
                  <a:srgbClr val="0033CC"/>
                </a:solidFill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altLang="th-TH" sz="1600" kern="0" dirty="0" smtClean="0">
                <a:solidFill>
                  <a:srgbClr val="0033CC"/>
                </a:solidFill>
                <a:latin typeface="TH Sarabun New" pitchFamily="34" charset="-34"/>
                <a:cs typeface="TH Sarabun New" pitchFamily="34" charset="-34"/>
              </a:rPr>
              <a:t>                  ยืมเงินสำรองจ่าย โดยเข้าไปโหลดแบบฟอร์ม “ขอเบิกเงินคืน”  </a:t>
            </a:r>
          </a:p>
        </p:txBody>
      </p:sp>
    </p:spTree>
    <p:extLst>
      <p:ext uri="{BB962C8B-B14F-4D97-AF65-F5344CB8AC3E}">
        <p14:creationId xmlns:p14="http://schemas.microsoft.com/office/powerpoint/2010/main" val="30206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8888" y="186809"/>
            <a:ext cx="50642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 </a:t>
            </a:r>
            <a:r>
              <a:rPr lang="th-TH" sz="4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ach Play" panose="02000000000000000000" pitchFamily="2" charset="0"/>
                <a:cs typeface="Peach Play" panose="02000000000000000000" pitchFamily="2" charset="0"/>
              </a:rPr>
              <a:t>ตัวอย่าง</a:t>
            </a:r>
            <a:r>
              <a:rPr lang="th-TH" sz="4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itchFamily="18" charset="-34"/>
                <a:cs typeface="AngsanaUPC" pitchFamily="18" charset="-34"/>
              </a:rPr>
              <a:t>การขอเบิกเงินโครงการ</a:t>
            </a:r>
            <a:endParaRPr lang="en-US" sz="4000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7" name="Picture 2" descr="C:\Users\HP\Desktop\ตย.ขอเบิกเงินโครงการ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26" y="894695"/>
            <a:ext cx="4943548" cy="577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1061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    การเปิดโครงการกิจกรรม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การขอยืมเงินสำรองจ่าย  และ การขอเบิกเงินคืน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Saroj</cp:lastModifiedBy>
  <cp:revision>287</cp:revision>
  <cp:lastPrinted>2017-07-07T10:38:00Z</cp:lastPrinted>
  <dcterms:created xsi:type="dcterms:W3CDTF">2013-01-28T12:34:04Z</dcterms:created>
  <dcterms:modified xsi:type="dcterms:W3CDTF">2017-07-07T10:38:51Z</dcterms:modified>
</cp:coreProperties>
</file>