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7" r:id="rId3"/>
    <p:sldId id="269" r:id="rId4"/>
    <p:sldId id="272" r:id="rId5"/>
    <p:sldId id="284" r:id="rId6"/>
    <p:sldId id="258" r:id="rId7"/>
    <p:sldId id="271" r:id="rId8"/>
    <p:sldId id="270" r:id="rId9"/>
    <p:sldId id="273" r:id="rId10"/>
    <p:sldId id="276" r:id="rId11"/>
    <p:sldId id="275" r:id="rId12"/>
    <p:sldId id="278" r:id="rId13"/>
    <p:sldId id="279" r:id="rId14"/>
    <p:sldId id="285" r:id="rId15"/>
    <p:sldId id="280" r:id="rId16"/>
    <p:sldId id="283" r:id="rId17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6699"/>
    <a:srgbClr val="FF99FF"/>
    <a:srgbClr val="CCCCFF"/>
    <a:srgbClr val="DEE22E"/>
    <a:srgbClr val="00CC66"/>
    <a:srgbClr val="CCCC00"/>
    <a:srgbClr val="F5DB1B"/>
    <a:srgbClr val="FF66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305425"/>
            <a:ext cx="3566160" cy="1097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305425"/>
            <a:ext cx="3566160" cy="1097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07-Jul-17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838200"/>
            <a:ext cx="8458200" cy="1828800"/>
          </a:xfrm>
        </p:spPr>
        <p:txBody>
          <a:bodyPr>
            <a:normAutofit/>
          </a:bodyPr>
          <a:lstStyle/>
          <a:p>
            <a:r>
              <a:rPr lang="th-TH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ใบ</a:t>
            </a:r>
            <a:r>
              <a:rPr lang="th-TH" sz="7200" b="1" dirty="0" smtClean="0">
                <a:solidFill>
                  <a:srgbClr val="FF7C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เสร็จ</a:t>
            </a:r>
            <a:r>
              <a:rPr lang="th-TH" sz="7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...</a:t>
            </a:r>
            <a:r>
              <a:rPr lang="th-TH" sz="7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เบิก</a:t>
            </a:r>
            <a:r>
              <a:rPr lang="th-TH" sz="72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เงิน</a:t>
            </a:r>
            <a:r>
              <a:rPr lang="th-TH" sz="72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กิจ</a:t>
            </a:r>
            <a:r>
              <a:rPr lang="th-TH" sz="7200" b="1" dirty="0" smtClean="0">
                <a:solidFill>
                  <a:srgbClr val="CC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กรรม</a:t>
            </a:r>
            <a:endParaRPr lang="en-US" sz="7200" b="1" dirty="0">
              <a:solidFill>
                <a:srgbClr val="CC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2736273"/>
            <a:ext cx="7086600" cy="914400"/>
          </a:xfrm>
        </p:spPr>
        <p:txBody>
          <a:bodyPr>
            <a:normAutofit/>
          </a:bodyPr>
          <a:lstStyle/>
          <a:p>
            <a:pPr algn="r"/>
            <a:r>
              <a:rPr lang="th-TH" sz="1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กิจการนิสิต  ..  คณะวิศวกรรมศาสตร์</a:t>
            </a:r>
            <a:endParaRPr lang="en-US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6600" b="1" dirty="0" smtClean="0">
                <a:solidFill>
                  <a:srgbClr val="FF7C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ตัว</a:t>
            </a:r>
            <a:r>
              <a:rPr lang="th-TH" sz="6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อย่าง</a:t>
            </a:r>
            <a:r>
              <a:rPr lang="th-TH" sz="6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ใบ</a:t>
            </a:r>
            <a:r>
              <a:rPr lang="th-TH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เสร็จ</a:t>
            </a:r>
            <a:r>
              <a:rPr lang="th-TH" sz="6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ที่ </a:t>
            </a:r>
            <a:r>
              <a:rPr lang="th-TH" sz="6600" b="1" u="sng" dirty="0" smtClean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ไม่</a:t>
            </a:r>
            <a:r>
              <a:rPr lang="th-TH" sz="6600" b="1" dirty="0" smtClean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 </a:t>
            </a:r>
            <a:r>
              <a:rPr lang="th-TH" sz="6600" b="1" dirty="0" smtClean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ถูก</a:t>
            </a:r>
            <a:r>
              <a:rPr lang="th-TH" sz="6600" b="1" dirty="0" smtClean="0">
                <a:solidFill>
                  <a:srgbClr val="78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ต้อง</a:t>
            </a:r>
            <a:r>
              <a:rPr lang="th-TH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 </a:t>
            </a:r>
            <a:endParaRPr lang="en-US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2362200"/>
            <a:ext cx="5486400" cy="914400"/>
          </a:xfrm>
        </p:spPr>
        <p:txBody>
          <a:bodyPr>
            <a:normAutofit/>
          </a:bodyPr>
          <a:lstStyle/>
          <a:p>
            <a:pPr algn="r"/>
            <a:r>
              <a:rPr lang="th-TH" sz="1800" b="1" dirty="0" smtClean="0">
                <a:solidFill>
                  <a:srgbClr val="C0000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กิจการนิสิต  คณะวิศวกรรมศาสตร์</a:t>
            </a:r>
            <a:endParaRPr lang="en-US" sz="1800" b="1" dirty="0">
              <a:solidFill>
                <a:srgbClr val="C00000"/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2400"/>
            <a:ext cx="4451546" cy="6096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77200" y="2133600"/>
            <a:ext cx="3352800" cy="1295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3200" b="1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ใบตั้งเจ้าหนี้  </a:t>
            </a:r>
            <a:r>
              <a:rPr lang="th-TH" sz="4400" dirty="0" smtClean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  <a:sym typeface="Wingdings 2" panose="05020102010507070707" pitchFamily="18" charset="2"/>
              </a:rPr>
              <a:t></a:t>
            </a:r>
            <a:endParaRPr lang="en-US" sz="5400" dirty="0">
              <a:solidFill>
                <a:srgbClr val="FF0000"/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1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8600"/>
            <a:ext cx="6553200" cy="4914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29600" y="2286000"/>
            <a:ext cx="3810000" cy="121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ใบส่งสินค้า/ใบกำกับภาษี/ใบแจ้งหนี้    </a:t>
            </a:r>
            <a:r>
              <a:rPr lang="th-TH" sz="4400" dirty="0" smtClean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  <a:sym typeface="Wingdings 2" panose="05020102010507070707" pitchFamily="18" charset="2"/>
              </a:rPr>
              <a:t></a:t>
            </a:r>
            <a:endParaRPr lang="en-US" sz="4400" dirty="0">
              <a:solidFill>
                <a:srgbClr val="FF0000"/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7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b="1" u="sng" dirty="0" smtClean="0">
                <a:solidFill>
                  <a:srgbClr val="00B0F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การออกใบเสร็จ กรณีการเข้าพักโรงแรม </a:t>
            </a:r>
            <a:endParaRPr lang="en-US" sz="4800" b="1" u="sng" dirty="0">
              <a:solidFill>
                <a:srgbClr val="00B0F0"/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2800" b="1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สามารถออกใบเสร็จเกิน 30,000 บาทได้ ซึ่งต้องอ้างอิงกับจำนวนผู้เข้าพักด้วย </a:t>
            </a:r>
          </a:p>
          <a:p>
            <a:pPr algn="ctr"/>
            <a:r>
              <a:rPr lang="th-TH" sz="2800" b="1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ใบเสร็จที่สามารถมาเบิกได้ ต้องใบเสร็จ/ใบกำกับภาษีเต็มรูปแบบของทางโรงแรมเท่านั้น</a:t>
            </a:r>
          </a:p>
          <a:p>
            <a:pPr algn="ctr"/>
            <a:r>
              <a:rPr lang="th-TH" sz="2800" b="1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ต้องมีรายชื่อผู้เข้าพักแนบการเบิกทุกครั้ง (ออกจากทางโรงแรม)</a:t>
            </a:r>
          </a:p>
        </p:txBody>
      </p:sp>
    </p:spTree>
    <p:extLst>
      <p:ext uri="{BB962C8B-B14F-4D97-AF65-F5344CB8AC3E}">
        <p14:creationId xmlns:p14="http://schemas.microsoft.com/office/powerpoint/2010/main" val="84577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676400"/>
            <a:ext cx="10820400" cy="3352800"/>
          </a:xfrm>
        </p:spPr>
        <p:txBody>
          <a:bodyPr>
            <a:normAutofit fontScale="90000"/>
          </a:bodyPr>
          <a:lstStyle/>
          <a:p>
            <a:pPr algn="ctr"/>
            <a:r>
              <a:rPr lang="th-TH" sz="3600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/>
            </a:r>
            <a:br>
              <a:rPr lang="th-TH" sz="3600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</a:b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/>
            </a:r>
            <a:br>
              <a:rPr lang="th-TH" sz="3600" dirty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</a:br>
            <a:r>
              <a:rPr lang="th-TH" sz="8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/>
            </a:r>
            <a:br>
              <a:rPr lang="th-TH" sz="8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</a:br>
            <a:r>
              <a:rPr lang="th-TH" sz="8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เรื่องนี้สำคัญนะ</a:t>
            </a:r>
            <a:r>
              <a:rPr lang="th-TH" sz="3600" dirty="0" smtClean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/>
            </a:r>
            <a:br>
              <a:rPr lang="th-TH" sz="3600" dirty="0" smtClean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</a:b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/>
            </a:r>
            <a:br>
              <a:rPr lang="th-TH" sz="3600" dirty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</a:br>
            <a:r>
              <a:rPr lang="th-TH" sz="3600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/>
            </a:r>
            <a:br>
              <a:rPr lang="th-TH" sz="3600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</a:br>
            <a:r>
              <a:rPr lang="th-TH" sz="5300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ใบเสร็จ</a:t>
            </a:r>
            <a:r>
              <a:rPr lang="th-TH" sz="5300" dirty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ที่สามารถนำมาเบิกจ่ายได้ ต้องมีคำว่า </a:t>
            </a:r>
            <a:r>
              <a:rPr lang="th-TH" sz="5300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/>
            </a:r>
            <a:br>
              <a:rPr lang="th-TH" sz="5300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</a:br>
            <a:r>
              <a:rPr lang="th-TH" sz="5300" dirty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/>
            </a:r>
            <a:br>
              <a:rPr lang="th-TH" sz="5300" dirty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</a:br>
            <a:r>
              <a:rPr lang="th-TH" sz="6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“</a:t>
            </a:r>
            <a:r>
              <a:rPr lang="th-TH" sz="6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บิลเงินสด , ใบเสร็จรับเงิน”</a:t>
            </a:r>
            <a:r>
              <a:rPr lang="th-TH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  </a:t>
            </a:r>
            <a:r>
              <a:rPr lang="th-TH" sz="5300" dirty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เท่านั้น </a:t>
            </a:r>
            <a:r>
              <a:rPr lang="en-US" sz="5300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!!!</a:t>
            </a:r>
            <a:endParaRPr lang="en-US" sz="5300" dirty="0">
              <a:solidFill>
                <a:schemeClr val="accent6">
                  <a:lumMod val="75000"/>
                </a:schemeClr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3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6000" b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ค่าล่วงเวลาพนักงาน</a:t>
            </a:r>
            <a:endParaRPr lang="en-US" sz="6000" b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10668000" cy="3474720"/>
          </a:xfrm>
        </p:spPr>
        <p:txBody>
          <a:bodyPr>
            <a:normAutofit lnSpcReduction="10000"/>
          </a:bodyPr>
          <a:lstStyle/>
          <a:p>
            <a:pPr algn="ctr"/>
            <a:r>
              <a:rPr lang="th-TH" sz="3600" dirty="0" smtClean="0">
                <a:latin typeface="Peach Play" panose="02000000000000000000" pitchFamily="2" charset="0"/>
                <a:cs typeface="Peach Play" panose="02000000000000000000" pitchFamily="2" charset="0"/>
              </a:rPr>
              <a:t>วันจันทร์ - ศุกร์ ตั้งแต่เวลา </a:t>
            </a:r>
            <a:r>
              <a:rPr lang="en-US" sz="3600" dirty="0" smtClean="0">
                <a:latin typeface="Peach Play" panose="02000000000000000000" pitchFamily="2" charset="0"/>
                <a:cs typeface="Peach Play" panose="02000000000000000000" pitchFamily="2" charset="0"/>
              </a:rPr>
              <a:t>16.00-</a:t>
            </a:r>
            <a:r>
              <a:rPr lang="th-TH" sz="3600" dirty="0" smtClean="0">
                <a:latin typeface="Peach Play" panose="02000000000000000000" pitchFamily="2" charset="0"/>
                <a:cs typeface="Peach Play" panose="02000000000000000000" pitchFamily="2" charset="0"/>
              </a:rPr>
              <a:t>20.00 น. เป็นต้นไป </a:t>
            </a:r>
            <a:r>
              <a:rPr lang="th-TH" sz="3600" b="1" u="sng" dirty="0" smtClean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ชั่วโมงละ </a:t>
            </a:r>
            <a:r>
              <a:rPr lang="th-TH" sz="3600" b="1" u="sng" dirty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6</a:t>
            </a:r>
            <a:r>
              <a:rPr lang="th-TH" sz="3600" b="1" u="sng" dirty="0" smtClean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0 บาท</a:t>
            </a:r>
          </a:p>
          <a:p>
            <a:pPr algn="ctr"/>
            <a:r>
              <a:rPr lang="th-TH" sz="3600" dirty="0" smtClean="0">
                <a:latin typeface="Peach Play" panose="02000000000000000000" pitchFamily="2" charset="0"/>
                <a:cs typeface="Peach Play" panose="02000000000000000000" pitchFamily="2" charset="0"/>
              </a:rPr>
              <a:t>วันหยุดนักขัตฤกษ์,วันเสาร์ - อาทิตย์  ตั้งแต่เวลา 8.00-16.00 น. </a:t>
            </a:r>
            <a:r>
              <a:rPr lang="th-TH" sz="3600" b="1" u="sng" dirty="0" smtClean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เหมาจ่าย 490 บาท </a:t>
            </a:r>
          </a:p>
          <a:p>
            <a:pPr marL="0" indent="0" algn="ctr">
              <a:buNone/>
            </a:pPr>
            <a:r>
              <a:rPr lang="th-TH" sz="3600" b="1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1.</a:t>
            </a:r>
            <a:r>
              <a:rPr lang="th-TH" sz="3600" b="1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 </a:t>
            </a:r>
            <a:r>
              <a:rPr lang="th-TH" sz="3600" b="1" u="sng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คณะไม่มีนโยบายให้นิสิตใช้</a:t>
            </a:r>
            <a:r>
              <a:rPr lang="th-TH" sz="3600" b="1" u="sng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สถานที่เกินเวลาสองทุ่ม</a:t>
            </a:r>
            <a:endParaRPr lang="en-US" sz="3600" b="1" u="sng" dirty="0" smtClean="0">
              <a:solidFill>
                <a:schemeClr val="accent6">
                  <a:lumMod val="75000"/>
                </a:schemeClr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  <a:p>
            <a:pPr marL="0" indent="0" algn="ctr">
              <a:buNone/>
            </a:pPr>
            <a:r>
              <a:rPr lang="th-TH" sz="3600" b="1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2.</a:t>
            </a:r>
            <a:r>
              <a:rPr lang="th-TH" sz="3600" b="1" dirty="0" smtClean="0">
                <a:solidFill>
                  <a:srgbClr val="FF66FF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 </a:t>
            </a:r>
            <a:r>
              <a:rPr lang="th-TH" sz="3600" b="1" u="sng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กรณีที่ฝ่ายอาคารสถานที่ขอเก็บเงินค่า</a:t>
            </a:r>
            <a:r>
              <a:rPr lang="th-TH" sz="3600" b="1" u="sng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ล่วงเวลาให้</a:t>
            </a:r>
            <a:r>
              <a:rPr lang="th-TH" sz="3600" b="1" u="sng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นิสิตเข้ามา</a:t>
            </a:r>
            <a:endParaRPr lang="en-US" sz="3600" b="1" u="sng" dirty="0" smtClean="0">
              <a:solidFill>
                <a:schemeClr val="accent6">
                  <a:lumMod val="75000"/>
                </a:schemeClr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  <a:p>
            <a:pPr marL="0" indent="0" algn="ctr">
              <a:buNone/>
            </a:pPr>
            <a:r>
              <a:rPr lang="th-TH" sz="4000" b="1" u="sng" dirty="0" smtClean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แจ้งที่งานกิจการนิสิตก่อนที่จะจ่ายเงินทุกครั้ง</a:t>
            </a:r>
          </a:p>
        </p:txBody>
      </p:sp>
    </p:spTree>
    <p:extLst>
      <p:ext uri="{BB962C8B-B14F-4D97-AF65-F5344CB8AC3E}">
        <p14:creationId xmlns:p14="http://schemas.microsoft.com/office/powerpoint/2010/main" val="69150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5400" b="1" u="sng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เอกสารใบเสร็จที่ถูกต้อง </a:t>
            </a:r>
            <a:r>
              <a:rPr lang="th-TH" sz="5400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... เพื่อใช้ในการ</a:t>
            </a:r>
            <a:r>
              <a:rPr lang="th-TH" sz="5400" b="1" u="sng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เบิกกับคณะ</a:t>
            </a:r>
            <a:endParaRPr lang="en-US" sz="5400" b="1" u="sng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8915400" cy="4572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h-TH" sz="2800" dirty="0" smtClean="0">
                <a:latin typeface="Peach Play" panose="02000000000000000000" pitchFamily="2" charset="0"/>
                <a:cs typeface="Peach Play" panose="02000000000000000000" pitchFamily="2" charset="0"/>
              </a:rPr>
              <a:t>1. ออก</a:t>
            </a:r>
            <a:r>
              <a:rPr lang="th-TH" sz="2800" dirty="0">
                <a:latin typeface="Peach Play" panose="02000000000000000000" pitchFamily="2" charset="0"/>
                <a:cs typeface="Peach Play" panose="02000000000000000000" pitchFamily="2" charset="0"/>
              </a:rPr>
              <a:t>ใบเสร็จในนาม </a:t>
            </a:r>
            <a:r>
              <a:rPr lang="th-TH" sz="30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คณะวิศวกรรมศาสตร์  จุฬาลงกรณ์มหาวิทยาลัย </a:t>
            </a:r>
            <a:r>
              <a:rPr lang="th-TH" sz="3000" b="1" u="sng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ที่</a:t>
            </a:r>
            <a:r>
              <a:rPr lang="th-TH" sz="30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อยู่ 254 ถ.พญาไท </a:t>
            </a:r>
          </a:p>
          <a:p>
            <a:pPr marL="0" indent="0">
              <a:buNone/>
            </a:pPr>
            <a:r>
              <a:rPr lang="th-TH" sz="3000" b="1" u="sng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แขวง</a:t>
            </a:r>
            <a:r>
              <a:rPr lang="th-TH" sz="30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วังใหม่ </a:t>
            </a:r>
            <a:r>
              <a:rPr lang="th-TH" sz="3000" b="1" u="sng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เขต</a:t>
            </a:r>
            <a:r>
              <a:rPr lang="th-TH" sz="30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ปทุมวัน กรุงเทพ 10330</a:t>
            </a:r>
            <a:r>
              <a:rPr lang="th-TH" sz="3000" b="1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 </a:t>
            </a:r>
            <a:r>
              <a:rPr lang="en-US" sz="3000" b="1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  </a:t>
            </a:r>
            <a:r>
              <a:rPr lang="th-TH" sz="2800" b="1" u="sng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(</a:t>
            </a:r>
            <a:r>
              <a:rPr lang="th-TH" sz="28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เลขประจำตัวผู้เสีย</a:t>
            </a:r>
            <a:r>
              <a:rPr lang="th-TH" sz="2800" b="1" u="sng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ภาษี </a:t>
            </a:r>
            <a:r>
              <a:rPr lang="en-US" sz="28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:: </a:t>
            </a:r>
            <a:r>
              <a:rPr lang="en-US" sz="2800" b="1" u="sng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0994000158319)</a:t>
            </a:r>
            <a:endParaRPr lang="en-US" sz="2800" b="1" u="sng" dirty="0">
              <a:solidFill>
                <a:srgbClr val="FF7C80"/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  <a:p>
            <a:pPr marL="0" indent="0">
              <a:buNone/>
            </a:pPr>
            <a:r>
              <a:rPr lang="th-TH" sz="2800" dirty="0" smtClean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2. ใบเสร็จ</a:t>
            </a:r>
            <a:r>
              <a:rPr lang="th-TH" sz="2800" dirty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ที่สามารถนำมาเบิกจ่ายได้ ต้องมีคำว่า </a:t>
            </a:r>
            <a:r>
              <a:rPr lang="th-TH" sz="28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“</a:t>
            </a:r>
            <a:r>
              <a:rPr lang="th-TH" sz="30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บิลเงินสด , ใบเสร็จรับเงิน</a:t>
            </a:r>
            <a:r>
              <a:rPr lang="th-TH" sz="3000" b="1" u="sng" dirty="0" smtClean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”</a:t>
            </a:r>
            <a:r>
              <a:rPr lang="th-TH" sz="3000" b="1" dirty="0" smtClean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  </a:t>
            </a:r>
            <a:r>
              <a:rPr lang="th-TH" sz="2800" dirty="0" smtClean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เท่านั้น </a:t>
            </a:r>
          </a:p>
          <a:p>
            <a:pPr marL="0" indent="0">
              <a:buNone/>
            </a:pPr>
            <a:r>
              <a:rPr lang="th-TH" sz="2800" dirty="0" smtClean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3. ใบเสร็จ</a:t>
            </a:r>
            <a:r>
              <a:rPr lang="th-TH" sz="2800" dirty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ที่นำมาเบิกต้องลงวันที่และต้อง</a:t>
            </a:r>
            <a:r>
              <a:rPr lang="th-TH" sz="2800" dirty="0" smtClean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เป็น  </a:t>
            </a:r>
            <a:r>
              <a:rPr lang="th-TH" sz="3000" b="1" u="sng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ช่วงเวลา</a:t>
            </a:r>
            <a:r>
              <a:rPr lang="th-TH" sz="30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ที่จัดทำกิจกรรมเท่านั้น </a:t>
            </a:r>
            <a:endParaRPr lang="th-TH" sz="3000" b="1" u="sng" dirty="0" smtClean="0">
              <a:solidFill>
                <a:srgbClr val="FF7C80"/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  <a:p>
            <a:pPr marL="0" indent="0">
              <a:buNone/>
            </a:pPr>
            <a:r>
              <a:rPr lang="th-TH" sz="2800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4</a:t>
            </a:r>
            <a:r>
              <a:rPr lang="th-TH" sz="2800" dirty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. ใบเสร็จต้อง </a:t>
            </a:r>
            <a:r>
              <a:rPr lang="th-TH" sz="30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ลงชื่อผู้รับเงินทุกครั้ง </a:t>
            </a:r>
            <a:endParaRPr lang="th-TH" sz="3000" b="1" u="sng" dirty="0" smtClean="0">
              <a:solidFill>
                <a:srgbClr val="FF7C80"/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  <a:p>
            <a:pPr marL="0" indent="0">
              <a:buNone/>
            </a:pPr>
            <a:r>
              <a:rPr lang="th-TH" sz="2800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5</a:t>
            </a:r>
            <a:r>
              <a:rPr lang="th-TH" sz="2800" dirty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. ใบเสร็จต้อง </a:t>
            </a:r>
            <a:r>
              <a:rPr lang="th-TH" sz="30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มีจำนวนเงินที่ชัดเจน และ ใส่จำนวนเงินเป็นตัวอักษรด้วยทุกครั้ง</a:t>
            </a:r>
            <a:endParaRPr lang="th-TH" sz="2800" b="1" u="sng" dirty="0">
              <a:solidFill>
                <a:srgbClr val="FF7C80"/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  <a:p>
            <a:pPr marL="0" indent="0">
              <a:buNone/>
            </a:pPr>
            <a:r>
              <a:rPr lang="th-TH" sz="2800" dirty="0" smtClean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6. ใบเสร็จ</a:t>
            </a:r>
            <a:r>
              <a:rPr lang="th-TH" sz="2800" dirty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ต้องมี </a:t>
            </a:r>
            <a:r>
              <a:rPr lang="th-TH" sz="30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ชื่อร้าน ที่อยู่ที่ชัดเจน / นามบัตรร้านค้า / สำเนาบัตร</a:t>
            </a:r>
            <a:r>
              <a:rPr lang="th-TH" sz="3000" b="1" u="sng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ประชาชน</a:t>
            </a:r>
          </a:p>
          <a:p>
            <a:pPr marL="0" indent="0">
              <a:buNone/>
            </a:pPr>
            <a:r>
              <a:rPr lang="th-TH" sz="2800" dirty="0" smtClean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7. ใบเสร็จค่าอาหารต้อง</a:t>
            </a:r>
            <a:r>
              <a:rPr lang="th-TH" sz="2800" dirty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มี </a:t>
            </a:r>
            <a:r>
              <a:rPr lang="th-TH" sz="33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สำเนาบัตรประชาชน หรือ นามบัตร</a:t>
            </a:r>
            <a:r>
              <a:rPr lang="th-TH" sz="3300" b="1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 </a:t>
            </a:r>
            <a:r>
              <a:rPr lang="th-TH" sz="3300" dirty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แนบการเบิกด้วยทุกครั้ง</a:t>
            </a:r>
            <a:r>
              <a:rPr lang="th-TH" sz="2800" dirty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 </a:t>
            </a:r>
            <a:endParaRPr lang="th-TH" sz="2800" dirty="0" smtClean="0">
              <a:solidFill>
                <a:schemeClr val="accent6">
                  <a:lumMod val="75000"/>
                </a:schemeClr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  <a:p>
            <a:pPr marL="0" indent="0">
              <a:buNone/>
            </a:pPr>
            <a:r>
              <a:rPr lang="th-TH" sz="2800" dirty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 </a:t>
            </a:r>
            <a:endParaRPr lang="th-TH" sz="2800" dirty="0" smtClean="0">
              <a:solidFill>
                <a:schemeClr val="accent6">
                  <a:lumMod val="50000"/>
                </a:schemeClr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54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เอกสารใบเสร็จที่ถูกต้อง ... เพื่อใช้ในการเบิกกับคณะ</a:t>
            </a:r>
            <a:endParaRPr lang="en-US" sz="5400" b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76400" y="1600200"/>
            <a:ext cx="9220200" cy="40386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2600" dirty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8. </a:t>
            </a:r>
            <a:r>
              <a:rPr lang="th-TH" sz="2600" dirty="0" smtClean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ใบเสร็จ</a:t>
            </a:r>
            <a:r>
              <a:rPr lang="th-TH" sz="2600" dirty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เบิกค่าเช่ารถ (รถบัส,รถตู้ ของบุคคลภายนอก) ต้องมี </a:t>
            </a:r>
            <a:r>
              <a:rPr lang="th-TH" sz="28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สำเนาบัตรประชาชนแนบเบิกด้วยทุกครั้ง</a:t>
            </a:r>
            <a:endParaRPr lang="th-TH" sz="2800" b="1" u="sng" dirty="0" smtClean="0">
              <a:solidFill>
                <a:srgbClr val="FF7C80"/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  <a:p>
            <a:pPr marL="0" indent="0">
              <a:buNone/>
            </a:pPr>
            <a:r>
              <a:rPr lang="th-TH" sz="2600" dirty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9</a:t>
            </a:r>
            <a:r>
              <a:rPr lang="th-TH" sz="2600" dirty="0" smtClean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. ใน</a:t>
            </a:r>
            <a:r>
              <a:rPr lang="th-TH" sz="2600" dirty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กรณีที่ซื้อของสำหรับการทำกิจกรรมที่ซุปเปอร์มาเก็ตต่างๆ (โลตัส,บิ๊กซี,เซเว่น เป็นต้น</a:t>
            </a:r>
            <a:r>
              <a:rPr lang="th-TH" sz="2600" dirty="0" smtClean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)               </a:t>
            </a:r>
            <a:r>
              <a:rPr lang="th-TH" sz="2800" b="1" u="sng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ต้อง</a:t>
            </a:r>
            <a:r>
              <a:rPr lang="th-TH" sz="28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นำสลิป</a:t>
            </a:r>
            <a:r>
              <a:rPr lang="th-TH" sz="2800" b="1" u="sng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ไป ออก</a:t>
            </a:r>
            <a:r>
              <a:rPr lang="th-TH" sz="28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ใบกำกับภาษีเต็มรูปแบบด้วยทุก</a:t>
            </a:r>
            <a:r>
              <a:rPr lang="th-TH" sz="2800" b="1" u="sng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ครั้ง</a:t>
            </a:r>
          </a:p>
          <a:p>
            <a:pPr marL="0" indent="0">
              <a:buNone/>
            </a:pPr>
            <a:r>
              <a:rPr lang="th-TH" sz="2600" dirty="0" smtClean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10. ใบเสร็จ </a:t>
            </a:r>
            <a:r>
              <a:rPr lang="th-TH" sz="2600" dirty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1 ใบ จำนวน</a:t>
            </a:r>
            <a:r>
              <a:rPr lang="th-TH" sz="2600" dirty="0" smtClean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เงิน </a:t>
            </a:r>
            <a:r>
              <a:rPr lang="th-TH" sz="2800" b="1" u="sng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ห้าม</a:t>
            </a:r>
            <a:r>
              <a:rPr lang="th-TH" sz="28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เกิน 30,000 บาท</a:t>
            </a:r>
            <a:r>
              <a:rPr lang="th-TH" sz="2800" dirty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 </a:t>
            </a:r>
            <a:r>
              <a:rPr lang="th-TH" sz="2800" dirty="0" smtClean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 </a:t>
            </a:r>
            <a:r>
              <a:rPr lang="th-TH" sz="2600" dirty="0" smtClean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ใน</a:t>
            </a:r>
            <a:r>
              <a:rPr lang="th-TH" sz="2600" dirty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กรณีที่เกินให้ออกใบเสร็จแยกเป็นคนละ</a:t>
            </a:r>
            <a:r>
              <a:rPr lang="th-TH" sz="2600" dirty="0" smtClean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ใบ</a:t>
            </a:r>
          </a:p>
          <a:p>
            <a:pPr marL="0" indent="0">
              <a:buNone/>
            </a:pPr>
            <a:r>
              <a:rPr lang="th-TH" sz="2600" dirty="0" smtClean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11. กรณี</a:t>
            </a:r>
            <a:r>
              <a:rPr lang="th-TH" sz="2600" dirty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ที่ซื้อสินค้าที่สหกรณ์จุฬาฯ </a:t>
            </a:r>
            <a:r>
              <a:rPr lang="th-TH" sz="28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ห้ามใส่เลขสมาชิก</a:t>
            </a:r>
            <a:r>
              <a:rPr lang="th-TH" sz="2800" b="1" u="sng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สหกรณ์</a:t>
            </a:r>
            <a:endParaRPr lang="th-TH" sz="2600" b="1" u="sng" dirty="0" smtClean="0">
              <a:solidFill>
                <a:srgbClr val="FF7C80"/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  <a:p>
            <a:pPr marL="0" indent="0">
              <a:buNone/>
            </a:pPr>
            <a:r>
              <a:rPr lang="th-TH" sz="2600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12</a:t>
            </a:r>
            <a:r>
              <a:rPr lang="th-TH" sz="2600" dirty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. </a:t>
            </a:r>
            <a:r>
              <a:rPr lang="th-TH" sz="2600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ใบเสร็จ</a:t>
            </a:r>
            <a:r>
              <a:rPr lang="th-TH" sz="2600" dirty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การเข้าพัก</a:t>
            </a:r>
            <a:r>
              <a:rPr lang="th-TH" sz="2600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โรงแรมต้องแนบ </a:t>
            </a:r>
            <a:r>
              <a:rPr lang="th-TH" sz="2800" b="1" u="sng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รายชื่อ</a:t>
            </a:r>
            <a:r>
              <a:rPr lang="th-TH" sz="28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และจำนวนผู้เข้าพัก จำนวนวันเข้าพัก </a:t>
            </a:r>
            <a:r>
              <a:rPr lang="th-TH" sz="2800" b="1" u="sng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                     วัน</a:t>
            </a:r>
            <a:r>
              <a:rPr lang="th-TH" sz="28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เช็คอิน-เช็ค</a:t>
            </a:r>
            <a:r>
              <a:rPr lang="th-TH" sz="2800" b="1" u="sng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เอ้าท์ มา</a:t>
            </a:r>
            <a:r>
              <a:rPr lang="th-TH" sz="28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พร้อมกับใบเสร็จทุกครั้ง</a:t>
            </a:r>
            <a:endParaRPr lang="th-TH" sz="2800" b="1" u="sng" dirty="0" smtClean="0">
              <a:solidFill>
                <a:srgbClr val="FF7C80"/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600" y="5468034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**ใบเสร็จทุกใบห้ามมีรอยขีด ลบ ขูด ฆ่า**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9357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5400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กรณีเดินทางไปต่างประเทศ </a:t>
            </a:r>
            <a:endParaRPr lang="en-US" sz="5400" b="1" u="sng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372600" cy="3657600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Peach Play" panose="02000000000000000000" pitchFamily="2" charset="0"/>
                <a:cs typeface="Peach Play" panose="02000000000000000000" pitchFamily="2" charset="0"/>
              </a:rPr>
              <a:t>นิสิตจะต้องเก็บ </a:t>
            </a:r>
            <a:r>
              <a:rPr lang="en-US" sz="3200" b="1" u="sng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Boarding Pass</a:t>
            </a:r>
            <a:r>
              <a:rPr lang="en-US" sz="3200" b="1" dirty="0" smtClean="0">
                <a:latin typeface="Peach Play" panose="02000000000000000000" pitchFamily="2" charset="0"/>
                <a:cs typeface="Peach Play" panose="02000000000000000000" pitchFamily="2" charset="0"/>
              </a:rPr>
              <a:t> </a:t>
            </a:r>
            <a:r>
              <a:rPr lang="th-TH" sz="3200" dirty="0" smtClean="0">
                <a:latin typeface="Peach Play" panose="02000000000000000000" pitchFamily="2" charset="0"/>
                <a:cs typeface="Peach Play" panose="02000000000000000000" pitchFamily="2" charset="0"/>
              </a:rPr>
              <a:t>ไว้สำหรับการเบิกจ่ายทุกครั้ง </a:t>
            </a:r>
          </a:p>
          <a:p>
            <a:r>
              <a:rPr lang="th-TH" sz="3200" dirty="0" smtClean="0">
                <a:latin typeface="Peach Play" panose="02000000000000000000" pitchFamily="2" charset="0"/>
                <a:cs typeface="Peach Play" panose="02000000000000000000" pitchFamily="2" charset="0"/>
              </a:rPr>
              <a:t>กรณีใช้บัตรเครดิตจ่ายค่าตั๋วเครื่องบิน ต้องนำ</a:t>
            </a:r>
            <a:r>
              <a:rPr lang="th-TH" sz="3200" b="1" u="sng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ใบแจ้งหนี้พร้อมลายเซ็นเจ้าของบัตร</a:t>
            </a:r>
            <a:r>
              <a:rPr lang="th-TH" sz="3200" b="1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  </a:t>
            </a:r>
            <a:r>
              <a:rPr lang="th-TH" sz="3200" dirty="0" smtClean="0">
                <a:solidFill>
                  <a:schemeClr val="accent6">
                    <a:lumMod val="50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แนบการเบิกด้วยทุกครั้ง </a:t>
            </a:r>
          </a:p>
          <a:p>
            <a:r>
              <a:rPr lang="th-TH" sz="3200" dirty="0">
                <a:latin typeface="Peach Play" panose="02000000000000000000" pitchFamily="2" charset="0"/>
                <a:cs typeface="Peach Play" panose="02000000000000000000" pitchFamily="2" charset="0"/>
              </a:rPr>
              <a:t>อัตราแลกเปลี่ยนต่างประเทศจะคิดเทียบเป็นเงินไทยตาม </a:t>
            </a:r>
            <a:r>
              <a:rPr lang="th-TH" sz="3200" b="1" u="sng" dirty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วันที่ในใบเสร็จ หรือ 1-7 วันก่อนออกใบเสร็จ</a:t>
            </a:r>
            <a:r>
              <a:rPr lang="th-TH" sz="3200" dirty="0">
                <a:latin typeface="Peach Play" panose="02000000000000000000" pitchFamily="2" charset="0"/>
                <a:cs typeface="Peach Play" panose="02000000000000000000" pitchFamily="2" charset="0"/>
              </a:rPr>
              <a:t> (ต้องแนบเอกสารอัตราแลกเปลี่ยนมาด้วย</a:t>
            </a:r>
            <a:r>
              <a:rPr lang="th-TH" sz="3200" dirty="0" smtClean="0">
                <a:latin typeface="Peach Play" panose="02000000000000000000" pitchFamily="2" charset="0"/>
                <a:cs typeface="Peach Play" panose="02000000000000000000" pitchFamily="2" charset="0"/>
              </a:rPr>
              <a:t>)</a:t>
            </a:r>
          </a:p>
          <a:p>
            <a:r>
              <a:rPr lang="th-TH" sz="3200" dirty="0" smtClean="0">
                <a:latin typeface="Peach Play" panose="02000000000000000000" pitchFamily="2" charset="0"/>
                <a:cs typeface="Peach Play" panose="02000000000000000000" pitchFamily="2" charset="0"/>
              </a:rPr>
              <a:t>การซื้อตั๋วเครื่องบิน</a:t>
            </a:r>
            <a:r>
              <a:rPr lang="th-TH" sz="3200" b="1" u="sng" dirty="0" smtClean="0">
                <a:solidFill>
                  <a:srgbClr val="FF7C8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ต้องขอใบกำกับภาษี</a:t>
            </a:r>
            <a:r>
              <a:rPr lang="th-TH" sz="3200" dirty="0" smtClean="0">
                <a:latin typeface="Peach Play" panose="02000000000000000000" pitchFamily="2" charset="0"/>
                <a:cs typeface="Peach Play" panose="02000000000000000000" pitchFamily="2" charset="0"/>
              </a:rPr>
              <a:t>จากสายการบินนั้นๆเพื่อใช้แนบเบิกด้วยทุกครั้ง</a:t>
            </a:r>
            <a:endParaRPr lang="th-TH" sz="3200" dirty="0">
              <a:latin typeface="Peach Play" panose="02000000000000000000" pitchFamily="2" charset="0"/>
              <a:cs typeface="Peach Play" panose="02000000000000000000" pitchFamily="2" charset="0"/>
            </a:endParaRPr>
          </a:p>
          <a:p>
            <a:endParaRPr lang="th-TH" sz="3200" dirty="0" smtClean="0">
              <a:latin typeface="Peach Play" panose="02000000000000000000" pitchFamily="2" charset="0"/>
              <a:cs typeface="Peach Play" panose="02000000000000000000" pitchFamily="2" charset="0"/>
            </a:endParaRPr>
          </a:p>
          <a:p>
            <a:endParaRPr lang="th-TH" sz="3200" dirty="0" smtClean="0">
              <a:latin typeface="Peach Play" panose="02000000000000000000" pitchFamily="2" charset="0"/>
              <a:cs typeface="Peach Play" panose="02000000000000000000" pitchFamily="2" charset="0"/>
            </a:endParaRPr>
          </a:p>
          <a:p>
            <a:endParaRPr lang="en-US" sz="3200" dirty="0"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37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6600" b="1" dirty="0" smtClean="0">
                <a:solidFill>
                  <a:srgbClr val="FF7C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ตัว</a:t>
            </a:r>
            <a:r>
              <a:rPr lang="th-TH" sz="6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อย่าง</a:t>
            </a:r>
            <a:r>
              <a:rPr lang="th-TH" sz="6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ใบ</a:t>
            </a:r>
            <a:r>
              <a:rPr lang="th-TH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เสร็จ</a:t>
            </a:r>
            <a:r>
              <a:rPr lang="th-TH" sz="6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ที่</a:t>
            </a:r>
            <a:r>
              <a:rPr lang="th-TH" sz="6600" b="1" dirty="0" smtClean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ถูก</a:t>
            </a:r>
            <a:r>
              <a:rPr lang="th-TH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ต้อง </a:t>
            </a:r>
            <a:endParaRPr lang="en-US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2362200"/>
            <a:ext cx="5486400" cy="914400"/>
          </a:xfrm>
        </p:spPr>
        <p:txBody>
          <a:bodyPr>
            <a:normAutofit/>
          </a:bodyPr>
          <a:lstStyle/>
          <a:p>
            <a:pPr algn="r"/>
            <a:r>
              <a:rPr lang="th-TH" sz="1800" b="1" dirty="0" smtClean="0">
                <a:solidFill>
                  <a:srgbClr val="C0000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กิจการนิสิต  คณะวิศวกรรมศาสตร์</a:t>
            </a:r>
            <a:endParaRPr lang="en-US" sz="1800" b="1" dirty="0">
              <a:solidFill>
                <a:srgbClr val="C00000"/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3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4800"/>
            <a:ext cx="4678860" cy="6019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10400" y="1981200"/>
            <a:ext cx="5074740" cy="1562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Peach Play" panose="02000000000000000000" pitchFamily="2" charset="0"/>
                <a:cs typeface="Peach Play" panose="02000000000000000000" pitchFamily="2" charset="0"/>
              </a:rPr>
              <a:t>ใบส่งสินค้าชั่วคราว / ใบแจ้งหนี้ / </a:t>
            </a:r>
            <a:r>
              <a:rPr lang="th-TH" sz="2800" b="1" u="sng" dirty="0" smtClean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ใบเสร็จรับเงิน</a:t>
            </a:r>
            <a:r>
              <a:rPr lang="en-US" sz="2800" dirty="0" smtClean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 </a:t>
            </a:r>
            <a:r>
              <a:rPr lang="th-TH" sz="3600" dirty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  <a:sym typeface="Wingdings 2" panose="05020102010507070707" pitchFamily="18" charset="2"/>
              </a:rPr>
              <a:t></a:t>
            </a:r>
            <a:endParaRPr lang="en-US" sz="3600" b="1" u="sng" dirty="0">
              <a:solidFill>
                <a:srgbClr val="FF0000"/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73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2279" r="3390" b="5807"/>
          <a:stretch/>
        </p:blipFill>
        <p:spPr>
          <a:xfrm>
            <a:off x="3276600" y="76200"/>
            <a:ext cx="4419600" cy="65444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77200" y="2209800"/>
            <a:ext cx="3733800" cy="1528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3600" b="1" u="sng" dirty="0" smtClean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  <a:sym typeface="Wingdings 2" panose="05020102010507070707" pitchFamily="18" charset="2"/>
              </a:rPr>
              <a:t>บิลเงินสด</a:t>
            </a:r>
            <a:r>
              <a:rPr lang="th-TH" sz="3600" b="1" dirty="0" smtClean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  <a:sym typeface="Wingdings 2" panose="05020102010507070707" pitchFamily="18" charset="2"/>
              </a:rPr>
              <a:t> </a:t>
            </a:r>
            <a:r>
              <a:rPr lang="th-TH" sz="3600" dirty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  <a:sym typeface="Wingdings 2" panose="05020102010507070707" pitchFamily="18" charset="2"/>
              </a:rPr>
              <a:t></a:t>
            </a:r>
            <a:endParaRPr lang="en-US" sz="3200" b="1" u="sng" dirty="0">
              <a:solidFill>
                <a:srgbClr val="FF0000"/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t="17323" r="6980"/>
          <a:stretch/>
        </p:blipFill>
        <p:spPr>
          <a:xfrm>
            <a:off x="1905000" y="76201"/>
            <a:ext cx="4724400" cy="62774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58000" y="2075400"/>
            <a:ext cx="5029200" cy="1353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th-TH" sz="2400" u="sng" dirty="0" smtClean="0">
              <a:solidFill>
                <a:srgbClr val="FF0000"/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  <a:p>
            <a:pPr lvl="0" algn="ctr"/>
            <a:r>
              <a:rPr lang="th-TH" sz="3600" b="1" u="sng" dirty="0" smtClean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บิลเงินสด</a:t>
            </a:r>
            <a:r>
              <a:rPr lang="th-TH" sz="3600" b="1" dirty="0" smtClean="0">
                <a:latin typeface="Peach Play" panose="02000000000000000000" pitchFamily="2" charset="0"/>
                <a:cs typeface="Peach Play" panose="02000000000000000000" pitchFamily="2" charset="0"/>
              </a:rPr>
              <a:t>/ใบส่งของ/ใบกำกับภาษี  </a:t>
            </a:r>
            <a:r>
              <a:rPr lang="th-TH" sz="3600" dirty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  <a:sym typeface="Wingdings 2" panose="05020102010507070707" pitchFamily="18" charset="2"/>
              </a:rPr>
              <a:t></a:t>
            </a:r>
            <a:endParaRPr lang="en-US" sz="3600" b="1" u="sng" dirty="0">
              <a:solidFill>
                <a:srgbClr val="FF0000"/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  <a:p>
            <a:pPr algn="ctr"/>
            <a:r>
              <a:rPr lang="th-TH" sz="2400" dirty="0" smtClean="0">
                <a:latin typeface="Peach Play" panose="02000000000000000000" pitchFamily="2" charset="0"/>
                <a:cs typeface="Peach Play" panose="02000000000000000000" pitchFamily="2" charset="0"/>
              </a:rPr>
              <a:t>  </a:t>
            </a:r>
            <a:endParaRPr lang="en-US" sz="2400" dirty="0"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01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8600"/>
            <a:ext cx="6681205" cy="5867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10600" y="2362200"/>
            <a:ext cx="3432464" cy="121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800" b="1" dirty="0" smtClean="0">
                <a:solidFill>
                  <a:schemeClr val="accent6">
                    <a:lumMod val="75000"/>
                  </a:schemeClr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ใบเสร็จ </a:t>
            </a:r>
            <a:r>
              <a:rPr lang="th-TH" sz="2800" b="1" u="sng" dirty="0" smtClean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( เอกสารออกเป็นชุด)</a:t>
            </a:r>
            <a:r>
              <a:rPr lang="th-TH" sz="2800" b="1" dirty="0" smtClean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</a:rPr>
              <a:t> </a:t>
            </a:r>
            <a:r>
              <a:rPr lang="th-TH" sz="3600" b="1" dirty="0">
                <a:solidFill>
                  <a:srgbClr val="FF0000"/>
                </a:solidFill>
                <a:latin typeface="Peach Play" panose="02000000000000000000" pitchFamily="2" charset="0"/>
                <a:cs typeface="Peach Play" panose="02000000000000000000" pitchFamily="2" charset="0"/>
                <a:sym typeface="Wingdings 2" panose="05020102010507070707" pitchFamily="18" charset="2"/>
              </a:rPr>
              <a:t></a:t>
            </a:r>
            <a:endParaRPr lang="en-US" sz="3600" b="1" dirty="0">
              <a:solidFill>
                <a:srgbClr val="FF0000"/>
              </a:solidFill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20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CDF1CE40-D12A-4BBA-8E29-FD301E3A737A}" vid="{E44D8D76-07A2-4151-9426-1A858C999D66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52213BA-6259-469B-8BD9-3C7F83E2B9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0</TotalTime>
  <Words>597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Peach Play</vt:lpstr>
      <vt:lpstr>Times New Roman</vt:lpstr>
      <vt:lpstr>Wingdings 2</vt:lpstr>
      <vt:lpstr>Children Friends 16x9</vt:lpstr>
      <vt:lpstr>ใบเสร็จ...เบิกเงินกิจกรรม</vt:lpstr>
      <vt:lpstr>เอกสารใบเสร็จที่ถูกต้อง ... เพื่อใช้ในการเบิกกับคณะ</vt:lpstr>
      <vt:lpstr>เอกสารใบเสร็จที่ถูกต้อง ... เพื่อใช้ในการเบิกกับคณะ</vt:lpstr>
      <vt:lpstr>กรณีเดินทางไปต่างประเทศ </vt:lpstr>
      <vt:lpstr>ตัวอย่างใบเสร็จที่ถูกต้อง </vt:lpstr>
      <vt:lpstr>PowerPoint Presentation</vt:lpstr>
      <vt:lpstr>PowerPoint Presentation</vt:lpstr>
      <vt:lpstr>PowerPoint Presentation</vt:lpstr>
      <vt:lpstr>PowerPoint Presentation</vt:lpstr>
      <vt:lpstr>ตัวอย่างใบเสร็จที่ ไม่ ถูกต้อง </vt:lpstr>
      <vt:lpstr>PowerPoint Presentation</vt:lpstr>
      <vt:lpstr>PowerPoint Presentation</vt:lpstr>
      <vt:lpstr>การออกใบเสร็จ กรณีการเข้าพักโรงแรม </vt:lpstr>
      <vt:lpstr>   เรื่องนี้สำคัญนะ   ใบเสร็จที่สามารถนำมาเบิกจ่ายได้ ต้องมีคำว่า   “บิลเงินสด , ใบเสร็จรับเงิน”  เท่านั้น !!!</vt:lpstr>
      <vt:lpstr>ค่าล่วงเวลาพนักงาน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2016-06-06T07:25:22Z</dcterms:created>
  <dcterms:modified xsi:type="dcterms:W3CDTF">2017-07-07T08:48:49Z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</Properties>
</file>