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95"/>
  </p:normalViewPr>
  <p:slideViewPr>
    <p:cSldViewPr snapToGrid="0">
      <p:cViewPr>
        <p:scale>
          <a:sx n="87" d="100"/>
          <a:sy n="87" d="100"/>
        </p:scale>
        <p:origin x="164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7CB-25F3-E04D-904C-6B12476166C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2532-CCA5-DC4E-ACA2-067E77ED2E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10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2532-CCA5-DC4E-ACA2-067E77ED2E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94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18886-D712-0F5B-4CEC-728BF7B58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746856-2681-7A46-6B5F-3A4A2FAD9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387BC2-45F8-E405-0D5B-A4C4F24E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31E1-567D-3CCB-3E6F-40D71553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C1F00A-819C-225E-59DA-78BA92FD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bg object 16">
            <a:extLst>
              <a:ext uri="{FF2B5EF4-FFF2-40B4-BE49-F238E27FC236}">
                <a16:creationId xmlns:a16="http://schemas.microsoft.com/office/drawing/2014/main" id="{5EDB4B6F-57A2-6640-BA84-3F2393244ADF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97298" y="182118"/>
            <a:ext cx="993413" cy="1112519"/>
          </a:xfrm>
          <a:prstGeom prst="rect">
            <a:avLst/>
          </a:prstGeom>
        </p:spPr>
      </p:pic>
      <p:sp>
        <p:nvSpPr>
          <p:cNvPr id="8" name="bg object 17">
            <a:extLst>
              <a:ext uri="{FF2B5EF4-FFF2-40B4-BE49-F238E27FC236}">
                <a16:creationId xmlns:a16="http://schemas.microsoft.com/office/drawing/2014/main" id="{B59DD8A9-9228-651F-8720-F8F93429D0D3}"/>
              </a:ext>
            </a:extLst>
          </p:cNvPr>
          <p:cNvSpPr/>
          <p:nvPr userDrawn="1"/>
        </p:nvSpPr>
        <p:spPr>
          <a:xfrm>
            <a:off x="3295650" y="3095243"/>
            <a:ext cx="5600700" cy="39370"/>
          </a:xfrm>
          <a:custGeom>
            <a:avLst/>
            <a:gdLst/>
            <a:ahLst/>
            <a:cxnLst/>
            <a:rect l="l" t="t" r="r" b="b"/>
            <a:pathLst>
              <a:path w="5600700" h="39369">
                <a:moveTo>
                  <a:pt x="5600700" y="25400"/>
                </a:moveTo>
                <a:lnTo>
                  <a:pt x="0" y="26670"/>
                </a:lnTo>
                <a:lnTo>
                  <a:pt x="0" y="39370"/>
                </a:lnTo>
                <a:lnTo>
                  <a:pt x="5600700" y="38100"/>
                </a:lnTo>
                <a:lnTo>
                  <a:pt x="5600700" y="25400"/>
                </a:lnTo>
                <a:close/>
              </a:path>
              <a:path w="5600700" h="39369">
                <a:moveTo>
                  <a:pt x="5600700" y="0"/>
                </a:moveTo>
                <a:lnTo>
                  <a:pt x="0" y="1270"/>
                </a:lnTo>
                <a:lnTo>
                  <a:pt x="0" y="13970"/>
                </a:lnTo>
                <a:lnTo>
                  <a:pt x="5600700" y="12700"/>
                </a:lnTo>
                <a:lnTo>
                  <a:pt x="560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389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EE2B5-4B2E-B22F-7136-68C06AF3B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54FDC3-E79C-442C-F680-B3257132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99F935-C814-3A37-F5D8-4ACE58F6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AE406E-1FB1-CFFC-4C89-F6E1E4E8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22566-EFBB-7723-B777-BF4F412A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61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CBA5B3-9011-1B32-9F7E-32F092E8F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1A7979-0D35-176F-07B0-3638FE541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F186A5-8204-22F6-ADB6-C442CB89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6AE2B-0273-E8D1-D687-20D635B2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27B7CD-C613-3F7D-65D0-4931372D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55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77DD31C-0DA7-8524-47CA-E0BF56C2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F343BE4-E9D6-D06D-0547-543C6C6CE33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7038"/>
            <a:ext cx="10515600" cy="479583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9531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8DB68-FE50-B9B9-5FAB-F96DB9BF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641EC-8151-D657-D619-E488D2A8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F85A9-CDE6-B9F1-9BFD-3093B148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5CD5CB-1B92-2A84-EF6D-E0C73F26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833C2-0EE2-ADAB-76CD-DB545367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43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F5A0B-5CF9-8BEB-0008-94BFE42C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FA66D-9B2F-D8BC-538B-621AC7909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392609-030B-145A-E61D-D215ABAE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AD06F-552B-6420-0160-CB7824AD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9B7C76-1AA1-59B1-EBAA-FC00E8C5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23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6F3A9-F276-C3D8-2CF4-EF1EAB63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48A01-4782-EF5F-8BD8-9E374920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59AA22-19DE-4029-0360-818E1419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04D591-0856-913A-8A4F-1B97D31D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963DBA-8BC8-4D9B-8706-EFEDA3CB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06C1A-511C-FF50-3407-9E5D0583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483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2ADC07-8158-5660-77A4-1E910F19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456A92-7536-BE40-6086-5D92CC50A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20FF3E-9334-AC5F-AC9E-7B1EFC5D3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7E9434-CB9B-B665-D1C7-C0380FCDF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C10BA0-C209-A5BE-3DC0-9700F3410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8889F7-379D-9828-9B25-82B21D91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51D97FE-70B1-E4EE-A6F9-CB7FB5A1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EBF606-0255-00A2-D97A-F3E507F3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06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E1720B-1C4C-7BC2-3F18-A205ADFD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D80FA1-4ED3-38B6-38C1-E50E75D0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B02AC3-EAAB-5575-91E4-EBEE9326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1F8046-85A3-7788-A0E7-A9341698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175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6CAFFD-011A-ED9B-3351-3D6F41AA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01A4B5-BB0A-1F52-5648-70D212283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189177-E71F-9687-3768-742E69B9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28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0288C4-D859-3ED0-652E-DFE5C278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64163D-70A8-B953-0822-F6333647A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FF87B4-A021-AA19-124F-534E14B2C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D8A27B-9F44-EF63-15A2-74913519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FCFE67-2E6F-B43E-4B10-AD800707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ED613FD-210A-0183-9093-FD7684C3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49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ECEC6-97E3-122F-99CA-14AB56829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4B89C4-0A39-21DA-3FD2-4817F97AD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99F8C7-DDDC-6FE3-E864-0072F880F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38E005-D3AF-B2CF-4448-80AE211F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99E48F-C23A-346A-E374-25038306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650285-892B-A4B1-8607-801C1C3A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14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57193-4E17-5969-CBC5-26E75382D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CFDFC-3FDE-F1F7-128A-819417FCE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DDDC28-B8EF-3194-851E-3820D372A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C96AD-A07B-3141-958E-9B9A3B96DF93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7BEDF-0A13-4E93-1B26-B40E0B5B9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F20764-6BDA-5988-A45A-5C2298668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26588-7225-CA4A-BB7B-5C7D88503E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5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1716" y="1551433"/>
            <a:ext cx="8608695" cy="363689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400" spc="-20" dirty="0">
                <a:latin typeface="Times New Roman"/>
                <a:cs typeface="Times New Roman"/>
              </a:rPr>
              <a:t>МИНОБРНАУКИ</a:t>
            </a:r>
            <a:r>
              <a:rPr sz="1400" spc="-10" dirty="0">
                <a:latin typeface="Times New Roman"/>
                <a:cs typeface="Times New Roman"/>
              </a:rPr>
              <a:t> РОССИИ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400" dirty="0">
                <a:latin typeface="Times New Roman"/>
                <a:cs typeface="Times New Roman"/>
              </a:rPr>
              <a:t>Федеральное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государственное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бюджетное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образовательное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учреждение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высшего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400" b="1" dirty="0">
                <a:latin typeface="Times New Roman"/>
                <a:cs typeface="Times New Roman"/>
              </a:rPr>
              <a:t>«МИРЭА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Symbol"/>
                <a:cs typeface="Symbol"/>
              </a:rPr>
              <a:t>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Российский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технологический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800" b="1" dirty="0">
                <a:latin typeface="Times New Roman"/>
                <a:cs typeface="Times New Roman"/>
              </a:rPr>
              <a:t>РТУ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Институт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информационных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технологий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(ИИТ)</a:t>
            </a:r>
            <a:endParaRPr sz="1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Кафедра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практической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и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прикладной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информатики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(ППИ)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ДОКЛАД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ПО ТЕМЕ </a:t>
            </a:r>
            <a:r>
              <a:rPr lang="en-US" sz="1800" b="1" spc="-25" dirty="0">
                <a:latin typeface="Times New Roman"/>
                <a:cs typeface="Times New Roman"/>
              </a:rPr>
              <a:t>71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Принципы построения и анализа простых экономических моделей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ru-RU" dirty="0">
                <a:effectLst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по</a:t>
            </a:r>
            <a:r>
              <a:rPr lang="ru-RU" sz="1600" spc="-35" dirty="0">
                <a:latin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дисциплине</a:t>
            </a:r>
            <a:r>
              <a:rPr lang="ru-RU" sz="1600" spc="-15" dirty="0">
                <a:latin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«Анализ</a:t>
            </a:r>
            <a:r>
              <a:rPr lang="ru-RU" sz="1600" spc="-35" dirty="0">
                <a:latin typeface="Times New Roman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и</a:t>
            </a:r>
            <a:r>
              <a:rPr lang="ru-RU" sz="1600" spc="-30" dirty="0">
                <a:latin typeface="Times New Roman"/>
                <a:cs typeface="Times New Roman"/>
              </a:rPr>
              <a:t> </a:t>
            </a:r>
            <a:r>
              <a:rPr lang="ru-RU" sz="1600" spc="-10" dirty="0">
                <a:latin typeface="Times New Roman"/>
                <a:cs typeface="Times New Roman"/>
              </a:rPr>
              <a:t>концептуальное</a:t>
            </a:r>
            <a:r>
              <a:rPr lang="ru-RU" sz="1600" spc="-35" dirty="0">
                <a:latin typeface="Times New Roman"/>
                <a:cs typeface="Times New Roman"/>
              </a:rPr>
              <a:t> </a:t>
            </a:r>
            <a:r>
              <a:rPr lang="ru-RU" sz="1600" spc="-10" dirty="0">
                <a:latin typeface="Times New Roman"/>
                <a:cs typeface="Times New Roman"/>
              </a:rPr>
              <a:t>моделирование</a:t>
            </a:r>
            <a:r>
              <a:rPr lang="ru-RU" sz="1600" spc="-30" dirty="0">
                <a:latin typeface="Times New Roman"/>
                <a:cs typeface="Times New Roman"/>
              </a:rPr>
              <a:t> </a:t>
            </a:r>
            <a:r>
              <a:rPr lang="ru-RU" sz="1600" spc="-10" dirty="0">
                <a:latin typeface="Times New Roman"/>
                <a:cs typeface="Times New Roman"/>
              </a:rPr>
              <a:t>систем»</a:t>
            </a:r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140" y="5648248"/>
            <a:ext cx="212090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1300"/>
              </a:lnSpc>
              <a:spcBef>
                <a:spcPts val="95"/>
              </a:spcBef>
            </a:pPr>
            <a:r>
              <a:rPr sz="1600" spc="-20" dirty="0">
                <a:latin typeface="Times New Roman"/>
                <a:cs typeface="Times New Roman"/>
              </a:rPr>
              <a:t>Студент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группы </a:t>
            </a:r>
            <a:r>
              <a:rPr sz="1600" dirty="0">
                <a:latin typeface="Times New Roman"/>
                <a:cs typeface="Times New Roman"/>
              </a:rPr>
              <a:t>Старший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преподаватель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1593" y="5648248"/>
            <a:ext cx="2475117" cy="6591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spc="-10" dirty="0">
                <a:latin typeface="Times New Roman"/>
                <a:cs typeface="Times New Roman"/>
              </a:rPr>
              <a:t>ИКБО-21-</a:t>
            </a:r>
            <a:r>
              <a:rPr sz="1600" dirty="0">
                <a:latin typeface="Times New Roman"/>
                <a:cs typeface="Times New Roman"/>
              </a:rPr>
              <a:t>23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lang="ru-RU" sz="1600" spc="-45" dirty="0">
                <a:latin typeface="Times New Roman"/>
                <a:cs typeface="Times New Roman"/>
              </a:rPr>
              <a:t>Лисовский И.В</a:t>
            </a:r>
            <a:r>
              <a:rPr sz="1600" spc="-20" dirty="0"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dirty="0">
                <a:latin typeface="Times New Roman"/>
                <a:cs typeface="Times New Roman"/>
              </a:rPr>
              <a:t>Свищёв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А.В.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6" name="bg object 16">
            <a:extLst>
              <a:ext uri="{FF2B5EF4-FFF2-40B4-BE49-F238E27FC236}">
                <a16:creationId xmlns:a16="http://schemas.microsoft.com/office/drawing/2014/main" id="{133BDCA3-3176-7FFD-2AB4-90A441F613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7298" y="182118"/>
            <a:ext cx="993413" cy="1112519"/>
          </a:xfrm>
          <a:prstGeom prst="rect">
            <a:avLst/>
          </a:prstGeom>
        </p:spPr>
      </p:pic>
      <p:sp>
        <p:nvSpPr>
          <p:cNvPr id="7" name="bg object 17">
            <a:extLst>
              <a:ext uri="{FF2B5EF4-FFF2-40B4-BE49-F238E27FC236}">
                <a16:creationId xmlns:a16="http://schemas.microsoft.com/office/drawing/2014/main" id="{BADB0A19-E309-B779-16C7-4CD76992ECF0}"/>
              </a:ext>
            </a:extLst>
          </p:cNvPr>
          <p:cNvSpPr/>
          <p:nvPr/>
        </p:nvSpPr>
        <p:spPr>
          <a:xfrm>
            <a:off x="3295650" y="3095243"/>
            <a:ext cx="5600700" cy="39370"/>
          </a:xfrm>
          <a:custGeom>
            <a:avLst/>
            <a:gdLst/>
            <a:ahLst/>
            <a:cxnLst/>
            <a:rect l="l" t="t" r="r" b="b"/>
            <a:pathLst>
              <a:path w="5600700" h="39369">
                <a:moveTo>
                  <a:pt x="5600700" y="25400"/>
                </a:moveTo>
                <a:lnTo>
                  <a:pt x="0" y="26670"/>
                </a:lnTo>
                <a:lnTo>
                  <a:pt x="0" y="39370"/>
                </a:lnTo>
                <a:lnTo>
                  <a:pt x="5600700" y="38100"/>
                </a:lnTo>
                <a:lnTo>
                  <a:pt x="5600700" y="25400"/>
                </a:lnTo>
                <a:close/>
              </a:path>
              <a:path w="5600700" h="39369">
                <a:moveTo>
                  <a:pt x="5600700" y="0"/>
                </a:moveTo>
                <a:lnTo>
                  <a:pt x="0" y="1270"/>
                </a:lnTo>
                <a:lnTo>
                  <a:pt x="0" y="13970"/>
                </a:lnTo>
                <a:lnTo>
                  <a:pt x="5600700" y="12700"/>
                </a:lnTo>
                <a:lnTo>
                  <a:pt x="560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F3EA9-8E15-6415-120A-DBB043CA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27C5F-6CB6-31AC-6AD5-1849585846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7038"/>
            <a:ext cx="5863683" cy="47958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условиях быстрого изменения экономики формализация взаимосвязей между ключевыми величинами помогает студентам и практикам быстро оценивать последствия внешних шоков и принимать обоснованные решения.</a:t>
            </a:r>
          </a:p>
        </p:txBody>
      </p:sp>
      <p:pic>
        <p:nvPicPr>
          <p:cNvPr id="1026" name="Picture 2" descr="Диаграмма и графики аналитика» — картинка создана в Шедевруме">
            <a:extLst>
              <a:ext uri="{FF2B5EF4-FFF2-40B4-BE49-F238E27FC236}">
                <a16:creationId xmlns:a16="http://schemas.microsoft.com/office/drawing/2014/main" id="{14ED76AC-02CC-5795-549F-6ECEDB8CB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674" y="-44605"/>
            <a:ext cx="6858000" cy="69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84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E2056-2AB1-2BE2-5B82-F404ED77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и принципы построения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BFF36-939F-02C7-9EC4-BADBE4473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7038"/>
            <a:ext cx="10515600" cy="47958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Экономическая модель — упрощённое формальное описание системы</a:t>
            </a: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C4069F08-005C-1047-F282-D34A8835F196}"/>
              </a:ext>
            </a:extLst>
          </p:cNvPr>
          <p:cNvSpPr/>
          <p:nvPr/>
        </p:nvSpPr>
        <p:spPr>
          <a:xfrm>
            <a:off x="838200" y="2832410"/>
            <a:ext cx="6411951" cy="3568390"/>
          </a:xfrm>
          <a:prstGeom prst="roundRect">
            <a:avLst/>
          </a:prstGeom>
          <a:gradFill flip="none" rotWithShape="1">
            <a:gsLst>
              <a:gs pos="0">
                <a:srgbClr val="215F9A">
                  <a:shade val="30000"/>
                  <a:satMod val="115000"/>
                </a:srgbClr>
              </a:gs>
              <a:gs pos="50000">
                <a:srgbClr val="215F9A">
                  <a:shade val="67500"/>
                  <a:satMod val="115000"/>
                </a:srgbClr>
              </a:gs>
              <a:gs pos="100000">
                <a:srgbClr val="215F9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Минимализм допущений (совершенная конкуренция, постоянные издержки)</a:t>
            </a:r>
          </a:p>
          <a:p>
            <a:b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Чёткое формулирование гипотез</a:t>
            </a:r>
          </a:p>
          <a:p>
            <a:b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Нормировка параметров для качественного анализа</a:t>
            </a:r>
          </a:p>
        </p:txBody>
      </p:sp>
      <p:pic>
        <p:nvPicPr>
          <p:cNvPr id="2050" name="Picture 2" descr="Графики и диаграммы статистических данных. Финансовый отчет и экономические  диаграммы. Бизнес-диаграммы и графические элементы инфографики. иллюстрация  | Премиум вектор">
            <a:extLst>
              <a:ext uri="{FF2B5EF4-FFF2-40B4-BE49-F238E27FC236}">
                <a16:creationId xmlns:a16="http://schemas.microsoft.com/office/drawing/2014/main" id="{8FB493DF-5BDB-E7A9-6B29-C1CFAF5BA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11" y="2832410"/>
            <a:ext cx="3568390" cy="356839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CAD98-60F1-4FB4-C180-626F4E6B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612212-D349-8309-4352-8DC99C64A8D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Основные простые модели</a:t>
            </a: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4CEBBBDA-6FFE-978E-8AD7-7A8157C9B6BB}"/>
              </a:ext>
            </a:extLst>
          </p:cNvPr>
          <p:cNvSpPr/>
          <p:nvPr/>
        </p:nvSpPr>
        <p:spPr>
          <a:xfrm>
            <a:off x="838200" y="2832410"/>
            <a:ext cx="6795655" cy="3568390"/>
          </a:xfrm>
          <a:prstGeom prst="roundRect">
            <a:avLst/>
          </a:prstGeom>
          <a:gradFill flip="none" rotWithShape="1">
            <a:gsLst>
              <a:gs pos="0">
                <a:srgbClr val="215F9A">
                  <a:shade val="30000"/>
                  <a:satMod val="115000"/>
                </a:srgbClr>
              </a:gs>
              <a:gs pos="50000">
                <a:srgbClr val="215F9A">
                  <a:shade val="67500"/>
                  <a:satMod val="115000"/>
                </a:srgbClr>
              </a:gs>
              <a:gs pos="100000">
                <a:srgbClr val="215F9A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Спрос и предложение: равновесие цены и объёма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Регрессионная модель: зависимость одной величины от нескольких факторов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издержек и выручки: поиск оптимального объёма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Спрос и предложение. Закон спроса, понятие спрос для экономиста, факторы,  изменения">
            <a:extLst>
              <a:ext uri="{FF2B5EF4-FFF2-40B4-BE49-F238E27FC236}">
                <a16:creationId xmlns:a16="http://schemas.microsoft.com/office/drawing/2014/main" id="{D6DC4DE7-6023-30B8-B613-99D720CA6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264" y="3595398"/>
            <a:ext cx="3131127" cy="3131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Издержки производства - что это такое и какие бывают виды издержек">
            <a:extLst>
              <a:ext uri="{FF2B5EF4-FFF2-40B4-BE49-F238E27FC236}">
                <a16:creationId xmlns:a16="http://schemas.microsoft.com/office/drawing/2014/main" id="{F065BF3E-F483-2A38-25B2-32894F19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736" y="365125"/>
            <a:ext cx="4016064" cy="237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50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75847-0A26-BFF1-BFB3-C0C119FC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анализа и чувствительность</a:t>
            </a:r>
          </a:p>
        </p:txBody>
      </p:sp>
      <p:pic>
        <p:nvPicPr>
          <p:cNvPr id="4098" name="Picture 2" descr="Графики котировок: как их читать и где смотреть">
            <a:extLst>
              <a:ext uri="{FF2B5EF4-FFF2-40B4-BE49-F238E27FC236}">
                <a16:creationId xmlns:a16="http://schemas.microsoft.com/office/drawing/2014/main" id="{1C56E803-1AD3-BE75-940D-76CB81C15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8064" y="2404136"/>
            <a:ext cx="4463170" cy="3026516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Уравнение Изображения – скачать бесплатно на Freepik">
            <a:extLst>
              <a:ext uri="{FF2B5EF4-FFF2-40B4-BE49-F238E27FC236}">
                <a16:creationId xmlns:a16="http://schemas.microsoft.com/office/drawing/2014/main" id="{9A5E9299-AB25-5556-2BC3-B106A05EB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043" y="2139001"/>
            <a:ext cx="4373803" cy="329165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Оценка стоимости бизнеса - Оценочная компания ГЕРКОН">
            <a:extLst>
              <a:ext uri="{FF2B5EF4-FFF2-40B4-BE49-F238E27FC236}">
                <a16:creationId xmlns:a16="http://schemas.microsoft.com/office/drawing/2014/main" id="{5303F4C1-63D5-2FF6-B5A1-E5ADAD893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789" y="1952873"/>
            <a:ext cx="5945140" cy="3747281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F86676-9DAB-F8B4-BE4F-8DB8A28B438B}"/>
              </a:ext>
            </a:extLst>
          </p:cNvPr>
          <p:cNvSpPr txBox="1"/>
          <p:nvPr/>
        </p:nvSpPr>
        <p:spPr>
          <a:xfrm>
            <a:off x="672562" y="5700154"/>
            <a:ext cx="232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Графический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D00E0-CE80-95C5-316F-402670974AF1}"/>
              </a:ext>
            </a:extLst>
          </p:cNvPr>
          <p:cNvSpPr txBox="1"/>
          <p:nvPr/>
        </p:nvSpPr>
        <p:spPr>
          <a:xfrm>
            <a:off x="4707014" y="5700154"/>
            <a:ext cx="2871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Алгебраический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6F2E4-6093-0F74-A3C0-13CBB27F6F5E}"/>
              </a:ext>
            </a:extLst>
          </p:cNvPr>
          <p:cNvSpPr txBox="1"/>
          <p:nvPr/>
        </p:nvSpPr>
        <p:spPr>
          <a:xfrm>
            <a:off x="8569056" y="5731506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Чувствительный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66161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88DFD-0D19-9223-3255-A425FC9E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47D1B2-E2D3-EC19-BB19-F25B718976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Рынок бензина — сдвиг предложения при росте цен на нефть</a:t>
            </a:r>
          </a:p>
        </p:txBody>
      </p:sp>
      <p:pic>
        <p:nvPicPr>
          <p:cNvPr id="5122" name="Picture 2" descr="Хотите сэкономить деньги на бензине? Есть несколько дельных советов">
            <a:extLst>
              <a:ext uri="{FF2B5EF4-FFF2-40B4-BE49-F238E27FC236}">
                <a16:creationId xmlns:a16="http://schemas.microsoft.com/office/drawing/2014/main" id="{3B069CBC-9BBF-A747-4834-FB5A740A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1325"/>
            <a:ext cx="4865134" cy="3580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Фактчекинг: почему падают цены на нефть? – Новости – Аналитика и экспертиза  – Национальный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971EE550-AD55-7A73-21B1-A7A7B0AB1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91955"/>
            <a:ext cx="5672643" cy="377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45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162F4-09CC-9291-C1AD-D0C57D78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и 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91894-F495-1F39-519C-9EA962CC1C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7038"/>
            <a:ext cx="5956738" cy="4795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Простые модели — фундамент анализа</a:t>
            </a:r>
            <a:r>
              <a:rPr lang="en-US" dirty="0"/>
              <a:t> </a:t>
            </a:r>
            <a:r>
              <a:rPr lang="ru-RU" dirty="0"/>
              <a:t>, позволяют быстро и наглядно анализировать ключевые взаимосвязи в экономической системе.</a:t>
            </a:r>
          </a:p>
        </p:txBody>
      </p:sp>
      <p:pic>
        <p:nvPicPr>
          <p:cNvPr id="6146" name="Picture 2" descr="Векторы на тему «Экономические Модели» — скачивайте бесплатные векторы  высокого качества на Freepik | Freepik">
            <a:extLst>
              <a:ext uri="{FF2B5EF4-FFF2-40B4-BE49-F238E27FC236}">
                <a16:creationId xmlns:a16="http://schemas.microsoft.com/office/drawing/2014/main" id="{DBDCC151-20E8-9515-802D-6F180230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701" y="-287594"/>
            <a:ext cx="6858000" cy="743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Клипарт лестница вверх (44 фото)">
            <a:extLst>
              <a:ext uri="{FF2B5EF4-FFF2-40B4-BE49-F238E27FC236}">
                <a16:creationId xmlns:a16="http://schemas.microsoft.com/office/drawing/2014/main" id="{D189518B-95CF-D417-AB11-44B2778A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227" y="3795331"/>
            <a:ext cx="2585545" cy="306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583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197</Words>
  <Application>Microsoft Macintosh PowerPoint</Application>
  <PresentationFormat>Широкоэкранный</PresentationFormat>
  <Paragraphs>37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Symbol</vt:lpstr>
      <vt:lpstr>Times New Roman</vt:lpstr>
      <vt:lpstr>Тема Office</vt:lpstr>
      <vt:lpstr>Презентация PowerPoint</vt:lpstr>
      <vt:lpstr>Актуальность</vt:lpstr>
      <vt:lpstr>Определение и принципы построения</vt:lpstr>
      <vt:lpstr>Классические модели</vt:lpstr>
      <vt:lpstr>Методы анализа и чувствительность</vt:lpstr>
      <vt:lpstr>Примеры</vt:lpstr>
      <vt:lpstr>Перспективы и 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Lisovskiy</dc:creator>
  <cp:lastModifiedBy>Ivan Lisovskiy</cp:lastModifiedBy>
  <cp:revision>2</cp:revision>
  <dcterms:created xsi:type="dcterms:W3CDTF">2025-05-15T16:18:02Z</dcterms:created>
  <dcterms:modified xsi:type="dcterms:W3CDTF">2025-05-15T17:51:34Z</dcterms:modified>
</cp:coreProperties>
</file>