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3" r:id="rId4"/>
    <p:sldId id="294" r:id="rId5"/>
    <p:sldId id="295" r:id="rId6"/>
    <p:sldId id="296" r:id="rId7"/>
    <p:sldId id="293" r:id="rId8"/>
    <p:sldId id="297" r:id="rId9"/>
    <p:sldId id="298" r:id="rId10"/>
    <p:sldId id="299" r:id="rId11"/>
    <p:sldId id="300" r:id="rId12"/>
    <p:sldId id="283" r:id="rId13"/>
    <p:sldId id="301" r:id="rId14"/>
    <p:sldId id="302" r:id="rId15"/>
    <p:sldId id="303" r:id="rId16"/>
    <p:sldId id="304" r:id="rId17"/>
    <p:sldId id="305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82"/>
      </p:cViewPr>
      <p:guideLst>
        <p:guide orient="horz" pos="218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9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석훈 성석훈" userId="a80e130534542804" providerId="LiveId" clId="{249D6BA4-22FD-4C38-806C-0F01B6483E4D}"/>
    <pc:docChg chg="delSld">
      <pc:chgData name="성석훈 성석훈" userId="a80e130534542804" providerId="LiveId" clId="{249D6BA4-22FD-4C38-806C-0F01B6483E4D}" dt="2023-04-19T03:01:26.564" v="18" actId="47"/>
      <pc:docMkLst>
        <pc:docMk/>
      </pc:docMkLst>
      <pc:sldChg chg="del">
        <pc:chgData name="성석훈 성석훈" userId="a80e130534542804" providerId="LiveId" clId="{249D6BA4-22FD-4C38-806C-0F01B6483E4D}" dt="2023-04-19T03:01:17.454" v="11" actId="47"/>
        <pc:sldMkLst>
          <pc:docMk/>
          <pc:sldMk cId="272497175" sldId="264"/>
        </pc:sldMkLst>
      </pc:sldChg>
      <pc:sldChg chg="del">
        <pc:chgData name="성석훈 성석훈" userId="a80e130534542804" providerId="LiveId" clId="{249D6BA4-22FD-4C38-806C-0F01B6483E4D}" dt="2023-04-19T03:01:08.319" v="3" actId="47"/>
        <pc:sldMkLst>
          <pc:docMk/>
          <pc:sldMk cId="246960982" sldId="268"/>
        </pc:sldMkLst>
      </pc:sldChg>
      <pc:sldChg chg="del">
        <pc:chgData name="성석훈 성석훈" userId="a80e130534542804" providerId="LiveId" clId="{249D6BA4-22FD-4C38-806C-0F01B6483E4D}" dt="2023-04-19T03:01:20.735" v="13" actId="47"/>
        <pc:sldMkLst>
          <pc:docMk/>
          <pc:sldMk cId="4107778872" sldId="270"/>
        </pc:sldMkLst>
      </pc:sldChg>
      <pc:sldChg chg="del">
        <pc:chgData name="성석훈 성석훈" userId="a80e130534542804" providerId="LiveId" clId="{249D6BA4-22FD-4C38-806C-0F01B6483E4D}" dt="2023-04-19T03:01:22.566" v="14" actId="47"/>
        <pc:sldMkLst>
          <pc:docMk/>
          <pc:sldMk cId="1122762649" sldId="276"/>
        </pc:sldMkLst>
      </pc:sldChg>
      <pc:sldChg chg="del">
        <pc:chgData name="성석훈 성석훈" userId="a80e130534542804" providerId="LiveId" clId="{249D6BA4-22FD-4C38-806C-0F01B6483E4D}" dt="2023-04-19T03:01:15.837" v="9" actId="47"/>
        <pc:sldMkLst>
          <pc:docMk/>
          <pc:sldMk cId="3031788846" sldId="277"/>
        </pc:sldMkLst>
      </pc:sldChg>
      <pc:sldChg chg="del">
        <pc:chgData name="성석훈 성석훈" userId="a80e130534542804" providerId="LiveId" clId="{249D6BA4-22FD-4C38-806C-0F01B6483E4D}" dt="2023-04-19T03:01:14.004" v="7" actId="47"/>
        <pc:sldMkLst>
          <pc:docMk/>
          <pc:sldMk cId="858320850" sldId="278"/>
        </pc:sldMkLst>
      </pc:sldChg>
      <pc:sldChg chg="del">
        <pc:chgData name="성석훈 성석훈" userId="a80e130534542804" providerId="LiveId" clId="{249D6BA4-22FD-4C38-806C-0F01B6483E4D}" dt="2023-04-19T03:01:15.024" v="8" actId="47"/>
        <pc:sldMkLst>
          <pc:docMk/>
          <pc:sldMk cId="484164959" sldId="279"/>
        </pc:sldMkLst>
      </pc:sldChg>
      <pc:sldChg chg="del">
        <pc:chgData name="성석훈 성석훈" userId="a80e130534542804" providerId="LiveId" clId="{249D6BA4-22FD-4C38-806C-0F01B6483E4D}" dt="2023-04-19T03:01:23.386" v="15" actId="47"/>
        <pc:sldMkLst>
          <pc:docMk/>
          <pc:sldMk cId="1505662997" sldId="280"/>
        </pc:sldMkLst>
      </pc:sldChg>
      <pc:sldChg chg="del">
        <pc:chgData name="성석훈 성석훈" userId="a80e130534542804" providerId="LiveId" clId="{249D6BA4-22FD-4C38-806C-0F01B6483E4D}" dt="2023-04-19T03:01:16.661" v="10" actId="47"/>
        <pc:sldMkLst>
          <pc:docMk/>
          <pc:sldMk cId="1636054354" sldId="281"/>
        </pc:sldMkLst>
      </pc:sldChg>
      <pc:sldChg chg="del">
        <pc:chgData name="성석훈 성석훈" userId="a80e130534542804" providerId="LiveId" clId="{249D6BA4-22FD-4C38-806C-0F01B6483E4D}" dt="2023-04-19T03:01:12.921" v="6" actId="47"/>
        <pc:sldMkLst>
          <pc:docMk/>
          <pc:sldMk cId="2472891769" sldId="282"/>
        </pc:sldMkLst>
      </pc:sldChg>
      <pc:sldChg chg="del">
        <pc:chgData name="성석훈 성석훈" userId="a80e130534542804" providerId="LiveId" clId="{249D6BA4-22FD-4C38-806C-0F01B6483E4D}" dt="2023-04-19T03:01:24.305" v="16" actId="47"/>
        <pc:sldMkLst>
          <pc:docMk/>
          <pc:sldMk cId="466753353" sldId="284"/>
        </pc:sldMkLst>
      </pc:sldChg>
      <pc:sldChg chg="del">
        <pc:chgData name="성석훈 성석훈" userId="a80e130534542804" providerId="LiveId" clId="{249D6BA4-22FD-4C38-806C-0F01B6483E4D}" dt="2023-04-19T03:01:11.595" v="5" actId="47"/>
        <pc:sldMkLst>
          <pc:docMk/>
          <pc:sldMk cId="3025818305" sldId="285"/>
        </pc:sldMkLst>
      </pc:sldChg>
      <pc:sldChg chg="del">
        <pc:chgData name="성석훈 성석훈" userId="a80e130534542804" providerId="LiveId" clId="{249D6BA4-22FD-4C38-806C-0F01B6483E4D}" dt="2023-04-19T03:01:25.812" v="17" actId="47"/>
        <pc:sldMkLst>
          <pc:docMk/>
          <pc:sldMk cId="3297790647" sldId="286"/>
        </pc:sldMkLst>
      </pc:sldChg>
      <pc:sldChg chg="del">
        <pc:chgData name="성석훈 성석훈" userId="a80e130534542804" providerId="LiveId" clId="{249D6BA4-22FD-4C38-806C-0F01B6483E4D}" dt="2023-04-19T03:01:08.970" v="4" actId="47"/>
        <pc:sldMkLst>
          <pc:docMk/>
          <pc:sldMk cId="3251937357" sldId="287"/>
        </pc:sldMkLst>
      </pc:sldChg>
      <pc:sldChg chg="del">
        <pc:chgData name="성석훈 성석훈" userId="a80e130534542804" providerId="LiveId" clId="{249D6BA4-22FD-4C38-806C-0F01B6483E4D}" dt="2023-04-19T03:01:07.426" v="2" actId="47"/>
        <pc:sldMkLst>
          <pc:docMk/>
          <pc:sldMk cId="1093036882" sldId="288"/>
        </pc:sldMkLst>
      </pc:sldChg>
      <pc:sldChg chg="del">
        <pc:chgData name="성석훈 성석훈" userId="a80e130534542804" providerId="LiveId" clId="{249D6BA4-22FD-4C38-806C-0F01B6483E4D}" dt="2023-04-19T03:01:26.564" v="18" actId="47"/>
        <pc:sldMkLst>
          <pc:docMk/>
          <pc:sldMk cId="0" sldId="289"/>
        </pc:sldMkLst>
      </pc:sldChg>
      <pc:sldChg chg="del">
        <pc:chgData name="성석훈 성석훈" userId="a80e130534542804" providerId="LiveId" clId="{249D6BA4-22FD-4C38-806C-0F01B6483E4D}" dt="2023-04-19T03:01:07.091" v="1" actId="47"/>
        <pc:sldMkLst>
          <pc:docMk/>
          <pc:sldMk cId="1773652500" sldId="290"/>
        </pc:sldMkLst>
      </pc:sldChg>
      <pc:sldChg chg="del">
        <pc:chgData name="성석훈 성석훈" userId="a80e130534542804" providerId="LiveId" clId="{249D6BA4-22FD-4C38-806C-0F01B6483E4D}" dt="2023-04-19T03:01:06.461" v="0" actId="47"/>
        <pc:sldMkLst>
          <pc:docMk/>
          <pc:sldMk cId="133509190" sldId="291"/>
        </pc:sldMkLst>
      </pc:sldChg>
      <pc:sldChg chg="del">
        <pc:chgData name="성석훈 성석훈" userId="a80e130534542804" providerId="LiveId" clId="{249D6BA4-22FD-4C38-806C-0F01B6483E4D}" dt="2023-04-19T03:01:18.994" v="12" actId="47"/>
        <pc:sldMkLst>
          <pc:docMk/>
          <pc:sldMk cId="1417271746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16FE8-B0AF-46C1-97FD-C5575FD25F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F98D5-8F2F-42A0-8741-DA88D724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2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F98D5-8F2F-42A0-8741-DA88D7249B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8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F98D5-8F2F-42A0-8741-DA88D7249B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18" y="320841"/>
            <a:ext cx="7998697" cy="2010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노동법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  <a:p>
            <a:pPr lvl="0">
              <a:defRPr/>
            </a:pPr>
            <a:r>
              <a:rPr lang="ko-KR" altLang="en-US" sz="6000" spc="-150" dirty="0">
                <a:solidFill>
                  <a:schemeClr val="bg1"/>
                </a:solidFill>
              </a:rPr>
              <a:t>경영상 이유에 의한 해고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347" y="2753629"/>
            <a:ext cx="28680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조 김우진 김재윤 김현진 </a:t>
            </a:r>
            <a:r>
              <a:rPr lang="ko-KR" altLang="en-US" sz="1400" dirty="0" err="1">
                <a:solidFill>
                  <a:schemeClr val="bg1"/>
                </a:solidFill>
              </a:rPr>
              <a:t>성석훈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497" y="6460839"/>
            <a:ext cx="2271729" cy="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</a:t>
            </a:r>
            <a:r>
              <a:rPr lang="en-US" altLang="ko-KR" sz="1600" dirty="0">
                <a:solidFill>
                  <a:schemeClr val="accent1"/>
                </a:solidFill>
              </a:rPr>
              <a:t>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사안의 적용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415E8D-0E25-4C87-A81C-133E72BFB1B0}"/>
              </a:ext>
            </a:extLst>
          </p:cNvPr>
          <p:cNvSpPr/>
          <p:nvPr/>
        </p:nvSpPr>
        <p:spPr>
          <a:xfrm>
            <a:off x="6357260" y="3216609"/>
            <a:ext cx="5448349" cy="2847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해고 대상자 선정 기준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연령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</a:rPr>
              <a:t>재직 기간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3) </a:t>
            </a:r>
            <a:r>
              <a:rPr lang="ko-KR" altLang="en-US" sz="2000" dirty="0">
                <a:solidFill>
                  <a:schemeClr val="tx1"/>
                </a:solidFill>
              </a:rPr>
              <a:t>근무 성적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02A5D-1F74-48CF-9395-F9FBA4BC7B93}"/>
              </a:ext>
            </a:extLst>
          </p:cNvPr>
          <p:cNvSpPr/>
          <p:nvPr/>
        </p:nvSpPr>
        <p:spPr>
          <a:xfrm>
            <a:off x="415419" y="2558614"/>
            <a:ext cx="5448351" cy="657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해고 회피의 노력을 다하였는지 여부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7416D2-5894-41DB-A247-84267C9EEE84}"/>
              </a:ext>
            </a:extLst>
          </p:cNvPr>
          <p:cNvSpPr/>
          <p:nvPr/>
        </p:nvSpPr>
        <p:spPr>
          <a:xfrm>
            <a:off x="6357260" y="2558614"/>
            <a:ext cx="5448351" cy="657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해고 대상자 선정 기준의 공정성 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E890F-D0EB-4001-A3F1-9FBB9B6B3E96}"/>
              </a:ext>
            </a:extLst>
          </p:cNvPr>
          <p:cNvSpPr/>
          <p:nvPr/>
        </p:nvSpPr>
        <p:spPr>
          <a:xfrm>
            <a:off x="415419" y="3216609"/>
            <a:ext cx="5448351" cy="288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100" dirty="0">
                <a:solidFill>
                  <a:schemeClr val="tx1"/>
                </a:solidFill>
              </a:rPr>
              <a:t>- </a:t>
            </a:r>
            <a:r>
              <a:rPr lang="ko-KR" altLang="en-US" sz="2100" dirty="0">
                <a:solidFill>
                  <a:schemeClr val="tx1"/>
                </a:solidFill>
              </a:rPr>
              <a:t>해고 회피를 위한 노력</a:t>
            </a:r>
            <a:endParaRPr lang="en-US" altLang="ko-KR" sz="2100" dirty="0">
              <a:solidFill>
                <a:schemeClr val="tx1"/>
              </a:solidFill>
            </a:endParaRPr>
          </a:p>
          <a:p>
            <a:endParaRPr lang="en-US" altLang="ko-KR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900" dirty="0">
                <a:solidFill>
                  <a:schemeClr val="tx1"/>
                </a:solidFill>
              </a:rPr>
              <a:t>신규채용 중단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900" dirty="0">
                <a:solidFill>
                  <a:schemeClr val="tx1"/>
                </a:solidFill>
              </a:rPr>
              <a:t>명예퇴직 실시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900" dirty="0">
                <a:solidFill>
                  <a:schemeClr val="tx1"/>
                </a:solidFill>
              </a:rPr>
              <a:t>무급휴직 실시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900" dirty="0">
                <a:solidFill>
                  <a:schemeClr val="tx1"/>
                </a:solidFill>
              </a:rPr>
              <a:t>임원들의 급여 </a:t>
            </a:r>
            <a:r>
              <a:rPr lang="en-US" altLang="ko-KR" sz="1900" dirty="0">
                <a:solidFill>
                  <a:schemeClr val="tx1"/>
                </a:solidFill>
              </a:rPr>
              <a:t>20% </a:t>
            </a:r>
            <a:r>
              <a:rPr lang="ko-KR" altLang="en-US" sz="1900" dirty="0">
                <a:solidFill>
                  <a:schemeClr val="tx1"/>
                </a:solidFill>
              </a:rPr>
              <a:t>삭감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550" y="1450429"/>
            <a:ext cx="8270895" cy="228723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</a:t>
            </a:r>
            <a:r>
              <a:rPr lang="en-US" altLang="ko-KR" sz="1600" dirty="0">
                <a:solidFill>
                  <a:schemeClr val="accent1"/>
                </a:solidFill>
              </a:rPr>
              <a:t>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415E8D-0E25-4C87-A81C-133E72BFB1B0}"/>
              </a:ext>
            </a:extLst>
          </p:cNvPr>
          <p:cNvSpPr/>
          <p:nvPr/>
        </p:nvSpPr>
        <p:spPr>
          <a:xfrm>
            <a:off x="6480646" y="2727585"/>
            <a:ext cx="3246192" cy="65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공정성 인정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02A5D-1F74-48CF-9395-F9FBA4BC7B93}"/>
              </a:ext>
            </a:extLst>
          </p:cNvPr>
          <p:cNvSpPr/>
          <p:nvPr/>
        </p:nvSpPr>
        <p:spPr>
          <a:xfrm>
            <a:off x="2432627" y="1792592"/>
            <a:ext cx="3242181" cy="934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1. </a:t>
            </a:r>
            <a:r>
              <a:rPr lang="ko-KR" altLang="en-US" sz="2400" dirty="0"/>
              <a:t>해고 회피의 노력을 </a:t>
            </a:r>
            <a:r>
              <a:rPr lang="ko-KR" altLang="en-US" sz="2400" dirty="0" err="1"/>
              <a:t>다하였는가의</a:t>
            </a:r>
            <a:r>
              <a:rPr lang="ko-KR" altLang="en-US" sz="2400" dirty="0"/>
              <a:t> 여부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7416D2-5894-41DB-A247-84267C9EEE84}"/>
              </a:ext>
            </a:extLst>
          </p:cNvPr>
          <p:cNvSpPr/>
          <p:nvPr/>
        </p:nvSpPr>
        <p:spPr>
          <a:xfrm>
            <a:off x="6480646" y="1792592"/>
            <a:ext cx="3246191" cy="934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해고 대상자 선정</a:t>
            </a:r>
            <a:endParaRPr lang="en-US" altLang="ko-KR" sz="2400" dirty="0"/>
          </a:p>
          <a:p>
            <a:pPr algn="ctr"/>
            <a:r>
              <a:rPr lang="ko-KR" altLang="en-US" sz="2400" dirty="0"/>
              <a:t>기준의 공정성 여부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E890F-D0EB-4001-A3F1-9FBB9B6B3E96}"/>
              </a:ext>
            </a:extLst>
          </p:cNvPr>
          <p:cNvSpPr/>
          <p:nvPr/>
        </p:nvSpPr>
        <p:spPr>
          <a:xfrm>
            <a:off x="2432627" y="2727587"/>
            <a:ext cx="3242181" cy="651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해고 회피의 노력 인정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A321CA-97F2-4EB3-9AC7-6C8E96B0689C}"/>
              </a:ext>
            </a:extLst>
          </p:cNvPr>
          <p:cNvSpPr/>
          <p:nvPr/>
        </p:nvSpPr>
        <p:spPr>
          <a:xfrm>
            <a:off x="3719549" y="5007491"/>
            <a:ext cx="4752901" cy="138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두 사항에 논점을 제기하는 甲의 주장은 타당하지 못함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576178-E2C1-465F-88FB-B2E74A21F5BB}"/>
              </a:ext>
            </a:extLst>
          </p:cNvPr>
          <p:cNvSpPr/>
          <p:nvPr/>
        </p:nvSpPr>
        <p:spPr>
          <a:xfrm>
            <a:off x="3719549" y="4343920"/>
            <a:ext cx="4752901" cy="65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최종 결론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2AD05D5-316E-44A3-A107-1C1B4667A769}"/>
              </a:ext>
            </a:extLst>
          </p:cNvPr>
          <p:cNvSpPr/>
          <p:nvPr/>
        </p:nvSpPr>
        <p:spPr>
          <a:xfrm rot="10800000">
            <a:off x="5860240" y="3824169"/>
            <a:ext cx="471518" cy="44299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0CD647-271E-40D4-8C3C-DFCA9F94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713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질문 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497" y="6460839"/>
            <a:ext cx="2271729" cy="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5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질문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5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1829875" y="2129883"/>
            <a:ext cx="3390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1"/>
                </a:solidFill>
              </a:rPr>
              <a:t>A</a:t>
            </a:r>
            <a:r>
              <a:rPr lang="ko-KR" altLang="en-US" sz="3000" b="1" dirty="0">
                <a:solidFill>
                  <a:schemeClr val="accent1"/>
                </a:solidFill>
              </a:rPr>
              <a:t>회사 </a:t>
            </a:r>
            <a:r>
              <a:rPr lang="en-US" altLang="ko-KR" sz="3000" b="1" dirty="0">
                <a:solidFill>
                  <a:schemeClr val="accent1"/>
                </a:solidFill>
              </a:rPr>
              <a:t>1</a:t>
            </a:r>
            <a:r>
              <a:rPr lang="ko-KR" altLang="en-US" sz="3000" b="1" dirty="0">
                <a:solidFill>
                  <a:schemeClr val="accent1"/>
                </a:solidFill>
              </a:rPr>
              <a:t>급 직원 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1723953" y="3236838"/>
            <a:ext cx="876013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A</a:t>
            </a:r>
            <a:r>
              <a:rPr lang="ko-KR" altLang="ko-KR" sz="2000" dirty="0"/>
              <a:t>회사가 경영상 이유에 의한 </a:t>
            </a:r>
            <a:r>
              <a:rPr lang="ko-KR" altLang="en-US" sz="2000" dirty="0"/>
              <a:t>해고와 관련하여</a:t>
            </a:r>
            <a:r>
              <a:rPr lang="en-US" altLang="ko-KR" sz="2000" dirty="0"/>
              <a:t> B</a:t>
            </a:r>
            <a:r>
              <a:rPr lang="ko-KR" altLang="en-US" sz="2000" dirty="0"/>
              <a:t>노조와 협의할 것이 아니라</a:t>
            </a:r>
            <a:r>
              <a:rPr lang="en-US" altLang="ko-KR" sz="20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급 및 </a:t>
            </a:r>
            <a:r>
              <a:rPr lang="en-US" altLang="ko-KR" sz="2000" dirty="0"/>
              <a:t>2</a:t>
            </a:r>
            <a:r>
              <a:rPr lang="ko-KR" altLang="en-US" sz="2000" dirty="0"/>
              <a:t>급 직원들이 별도로 선출한</a:t>
            </a:r>
            <a:r>
              <a:rPr lang="en-US" altLang="ko-KR" sz="2000" dirty="0"/>
              <a:t> </a:t>
            </a:r>
            <a:r>
              <a:rPr lang="ko-KR" altLang="en-US" sz="2000" dirty="0"/>
              <a:t>대표와 협의해야 한다고 주장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乙</a:t>
            </a:r>
            <a:r>
              <a:rPr lang="ko-KR" altLang="ko-KR" sz="2000" dirty="0"/>
              <a:t>의 주장은 타당한가</a:t>
            </a:r>
            <a:r>
              <a:rPr lang="en-US" altLang="ko-KR" sz="2000" dirty="0"/>
              <a:t>?</a:t>
            </a:r>
            <a:endParaRPr lang="ko-KR" altLang="ko-KR" sz="2000" dirty="0"/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316" y="6516222"/>
            <a:ext cx="2638444" cy="2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3924B-57D8-4D68-B060-1A5EB1C21AD4}"/>
              </a:ext>
            </a:extLst>
          </p:cNvPr>
          <p:cNvSpPr/>
          <p:nvPr/>
        </p:nvSpPr>
        <p:spPr>
          <a:xfrm>
            <a:off x="1663028" y="2643103"/>
            <a:ext cx="9022699" cy="95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논점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5A1513-7AC3-4AA7-8BE5-3876AA601E23}"/>
              </a:ext>
            </a:extLst>
          </p:cNvPr>
          <p:cNvSpPr/>
          <p:nvPr/>
        </p:nvSpPr>
        <p:spPr>
          <a:xfrm>
            <a:off x="1663028" y="4009723"/>
            <a:ext cx="4256313" cy="207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노조 가입 자격이 없는 근로자들을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경영상 해고를 하는 경우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해고를 피하기 위한 방법과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해고의 기준 등에 관하여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</a:t>
            </a:r>
            <a:r>
              <a:rPr lang="en-US" altLang="ko-KR" sz="1600" dirty="0">
                <a:solidFill>
                  <a:schemeClr val="accent1"/>
                </a:solidFill>
              </a:rPr>
              <a:t>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5A1513-7AC3-4AA7-8BE5-3876AA601E23}"/>
              </a:ext>
            </a:extLst>
          </p:cNvPr>
          <p:cNvSpPr/>
          <p:nvPr/>
        </p:nvSpPr>
        <p:spPr>
          <a:xfrm>
            <a:off x="6781799" y="3787906"/>
            <a:ext cx="3903928" cy="1043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과반수로 조직된 노조와 협의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286AE-F303-42E0-91CA-CD8DBA096198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논점의 정리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3A05D7-BA17-4420-B9FA-3952B9360559}"/>
              </a:ext>
            </a:extLst>
          </p:cNvPr>
          <p:cNvSpPr/>
          <p:nvPr/>
        </p:nvSpPr>
        <p:spPr>
          <a:xfrm>
            <a:off x="6781800" y="5190225"/>
            <a:ext cx="3903928" cy="1043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노조 가입 자격이 없는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근로자 대표와의 별도 협의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50CF0CA-AEE3-42F4-9FB7-885EDEE60341}"/>
              </a:ext>
            </a:extLst>
          </p:cNvPr>
          <p:cNvSpPr/>
          <p:nvPr/>
        </p:nvSpPr>
        <p:spPr>
          <a:xfrm rot="5400000">
            <a:off x="6155909" y="4815325"/>
            <a:ext cx="382420" cy="345485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3CE8-7937-47B1-9B8B-27ACF30960E2}"/>
              </a:ext>
            </a:extLst>
          </p:cNvPr>
          <p:cNvSpPr txBox="1"/>
          <p:nvPr/>
        </p:nvSpPr>
        <p:spPr>
          <a:xfrm>
            <a:off x="8340989" y="4779167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accent1"/>
                </a:solidFill>
              </a:rPr>
              <a:t>o r</a:t>
            </a:r>
            <a:endParaRPr lang="ko-KR" altLang="en-US" sz="20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1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 </a:t>
            </a:r>
            <a:r>
              <a:rPr lang="en-US" altLang="ko-KR" sz="1600" dirty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관련 법리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A95949-9C93-4683-A492-BD0DAA20FA28}"/>
              </a:ext>
            </a:extLst>
          </p:cNvPr>
          <p:cNvSpPr/>
          <p:nvPr/>
        </p:nvSpPr>
        <p:spPr>
          <a:xfrm>
            <a:off x="1040829" y="2316928"/>
            <a:ext cx="10267096" cy="95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경영상 해고를 하는 경우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협의를 해야 할 대상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5A1513-7AC3-4AA7-8BE5-3876AA601E23}"/>
              </a:ext>
            </a:extLst>
          </p:cNvPr>
          <p:cNvSpPr/>
          <p:nvPr/>
        </p:nvSpPr>
        <p:spPr>
          <a:xfrm>
            <a:off x="1040829" y="3268834"/>
            <a:ext cx="10267097" cy="214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1900" dirty="0" err="1">
                <a:solidFill>
                  <a:schemeClr val="tx1"/>
                </a:solidFill>
              </a:rPr>
              <a:t>근기법</a:t>
            </a:r>
            <a:r>
              <a:rPr lang="ko-KR" altLang="en-US" sz="1900" dirty="0">
                <a:solidFill>
                  <a:schemeClr val="tx1"/>
                </a:solidFill>
              </a:rPr>
              <a:t> 제</a:t>
            </a:r>
            <a:r>
              <a:rPr lang="en-US" altLang="ko-KR" sz="1900" dirty="0">
                <a:solidFill>
                  <a:schemeClr val="tx1"/>
                </a:solidFill>
              </a:rPr>
              <a:t>24</a:t>
            </a:r>
            <a:r>
              <a:rPr lang="ko-KR" altLang="en-US" sz="1900" dirty="0">
                <a:solidFill>
                  <a:schemeClr val="tx1"/>
                </a:solidFill>
              </a:rPr>
              <a:t>조 제</a:t>
            </a:r>
            <a:r>
              <a:rPr lang="en-US" altLang="ko-KR" sz="1900" dirty="0">
                <a:solidFill>
                  <a:schemeClr val="tx1"/>
                </a:solidFill>
              </a:rPr>
              <a:t>3</a:t>
            </a:r>
            <a:r>
              <a:rPr lang="ko-KR" altLang="en-US" sz="1900" dirty="0">
                <a:solidFill>
                  <a:schemeClr val="tx1"/>
                </a:solidFill>
              </a:rPr>
              <a:t>항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사용자는 해고를 피하기 위한 방법 및 해고의 기준 등에 관하여 당해 사업 또는 사업장에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근로자의 과반수로 조직된 노동조합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없는 경우 과반수를 대표하는 자에 대해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미리 통보하고 성실하게 협의해야 함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</a:t>
            </a:r>
            <a:r>
              <a:rPr lang="en-US" altLang="ko-KR" sz="1600" dirty="0">
                <a:solidFill>
                  <a:schemeClr val="accent1"/>
                </a:solidFill>
              </a:rPr>
              <a:t>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사안의 적용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02A5D-1F74-48CF-9395-F9FBA4BC7B93}"/>
              </a:ext>
            </a:extLst>
          </p:cNvPr>
          <p:cNvSpPr/>
          <p:nvPr/>
        </p:nvSpPr>
        <p:spPr>
          <a:xfrm>
            <a:off x="3275226" y="2373086"/>
            <a:ext cx="5641546" cy="7333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올바른 대상과 협의를 </a:t>
            </a:r>
            <a:r>
              <a:rPr lang="ko-KR" altLang="en-US" sz="2400" dirty="0" err="1"/>
              <a:t>하였는지의</a:t>
            </a:r>
            <a:r>
              <a:rPr lang="ko-KR" altLang="en-US" sz="2400" dirty="0"/>
              <a:t> 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E890F-D0EB-4001-A3F1-9FBB9B6B3E96}"/>
              </a:ext>
            </a:extLst>
          </p:cNvPr>
          <p:cNvSpPr/>
          <p:nvPr/>
        </p:nvSpPr>
        <p:spPr>
          <a:xfrm>
            <a:off x="3275226" y="3106465"/>
            <a:ext cx="5641546" cy="2173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ko-KR" altLang="en-US" sz="2000" dirty="0">
                <a:solidFill>
                  <a:schemeClr val="tx1"/>
                </a:solidFill>
              </a:rPr>
              <a:t>는 전체 근로자의 과반수로 조직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는 노조 가입 자격이 없거나 가입하지 않은 직원에게도 단체협약상 근로조건 동일 적용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dirty="0">
                <a:solidFill>
                  <a:schemeClr val="tx1"/>
                </a:solidFill>
              </a:rPr>
              <a:t>30</a:t>
            </a:r>
            <a:r>
              <a:rPr lang="ko-KR" altLang="en-US" sz="2000" dirty="0">
                <a:solidFill>
                  <a:schemeClr val="tx1"/>
                </a:solidFill>
              </a:rPr>
              <a:t>명을 해고하기로 한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ko-KR" altLang="en-US" sz="2000" dirty="0">
                <a:solidFill>
                  <a:schemeClr val="tx1"/>
                </a:solidFill>
              </a:rPr>
              <a:t>의 요구를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받아들여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명 해고로 변경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6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38015" y="1130938"/>
            <a:ext cx="4497559" cy="228723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</a:t>
            </a:r>
            <a:r>
              <a:rPr lang="en-US" altLang="ko-KR" sz="1600" dirty="0">
                <a:solidFill>
                  <a:schemeClr val="accent1"/>
                </a:solidFill>
              </a:rPr>
              <a:t>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02A5D-1F74-48CF-9395-F9FBA4BC7B93}"/>
              </a:ext>
            </a:extLst>
          </p:cNvPr>
          <p:cNvSpPr/>
          <p:nvPr/>
        </p:nvSpPr>
        <p:spPr>
          <a:xfrm>
            <a:off x="4474912" y="1387899"/>
            <a:ext cx="3242181" cy="934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올바른 대상과 협의를 </a:t>
            </a:r>
            <a:r>
              <a:rPr lang="ko-KR" altLang="en-US" sz="2400" dirty="0" err="1"/>
              <a:t>하였는지의</a:t>
            </a:r>
            <a:r>
              <a:rPr lang="ko-KR" altLang="en-US" sz="2400" dirty="0"/>
              <a:t> 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E890F-D0EB-4001-A3F1-9FBB9B6B3E96}"/>
              </a:ext>
            </a:extLst>
          </p:cNvPr>
          <p:cNvSpPr/>
          <p:nvPr/>
        </p:nvSpPr>
        <p:spPr>
          <a:xfrm>
            <a:off x="4474912" y="2298377"/>
            <a:ext cx="3242181" cy="807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협의절차에 흠결이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있다고 보기 어려움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A321CA-97F2-4EB3-9AC7-6C8E96B0689C}"/>
              </a:ext>
            </a:extLst>
          </p:cNvPr>
          <p:cNvSpPr/>
          <p:nvPr/>
        </p:nvSpPr>
        <p:spPr>
          <a:xfrm>
            <a:off x="1534885" y="4714448"/>
            <a:ext cx="9122229" cy="138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</a:t>
            </a:r>
            <a:r>
              <a:rPr lang="ko-KR" altLang="en-US" sz="2400" dirty="0">
                <a:solidFill>
                  <a:schemeClr val="tx1"/>
                </a:solidFill>
              </a:rPr>
              <a:t>노조가 </a:t>
            </a:r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급 및 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급 직원에 대한 경영상 이유에 의한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ko-KR" altLang="en-US" sz="2400" dirty="0">
                <a:solidFill>
                  <a:schemeClr val="tx1"/>
                </a:solidFill>
              </a:rPr>
              <a:t>해고와 관련하여 </a:t>
            </a:r>
            <a:r>
              <a:rPr lang="en-US" altLang="ko-KR" sz="2400" dirty="0">
                <a:solidFill>
                  <a:schemeClr val="tx1"/>
                </a:solidFill>
              </a:rPr>
              <a:t>A</a:t>
            </a:r>
            <a:r>
              <a:rPr lang="ko-KR" altLang="en-US" sz="2400" dirty="0">
                <a:solidFill>
                  <a:schemeClr val="tx1"/>
                </a:solidFill>
              </a:rPr>
              <a:t>회사와 합의한 것은 적법하므로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乙의 주장은 타당하지 못함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576178-E2C1-465F-88FB-B2E74A21F5BB}"/>
              </a:ext>
            </a:extLst>
          </p:cNvPr>
          <p:cNvSpPr/>
          <p:nvPr/>
        </p:nvSpPr>
        <p:spPr>
          <a:xfrm>
            <a:off x="1534885" y="4100510"/>
            <a:ext cx="9122229" cy="65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최종 결론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2AD05D5-316E-44A3-A107-1C1B4667A769}"/>
              </a:ext>
            </a:extLst>
          </p:cNvPr>
          <p:cNvSpPr/>
          <p:nvPr/>
        </p:nvSpPr>
        <p:spPr>
          <a:xfrm rot="10800000">
            <a:off x="5860242" y="3539233"/>
            <a:ext cx="471518" cy="44299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BBA54D-75E1-40E7-B6C0-68F4D27B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3396000" y="765512"/>
            <a:ext cx="5400000" cy="54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503389" y="2803792"/>
            <a:ext cx="3185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>
                <a:solidFill>
                  <a:schemeClr val="accent1">
                    <a:lumMod val="50000"/>
                  </a:schemeClr>
                </a:solidFill>
              </a:rPr>
              <a:t>QnA</a:t>
            </a:r>
            <a:endParaRPr lang="ko-KR" altLang="en-US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4FDF82-51C1-4C2A-BECE-D6417D5E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2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013981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007" y="1952426"/>
            <a:ext cx="149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사례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284546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5007" y="2783906"/>
            <a:ext cx="10134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질문 </a:t>
            </a:r>
            <a:r>
              <a:rPr lang="en-US" altLang="ko-KR" sz="2800" spc="-3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784364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007" y="4722809"/>
            <a:ext cx="10134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질문 </a:t>
            </a:r>
            <a:r>
              <a:rPr lang="en-US" altLang="ko-KR" sz="2800" spc="-3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2453" y="3362597"/>
            <a:ext cx="1218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질문 소개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논점의 정리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관련 법리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사안의 적용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82452" y="5263534"/>
            <a:ext cx="1218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질문 소개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논점의 정리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관련 법리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사안의 적용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69" cy="31167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256042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사례 소개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497" y="6460839"/>
            <a:ext cx="2271729" cy="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8967449" y="251082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169148" y="100754"/>
            <a:ext cx="37689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사례 소개</a:t>
            </a:r>
          </a:p>
        </p:txBody>
      </p:sp>
      <p:sp>
        <p:nvSpPr>
          <p:cNvPr id="6" name="사각형: 둥근 모서리 31"/>
          <p:cNvSpPr/>
          <p:nvPr/>
        </p:nvSpPr>
        <p:spPr>
          <a:xfrm>
            <a:off x="1065999" y="1450126"/>
            <a:ext cx="3128157" cy="691631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625389" y="1503555"/>
            <a:ext cx="2009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 b="1" spc="-300" dirty="0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회사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070" y="2346842"/>
            <a:ext cx="3994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.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36070" y="2997634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538" y="281296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자동차 부품 생산 회사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070" y="3804998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538" y="362417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근로자 </a:t>
            </a:r>
            <a:r>
              <a:rPr lang="en-US" altLang="ko-KR" dirty="0"/>
              <a:t>400</a:t>
            </a:r>
            <a:r>
              <a:rPr lang="ko-KR" altLang="en-US" dirty="0"/>
              <a:t>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9070" y="3203689"/>
            <a:ext cx="3994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.</a:t>
            </a:r>
            <a:endParaRPr lang="ko-KR" altLang="en-US" sz="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6070" y="4665275"/>
            <a:ext cx="421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8538" y="4480609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250</a:t>
            </a:r>
            <a:r>
              <a:rPr lang="ko-KR" altLang="en-US" dirty="0"/>
              <a:t>명이 가입한 노조가 설립되어 있음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070" y="4017758"/>
            <a:ext cx="3994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.</a:t>
            </a:r>
            <a:endParaRPr lang="ko-KR" altLang="en-US" sz="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35675" y="5599770"/>
            <a:ext cx="421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8143" y="541510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내 </a:t>
            </a:r>
            <a:r>
              <a:rPr lang="en-US" altLang="ko-KR" dirty="0"/>
              <a:t>1~5</a:t>
            </a:r>
            <a:r>
              <a:rPr lang="ko-KR" altLang="en-US" dirty="0"/>
              <a:t>급의 직급으로 분류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675" y="4952253"/>
            <a:ext cx="3994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.</a:t>
            </a:r>
            <a:endParaRPr lang="ko-KR" altLang="en-US" sz="5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6070440" y="2510830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6070440" y="2510828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6182582" y="262580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노동조합 내규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235551" y="3321163"/>
            <a:ext cx="174047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급 및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급 직원들은 노조 가입 자격이 없음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8967449" y="2508327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9588866" y="262580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149108" y="3440013"/>
            <a:ext cx="1740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노조 가입자격이 없거나 노조에 가입하지 않은 직원들에게도 단체협약상의 근로조건을 동일하게 적용해 옴 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10161" y="2609161"/>
            <a:ext cx="5304649" cy="1998799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0000" bIns="46800" anchor="ctr"/>
          <a:lstStyle/>
          <a:p>
            <a:pPr marL="285750" lvl="1" indent="-285750" algn="ctr">
              <a:buFontTx/>
              <a:buChar char="-"/>
              <a:defRPr/>
            </a:pPr>
            <a:r>
              <a:rPr lang="ko-KR" altLang="en-US" dirty="0"/>
              <a:t>신규채용 중단</a:t>
            </a:r>
            <a:endParaRPr lang="en-US" altLang="ko-KR" dirty="0"/>
          </a:p>
          <a:p>
            <a:pPr marL="285750" lvl="1" indent="-285750" algn="ctr">
              <a:buFontTx/>
              <a:buChar char="-"/>
              <a:defRPr/>
            </a:pPr>
            <a:r>
              <a:rPr lang="ko-KR" altLang="en-US" dirty="0"/>
              <a:t>명예퇴직 실시</a:t>
            </a:r>
            <a:endParaRPr lang="en-US" altLang="ko-KR" dirty="0"/>
          </a:p>
          <a:p>
            <a:pPr marL="285750" lvl="1" indent="-285750" algn="ctr">
              <a:buFontTx/>
              <a:buChar char="-"/>
              <a:defRPr/>
            </a:pPr>
            <a:r>
              <a:rPr lang="ko-KR" altLang="en-US" dirty="0"/>
              <a:t>무급휴직 실시</a:t>
            </a:r>
            <a:endParaRPr lang="en-US" altLang="ko-KR" dirty="0"/>
          </a:p>
          <a:p>
            <a:pPr marL="285750" lvl="1" indent="-285750" algn="ctr">
              <a:buFontTx/>
              <a:buChar char="-"/>
              <a:defRPr/>
            </a:pPr>
            <a:r>
              <a:rPr lang="ko-KR" altLang="en-US" dirty="0" err="1"/>
              <a:t>임원급여</a:t>
            </a:r>
            <a:r>
              <a:rPr lang="ko-KR" altLang="en-US" dirty="0"/>
              <a:t> 삭감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43675" y="1143546"/>
            <a:ext cx="5304649" cy="495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defRPr/>
            </a:pPr>
            <a:r>
              <a:rPr lang="en-US" altLang="ko-KR" sz="2000" dirty="0"/>
              <a:t>2015</a:t>
            </a:r>
            <a:r>
              <a:rPr lang="ko-KR" altLang="en-US" sz="2000" dirty="0"/>
              <a:t>년 이후 회사의 생산 및 판매실적 저하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287651" y="218825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0161" y="2112608"/>
            <a:ext cx="5304649" cy="663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defRPr/>
            </a:pPr>
            <a:r>
              <a:rPr lang="ko-KR" altLang="en-US" sz="2000" dirty="0"/>
              <a:t>노조와의 합의 하</a:t>
            </a:r>
            <a:r>
              <a:rPr lang="en-US" altLang="ko-KR" sz="2000" dirty="0"/>
              <a:t>,</a:t>
            </a:r>
            <a:r>
              <a:rPr lang="ko-KR" altLang="en-US" sz="2000" dirty="0"/>
              <a:t> 다음의 제도 실시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17737" y="2112608"/>
            <a:ext cx="5286128" cy="663468"/>
          </a:xfrm>
          <a:prstGeom prst="rect">
            <a:avLst/>
          </a:prstGeom>
          <a:solidFill>
            <a:srgbClr val="224D6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lstStyle/>
          <a:p>
            <a:pPr lvl="0" algn="ctr">
              <a:buNone/>
              <a:defRPr/>
            </a:pPr>
            <a:r>
              <a:rPr lang="ko-KR" altLang="en-US" sz="2000" dirty="0">
                <a:solidFill>
                  <a:srgbClr val="FFFFFF"/>
                </a:solidFill>
              </a:rPr>
              <a:t>해결되지 않아 노조에 해고 계획 통보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17737" y="2776076"/>
            <a:ext cx="5286128" cy="1831884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lstStyle/>
          <a:p>
            <a:pPr marL="0" lvl="1">
              <a:defRPr/>
            </a:pPr>
            <a:r>
              <a:rPr lang="en-US" altLang="ko-KR" dirty="0">
                <a:solidFill>
                  <a:schemeClr val="tx1"/>
                </a:solidFill>
              </a:rPr>
              <a:t>[ </a:t>
            </a:r>
            <a:r>
              <a:rPr lang="ko-KR" altLang="en-US" dirty="0">
                <a:solidFill>
                  <a:schemeClr val="tx1"/>
                </a:solidFill>
              </a:rPr>
              <a:t>우선 해고 조건</a:t>
            </a:r>
            <a:r>
              <a:rPr lang="en-US" altLang="ko-KR" dirty="0"/>
              <a:t> ]</a:t>
            </a:r>
            <a:endParaRPr lang="en-US" altLang="ko-KR" dirty="0">
              <a:solidFill>
                <a:schemeClr val="tx1"/>
              </a:solidFill>
            </a:endParaRPr>
          </a:p>
          <a:p>
            <a:pPr marL="0" lvl="1">
              <a:defRPr/>
            </a:pPr>
            <a:r>
              <a:rPr lang="en-US" altLang="ko-KR" dirty="0"/>
              <a:t>a. 1, 2, 3</a:t>
            </a:r>
            <a:r>
              <a:rPr lang="ko-KR" altLang="en-US" dirty="0"/>
              <a:t>급 중 각 직급에서 연령이 많은 직원</a:t>
            </a:r>
            <a:endParaRPr lang="en-US" altLang="ko-KR" dirty="0"/>
          </a:p>
          <a:p>
            <a:pPr marL="0" lvl="1">
              <a:defRPr/>
            </a:pPr>
            <a:r>
              <a:rPr lang="en-US" altLang="ko-KR" dirty="0">
                <a:solidFill>
                  <a:schemeClr val="tx1"/>
                </a:solidFill>
              </a:rPr>
              <a:t>b. </a:t>
            </a:r>
            <a:r>
              <a:rPr lang="ko-KR" altLang="en-US" dirty="0">
                <a:solidFill>
                  <a:schemeClr val="tx1"/>
                </a:solidFill>
              </a:rPr>
              <a:t>재직 기간이 장기간인 직원</a:t>
            </a:r>
            <a:endParaRPr lang="en-US" altLang="ko-KR" dirty="0">
              <a:solidFill>
                <a:schemeClr val="tx1"/>
              </a:solidFill>
            </a:endParaRPr>
          </a:p>
          <a:p>
            <a:pPr marL="0" lvl="1">
              <a:defRPr/>
            </a:pPr>
            <a:r>
              <a:rPr lang="en-US" altLang="ko-KR" dirty="0"/>
              <a:t>c.</a:t>
            </a:r>
            <a:r>
              <a:rPr lang="ko-KR" altLang="en-US" dirty="0"/>
              <a:t> 근무 성적이 불량한 직원</a:t>
            </a:r>
            <a:endParaRPr lang="en-US" altLang="ko-KR" dirty="0"/>
          </a:p>
          <a:p>
            <a:pPr marL="0" lvl="1">
              <a:defRPr/>
            </a:pPr>
            <a:r>
              <a:rPr lang="ko-KR" altLang="en-US" dirty="0">
                <a:solidFill>
                  <a:schemeClr val="tx1"/>
                </a:solidFill>
              </a:rPr>
              <a:t>예외</a:t>
            </a:r>
            <a:r>
              <a:rPr lang="en-US" altLang="ko-KR" dirty="0"/>
              <a:t> : </a:t>
            </a:r>
            <a:r>
              <a:rPr lang="ko-KR" altLang="en-US" dirty="0">
                <a:solidFill>
                  <a:schemeClr val="tx1"/>
                </a:solidFill>
              </a:rPr>
              <a:t>근무 성적 상위자는 </a:t>
            </a:r>
            <a:r>
              <a:rPr lang="en-US" altLang="ko-KR" dirty="0">
                <a:solidFill>
                  <a:schemeClr val="tx1"/>
                </a:solidFill>
              </a:rPr>
              <a:t>a, b</a:t>
            </a:r>
            <a:r>
              <a:rPr lang="ko-KR" altLang="en-US" dirty="0">
                <a:solidFill>
                  <a:schemeClr val="tx1"/>
                </a:solidFill>
              </a:rPr>
              <a:t>에 해당되더라도 대상자 제외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0504FD9-EB5A-4158-AFA4-F3272D250950}"/>
              </a:ext>
            </a:extLst>
          </p:cNvPr>
          <p:cNvSpPr/>
          <p:nvPr/>
        </p:nvSpPr>
        <p:spPr>
          <a:xfrm rot="10800000">
            <a:off x="2922918" y="1758153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089F2E-8E9D-4FD1-B6C7-0B6BD9E801D8}"/>
              </a:ext>
            </a:extLst>
          </p:cNvPr>
          <p:cNvSpPr/>
          <p:nvPr/>
        </p:nvSpPr>
        <p:spPr>
          <a:xfrm>
            <a:off x="1722466" y="5392329"/>
            <a:ext cx="8793160" cy="736729"/>
          </a:xfrm>
          <a:prstGeom prst="rect">
            <a:avLst/>
          </a:prstGeom>
          <a:solidFill>
            <a:srgbClr val="224D6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lstStyle/>
          <a:p>
            <a:pPr lvl="0" algn="ctr">
              <a:buNone/>
              <a:defRPr/>
            </a:pPr>
            <a:r>
              <a:rPr lang="ko-KR" altLang="en-US" sz="2000" dirty="0">
                <a:solidFill>
                  <a:srgbClr val="FFFFFF"/>
                </a:solidFill>
              </a:rPr>
              <a:t>당초 </a:t>
            </a:r>
            <a:r>
              <a:rPr lang="en-US" altLang="ko-KR" sz="2000" dirty="0">
                <a:solidFill>
                  <a:srgbClr val="FFFFFF"/>
                </a:solidFill>
              </a:rPr>
              <a:t>30</a:t>
            </a:r>
            <a:r>
              <a:rPr lang="ko-KR" altLang="en-US" sz="2000" dirty="0">
                <a:solidFill>
                  <a:srgbClr val="FFFFFF"/>
                </a:solidFill>
              </a:rPr>
              <a:t>명 해고 계획이었던 </a:t>
            </a:r>
            <a:r>
              <a:rPr lang="en-US" altLang="ko-KR" sz="2000" dirty="0">
                <a:solidFill>
                  <a:srgbClr val="FFFFFF"/>
                </a:solidFill>
              </a:rPr>
              <a:t>A</a:t>
            </a:r>
            <a:r>
              <a:rPr lang="ko-KR" altLang="en-US" sz="2000" dirty="0">
                <a:solidFill>
                  <a:srgbClr val="FFFFFF"/>
                </a:solidFill>
              </a:rPr>
              <a:t>회사는 </a:t>
            </a:r>
            <a:r>
              <a:rPr lang="en-US" altLang="ko-KR" sz="2000" dirty="0">
                <a:solidFill>
                  <a:srgbClr val="FFFFFF"/>
                </a:solidFill>
              </a:rPr>
              <a:t>B</a:t>
            </a:r>
            <a:r>
              <a:rPr lang="ko-KR" altLang="en-US" sz="2000" dirty="0">
                <a:solidFill>
                  <a:srgbClr val="FFFFFF"/>
                </a:solidFill>
              </a:rPr>
              <a:t>노조의 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0" algn="ctr">
              <a:buNone/>
              <a:defRPr/>
            </a:pPr>
            <a:r>
              <a:rPr lang="ko-KR" altLang="en-US" sz="2000" dirty="0">
                <a:solidFill>
                  <a:srgbClr val="FFFFFF"/>
                </a:solidFill>
              </a:rPr>
              <a:t>요구를 받아들여 </a:t>
            </a:r>
            <a:r>
              <a:rPr lang="en-US" altLang="ko-KR" sz="2000" dirty="0">
                <a:solidFill>
                  <a:srgbClr val="FFFFFF"/>
                </a:solidFill>
              </a:rPr>
              <a:t>20</a:t>
            </a:r>
            <a:r>
              <a:rPr lang="ko-KR" altLang="en-US" sz="2000" dirty="0">
                <a:solidFill>
                  <a:srgbClr val="FFFFFF"/>
                </a:solidFill>
              </a:rPr>
              <a:t>명 해고하기로 정함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F8484B6-6D14-4A40-8954-C3F28F5BBABD}"/>
              </a:ext>
            </a:extLst>
          </p:cNvPr>
          <p:cNvSpPr/>
          <p:nvPr/>
        </p:nvSpPr>
        <p:spPr>
          <a:xfrm rot="10800000">
            <a:off x="8821234" y="4905800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169148" y="100754"/>
            <a:ext cx="37689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사례 소개</a:t>
            </a:r>
            <a:endParaRPr lang="en-US" altLang="ko-KR" sz="30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0504FD9-EB5A-4158-AFA4-F3272D250950}"/>
              </a:ext>
            </a:extLst>
          </p:cNvPr>
          <p:cNvSpPr/>
          <p:nvPr/>
        </p:nvSpPr>
        <p:spPr>
          <a:xfrm rot="5400000">
            <a:off x="5895244" y="3502773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7139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질문 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1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497" y="6460839"/>
            <a:ext cx="2271729" cy="2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5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질문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5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1499657" y="2129883"/>
            <a:ext cx="4051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/>
                </a:solidFill>
              </a:rPr>
              <a:t>해고 대상자 근로자 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035841" y="3068587"/>
            <a:ext cx="81363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A</a:t>
            </a:r>
            <a:r>
              <a:rPr lang="ko-KR" altLang="ko-KR" sz="2000" dirty="0"/>
              <a:t>회사가 경영상 이유에 의한 해고를 실시하기에 앞서 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ko-KR" sz="2000" dirty="0"/>
              <a:t>해고를 피하기 위한 노력을 다하지 아니하였고</a:t>
            </a:r>
            <a:r>
              <a:rPr lang="en-US" altLang="ko-KR" sz="2000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sz="2000" dirty="0"/>
              <a:t>대상자</a:t>
            </a:r>
            <a:r>
              <a:rPr lang="ko-KR" altLang="en-US" sz="2000" dirty="0"/>
              <a:t>의</a:t>
            </a:r>
            <a:r>
              <a:rPr lang="ko-KR" altLang="ko-KR" sz="2000" dirty="0"/>
              <a:t> 선정 기준이 공정하지 못하다고 주장</a:t>
            </a:r>
            <a:r>
              <a:rPr lang="en-US" altLang="ko-KR" sz="20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ko-KR" sz="2000" dirty="0"/>
              <a:t>甲의 주장은 타당한가</a:t>
            </a:r>
            <a:r>
              <a:rPr lang="en-US" altLang="ko-KR" sz="2000" dirty="0"/>
              <a:t>?</a:t>
            </a:r>
            <a:endParaRPr lang="ko-KR" altLang="ko-KR" sz="2000" dirty="0"/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316" y="6516222"/>
            <a:ext cx="2638444" cy="2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3924B-57D8-4D68-B060-1A5EB1C21AD4}"/>
              </a:ext>
            </a:extLst>
          </p:cNvPr>
          <p:cNvSpPr/>
          <p:nvPr/>
        </p:nvSpPr>
        <p:spPr>
          <a:xfrm>
            <a:off x="1163052" y="2595473"/>
            <a:ext cx="4686204" cy="95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논점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5A1513-7AC3-4AA7-8BE5-3876AA601E23}"/>
              </a:ext>
            </a:extLst>
          </p:cNvPr>
          <p:cNvSpPr/>
          <p:nvPr/>
        </p:nvSpPr>
        <p:spPr>
          <a:xfrm>
            <a:off x="1163052" y="3549812"/>
            <a:ext cx="4686204" cy="273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회사가 해고 전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실시 조치가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해고 회피를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위한 노력으로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인정될 수 있는지의 여부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</a:t>
            </a:r>
            <a:r>
              <a:rPr lang="en-US" altLang="ko-KR" sz="1600" dirty="0">
                <a:solidFill>
                  <a:schemeClr val="accent1"/>
                </a:solidFill>
              </a:rPr>
              <a:t>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7345657" y="3237634"/>
            <a:ext cx="162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논점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C3924B-57D8-4D68-B060-1A5EB1C21AD4}"/>
              </a:ext>
            </a:extLst>
          </p:cNvPr>
          <p:cNvSpPr/>
          <p:nvPr/>
        </p:nvSpPr>
        <p:spPr>
          <a:xfrm>
            <a:off x="6169992" y="2595473"/>
            <a:ext cx="4686204" cy="95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논점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5A1513-7AC3-4AA7-8BE5-3876AA601E23}"/>
              </a:ext>
            </a:extLst>
          </p:cNvPr>
          <p:cNvSpPr/>
          <p:nvPr/>
        </p:nvSpPr>
        <p:spPr>
          <a:xfrm>
            <a:off x="6169992" y="3549812"/>
            <a:ext cx="4686204" cy="273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해고 대상자 선정에 관련한 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기준이 공정성이 있는지에 대해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27F69-91A1-4B09-92D2-E475D3A2B31C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논점의 정리</a:t>
            </a:r>
          </a:p>
        </p:txBody>
      </p:sp>
    </p:spTree>
    <p:extLst>
      <p:ext uri="{BB962C8B-B14F-4D97-AF65-F5344CB8AC3E}">
        <p14:creationId xmlns:p14="http://schemas.microsoft.com/office/powerpoint/2010/main" val="70734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질문 </a:t>
            </a:r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관련 법리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A5BC5-EC70-4046-96D7-75CF3A9E3FC8}"/>
              </a:ext>
            </a:extLst>
          </p:cNvPr>
          <p:cNvSpPr/>
          <p:nvPr/>
        </p:nvSpPr>
        <p:spPr>
          <a:xfrm>
            <a:off x="6342746" y="3260159"/>
            <a:ext cx="5448349" cy="2737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1)  </a:t>
            </a:r>
            <a:r>
              <a:rPr lang="ko-KR" altLang="en-US" sz="2000" dirty="0">
                <a:solidFill>
                  <a:schemeClr val="tx1"/>
                </a:solidFill>
              </a:rPr>
              <a:t>경영상 이유에 의한 해고 요건에 관한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</a:t>
            </a:r>
            <a:r>
              <a:rPr lang="ko-KR" altLang="en-US" sz="2000" dirty="0">
                <a:solidFill>
                  <a:schemeClr val="tx1"/>
                </a:solidFill>
              </a:rPr>
              <a:t>판례의 입장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2)  </a:t>
            </a:r>
            <a:r>
              <a:rPr lang="ko-KR" altLang="en-US" sz="2000" dirty="0">
                <a:solidFill>
                  <a:schemeClr val="tx1"/>
                </a:solidFill>
              </a:rPr>
              <a:t>해고 회피의 노력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3)  </a:t>
            </a:r>
            <a:r>
              <a:rPr lang="ko-KR" altLang="en-US" sz="2000" dirty="0">
                <a:solidFill>
                  <a:schemeClr val="tx1"/>
                </a:solidFill>
              </a:rPr>
              <a:t>합리적이고 공정한 해고 대상자 선정 기준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C3924B-57D8-4D68-B060-1A5EB1C21AD4}"/>
              </a:ext>
            </a:extLst>
          </p:cNvPr>
          <p:cNvSpPr/>
          <p:nvPr/>
        </p:nvSpPr>
        <p:spPr>
          <a:xfrm>
            <a:off x="400903" y="2305821"/>
            <a:ext cx="5448353" cy="95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1. </a:t>
            </a:r>
            <a:r>
              <a:rPr lang="ko-KR" altLang="en-US" sz="2400" dirty="0"/>
              <a:t>근기법상 경영상 이유에 의한</a:t>
            </a:r>
            <a:endParaRPr lang="en-US" altLang="ko-KR" sz="2400" dirty="0"/>
          </a:p>
          <a:p>
            <a:pPr algn="ctr"/>
            <a:r>
              <a:rPr lang="ko-KR" altLang="en-US" sz="2400" dirty="0"/>
              <a:t>해고 관련 규정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A95949-9C93-4683-A492-BD0DAA20FA28}"/>
              </a:ext>
            </a:extLst>
          </p:cNvPr>
          <p:cNvSpPr/>
          <p:nvPr/>
        </p:nvSpPr>
        <p:spPr>
          <a:xfrm>
            <a:off x="6342746" y="2308255"/>
            <a:ext cx="5448351" cy="95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경영상 이유에 의한</a:t>
            </a:r>
            <a:br>
              <a:rPr lang="en-US" altLang="ko-KR" sz="2400" dirty="0"/>
            </a:br>
            <a:r>
              <a:rPr lang="ko-KR" altLang="en-US" sz="2400" dirty="0"/>
              <a:t>해고에 관한 판례 법리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5A1513-7AC3-4AA7-8BE5-3876AA601E23}"/>
              </a:ext>
            </a:extLst>
          </p:cNvPr>
          <p:cNvSpPr/>
          <p:nvPr/>
        </p:nvSpPr>
        <p:spPr>
          <a:xfrm>
            <a:off x="400903" y="3260160"/>
            <a:ext cx="5448353" cy="273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ko-KR" altLang="en-US" sz="1900" dirty="0">
                <a:solidFill>
                  <a:schemeClr val="tx1"/>
                </a:solidFill>
              </a:rPr>
              <a:t>경영상 이유에 의한 해고의 정당성 판단 기준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2000" dirty="0">
                <a:solidFill>
                  <a:schemeClr val="tx1"/>
                </a:solidFill>
              </a:rPr>
              <a:t>긴박한 경영상의 필요성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2000" dirty="0">
                <a:solidFill>
                  <a:schemeClr val="tx1"/>
                </a:solidFill>
              </a:rPr>
              <a:t>해고 회피 노력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2000" dirty="0">
                <a:solidFill>
                  <a:schemeClr val="tx1"/>
                </a:solidFill>
              </a:rPr>
              <a:t>합리적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공정한 해고 기준 및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해고 대상자 선정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2000" dirty="0">
                <a:solidFill>
                  <a:schemeClr val="tx1"/>
                </a:solidFill>
              </a:rPr>
              <a:t>근로자 대표와의 협의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02" y="6485271"/>
            <a:ext cx="2590819" cy="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645</Words>
  <Application>Microsoft Office PowerPoint</Application>
  <PresentationFormat>와이드스크린</PresentationFormat>
  <Paragraphs>155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Pretendard</vt:lpstr>
      <vt:lpstr>Pretendard Black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 jaeyun</cp:lastModifiedBy>
  <cp:revision>81</cp:revision>
  <dcterms:created xsi:type="dcterms:W3CDTF">2022-08-03T01:14:38Z</dcterms:created>
  <dcterms:modified xsi:type="dcterms:W3CDTF">2023-04-20T01:19:34Z</dcterms:modified>
  <cp:version/>
</cp:coreProperties>
</file>