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317" r:id="rId2"/>
    <p:sldId id="477" r:id="rId3"/>
    <p:sldId id="467" r:id="rId4"/>
    <p:sldId id="468" r:id="rId5"/>
    <p:sldId id="469" r:id="rId6"/>
    <p:sldId id="470" r:id="rId7"/>
    <p:sldId id="471" r:id="rId8"/>
    <p:sldId id="333" r:id="rId9"/>
    <p:sldId id="319" r:id="rId10"/>
    <p:sldId id="320" r:id="rId11"/>
    <p:sldId id="321" r:id="rId12"/>
    <p:sldId id="322" r:id="rId13"/>
    <p:sldId id="324" r:id="rId14"/>
    <p:sldId id="326" r:id="rId15"/>
    <p:sldId id="328" r:id="rId16"/>
    <p:sldId id="331" r:id="rId17"/>
    <p:sldId id="332" r:id="rId18"/>
    <p:sldId id="466" r:id="rId19"/>
    <p:sldId id="336" r:id="rId20"/>
    <p:sldId id="340" r:id="rId21"/>
    <p:sldId id="342" r:id="rId22"/>
    <p:sldId id="343" r:id="rId23"/>
    <p:sldId id="344" r:id="rId24"/>
    <p:sldId id="345" r:id="rId25"/>
    <p:sldId id="346" r:id="rId26"/>
    <p:sldId id="347" r:id="rId27"/>
    <p:sldId id="417" r:id="rId28"/>
    <p:sldId id="362" r:id="rId29"/>
    <p:sldId id="363" r:id="rId30"/>
    <p:sldId id="364" r:id="rId31"/>
    <p:sldId id="365" r:id="rId32"/>
    <p:sldId id="366" r:id="rId33"/>
    <p:sldId id="368" r:id="rId34"/>
    <p:sldId id="432" r:id="rId35"/>
    <p:sldId id="425" r:id="rId36"/>
    <p:sldId id="426" r:id="rId37"/>
    <p:sldId id="427" r:id="rId38"/>
    <p:sldId id="431" r:id="rId39"/>
    <p:sldId id="449" r:id="rId40"/>
    <p:sldId id="450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62" r:id="rId49"/>
    <p:sldId id="463" r:id="rId50"/>
    <p:sldId id="464" r:id="rId51"/>
    <p:sldId id="465" r:id="rId52"/>
    <p:sldId id="472" r:id="rId53"/>
    <p:sldId id="473" r:id="rId54"/>
    <p:sldId id="474" r:id="rId55"/>
    <p:sldId id="475" r:id="rId56"/>
    <p:sldId id="476" r:id="rId57"/>
    <p:sldId id="41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60"/>
  </p:normalViewPr>
  <p:slideViewPr>
    <p:cSldViewPr>
      <p:cViewPr varScale="1">
        <p:scale>
          <a:sx n="95" d="100"/>
          <a:sy n="95" d="100"/>
        </p:scale>
        <p:origin x="4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4AB02A5-4FE5-49D9-9E24-09F23B90C450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nice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nice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nice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nice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nice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AB02A5-4FE5-49D9-9E24-09F23B90C450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4AB02A5-4FE5-49D9-9E24-09F23B90C450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nice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nice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nice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nice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nice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nice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AB02A5-4FE5-49D9-9E24-09F23B90C450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nice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8" name="Přímá spojnice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nice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AB02A5-4FE5-49D9-9E24-09F23B90C450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0" name="Přímá spojnice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nice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nice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nice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AB02A5-4FE5-49D9-9E24-09F23B90C450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nice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11/6/2014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836712"/>
            <a:ext cx="7498080" cy="2871192"/>
          </a:xfrm>
        </p:spPr>
        <p:txBody>
          <a:bodyPr>
            <a:normAutofit fontScale="90000"/>
          </a:bodyPr>
          <a:lstStyle/>
          <a:p>
            <a:pPr algn="ctr"/>
            <a:r>
              <a:rPr lang="cs-CZ" sz="8900" b="1" dirty="0" smtClean="0"/>
              <a:t>Dědické právo </a:t>
            </a:r>
            <a:r>
              <a:rPr lang="cs-CZ" sz="5400" b="1" dirty="0" smtClean="0"/>
              <a:t/>
            </a:r>
            <a:br>
              <a:rPr lang="cs-CZ" sz="5400" b="1" dirty="0" smtClean="0"/>
            </a:br>
            <a:r>
              <a:rPr lang="cs-CZ" sz="5400" b="1" dirty="0" smtClean="0"/>
              <a:t>v novém </a:t>
            </a:r>
            <a:br>
              <a:rPr lang="cs-CZ" sz="5400" b="1" dirty="0" smtClean="0"/>
            </a:br>
            <a:r>
              <a:rPr lang="cs-CZ" sz="5400" b="1" dirty="0" smtClean="0"/>
              <a:t>občanském zákoníku</a:t>
            </a:r>
            <a:endParaRPr lang="cs-CZ" sz="5400" b="1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1"/>
          </p:nvPr>
        </p:nvSpPr>
        <p:spPr>
          <a:xfrm>
            <a:off x="1187624" y="4581128"/>
            <a:ext cx="7498080" cy="1667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2000" smtClean="0"/>
              <a:t>JUDr</a:t>
            </a:r>
            <a:r>
              <a:rPr lang="cs-CZ" sz="2000" dirty="0" smtClean="0"/>
              <a:t>. Václav Bednář, </a:t>
            </a:r>
            <a:r>
              <a:rPr lang="cs-CZ" sz="2000" dirty="0" err="1" smtClean="0"/>
              <a:t>Ph.D</a:t>
            </a:r>
            <a:r>
              <a:rPr lang="cs-CZ" sz="2000" dirty="0" smtClean="0"/>
              <a:t>.</a:t>
            </a:r>
          </a:p>
          <a:p>
            <a:pPr>
              <a:buNone/>
            </a:pPr>
            <a:r>
              <a:rPr lang="cs-CZ" sz="2000" dirty="0" smtClean="0"/>
              <a:t>v.</a:t>
            </a:r>
            <a:r>
              <a:rPr lang="cs-CZ" sz="2000" dirty="0" err="1" smtClean="0"/>
              <a:t>bednar</a:t>
            </a:r>
            <a:r>
              <a:rPr lang="cs-CZ" sz="2000" dirty="0" smtClean="0"/>
              <a:t>@</a:t>
            </a:r>
            <a:r>
              <a:rPr lang="cs-CZ" sz="2000" dirty="0" err="1" smtClean="0"/>
              <a:t>akcervenec.eu</a:t>
            </a:r>
            <a:endParaRPr lang="cs-CZ" sz="2000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Závěť § 1494 - § 1497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Závěť X dovětek</a:t>
            </a:r>
          </a:p>
          <a:p>
            <a:endParaRPr lang="cs-CZ" dirty="0" smtClean="0"/>
          </a:p>
          <a:p>
            <a:r>
              <a:rPr lang="cs-CZ" dirty="0" smtClean="0"/>
              <a:t>Příklon k většímu respektu vůle zůstavitele</a:t>
            </a:r>
          </a:p>
          <a:p>
            <a:endParaRPr lang="cs-CZ" dirty="0" smtClean="0"/>
          </a:p>
          <a:p>
            <a:r>
              <a:rPr lang="cs-CZ" dirty="0" smtClean="0"/>
              <a:t>Závěť má být vyložena, tak aby bylo vyhověno vůli zůstavitele (1494 odst. 2)</a:t>
            </a:r>
          </a:p>
          <a:p>
            <a:endParaRPr lang="cs-CZ" dirty="0" smtClean="0"/>
          </a:p>
          <a:p>
            <a:r>
              <a:rPr lang="cs-CZ" dirty="0" smtClean="0"/>
              <a:t>V tomto kontextu není možné dále vycházet ze závěrů v 21 </a:t>
            </a:r>
            <a:r>
              <a:rPr lang="cs-CZ" dirty="0" err="1" smtClean="0"/>
              <a:t>Cdo</a:t>
            </a:r>
            <a:r>
              <a:rPr lang="cs-CZ" dirty="0" smtClean="0"/>
              <a:t> 2992/2009 (zajištění dluhu závětí)</a:t>
            </a:r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Závěť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Datování závěti</a:t>
            </a:r>
          </a:p>
          <a:p>
            <a:endParaRPr lang="cs-CZ" dirty="0" smtClean="0"/>
          </a:p>
          <a:p>
            <a:r>
              <a:rPr lang="cs-CZ" dirty="0" smtClean="0"/>
              <a:t>Negativní závěť (vztah § 1494 odst. 1 k § 1649 odst. 2) reakce na stávající stav</a:t>
            </a:r>
          </a:p>
          <a:p>
            <a:endParaRPr lang="cs-CZ" dirty="0" smtClean="0"/>
          </a:p>
          <a:p>
            <a:r>
              <a:rPr lang="cs-CZ" dirty="0" smtClean="0"/>
              <a:t>Možnost poukázat na obsah jiné listiny a následky s tím spojené</a:t>
            </a:r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000" dirty="0" smtClean="0"/>
              <a:t>Závěť – způsobilost pořídit závět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V </a:t>
            </a:r>
            <a:r>
              <a:rPr lang="cs-CZ" dirty="0"/>
              <a:t>rámci omezení smí pořizovat veřejnou listinou</a:t>
            </a:r>
          </a:p>
          <a:p>
            <a:endParaRPr lang="cs-CZ" dirty="0" smtClean="0"/>
          </a:p>
          <a:p>
            <a:r>
              <a:rPr lang="cs-CZ" dirty="0" smtClean="0"/>
              <a:t>Ten kdo byl omezen ve svéprávnosti, může pořídit pokud se uzdraví (neřeší lucidum intervallum</a:t>
            </a:r>
            <a:r>
              <a:rPr lang="cs-CZ" i="1" dirty="0" smtClean="0"/>
              <a:t>)</a:t>
            </a:r>
          </a:p>
          <a:p>
            <a:endParaRPr lang="cs-CZ" i="1" dirty="0"/>
          </a:p>
          <a:p>
            <a:r>
              <a:rPr lang="cs-CZ" dirty="0" smtClean="0"/>
              <a:t>Výslovně není řešena situace pořízení v duševní poruše před vydáním rozhodnutí</a:t>
            </a:r>
          </a:p>
          <a:p>
            <a:endParaRPr lang="cs-CZ" dirty="0"/>
          </a:p>
          <a:p>
            <a:r>
              <a:rPr lang="cs-CZ" dirty="0" smtClean="0"/>
              <a:t>Důkaz je na tom, kdo prosazuje výjimku z pravidla</a:t>
            </a:r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000" dirty="0" smtClean="0"/>
              <a:t>Závěť – způsobilost pořídit závět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Podstatný omyl způsobuje relativní neplatnost ustanovení závěti nebo závěti jako celku</a:t>
            </a:r>
          </a:p>
          <a:p>
            <a:endParaRPr lang="cs-CZ" dirty="0" smtClean="0"/>
          </a:p>
          <a:p>
            <a:r>
              <a:rPr lang="cs-CZ" dirty="0" smtClean="0"/>
              <a:t>§ 1530 stanoví, kdy se jedná o podstatný omyl</a:t>
            </a:r>
          </a:p>
          <a:p>
            <a:endParaRPr lang="cs-CZ" dirty="0" smtClean="0"/>
          </a:p>
          <a:p>
            <a:r>
              <a:rPr lang="cs-CZ" dirty="0" smtClean="0"/>
              <a:t>Vada projevu - včetně případů přeřeknutí, přepsání, nesprávného pojmenování nebo popsání, není podstatným omylem</a:t>
            </a:r>
          </a:p>
          <a:p>
            <a:endParaRPr lang="cs-CZ" dirty="0" smtClean="0"/>
          </a:p>
          <a:p>
            <a:r>
              <a:rPr lang="cs-CZ" dirty="0" smtClean="0"/>
              <a:t>K neplatnosti může vést i omyl v pohnutce.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Druhy závětí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 smtClean="0"/>
              <a:t>Zachovány stávající typy závětí</a:t>
            </a:r>
          </a:p>
          <a:p>
            <a:pPr marL="596646" indent="-514350">
              <a:buFont typeface="+mj-lt"/>
              <a:buAutoNum type="alphaLcParenR"/>
            </a:pPr>
            <a:r>
              <a:rPr lang="cs-CZ" dirty="0" smtClean="0"/>
              <a:t>Holografní</a:t>
            </a:r>
          </a:p>
          <a:p>
            <a:pPr marL="596646" indent="-514350">
              <a:buFont typeface="+mj-lt"/>
              <a:buAutoNum type="alphaLcParenR"/>
            </a:pPr>
            <a:r>
              <a:rPr lang="cs-CZ" dirty="0" smtClean="0"/>
              <a:t>Allografní</a:t>
            </a:r>
          </a:p>
          <a:p>
            <a:pPr marL="596646" indent="-514350">
              <a:buFont typeface="+mj-lt"/>
              <a:buAutoNum type="alphaLcParenR"/>
            </a:pPr>
            <a:r>
              <a:rPr lang="cs-CZ" dirty="0" smtClean="0"/>
              <a:t>Veřejná listina (notářský zápis)</a:t>
            </a:r>
          </a:p>
          <a:p>
            <a:pPr marL="596646" indent="-514350">
              <a:buFont typeface="+mj-lt"/>
              <a:buAutoNum type="alphaLcParenR"/>
            </a:pPr>
            <a:r>
              <a:rPr lang="cs-CZ" dirty="0" smtClean="0"/>
              <a:t>Úlevy při pořizování závěti</a:t>
            </a:r>
          </a:p>
          <a:p>
            <a:pPr marL="596646" indent="-514350">
              <a:buFont typeface="+mj-lt"/>
              <a:buAutoNum type="alphaLcParenR"/>
            </a:pPr>
            <a:endParaRPr lang="cs-CZ" dirty="0" smtClean="0"/>
          </a:p>
          <a:p>
            <a:pPr marL="596646" indent="-514350"/>
            <a:r>
              <a:rPr lang="cs-CZ" dirty="0" smtClean="0"/>
              <a:t>Pravidlo pro znesnadnění falšování u allografní závěti § 563</a:t>
            </a:r>
          </a:p>
          <a:p>
            <a:pPr marL="596646" indent="-514350"/>
            <a:endParaRPr lang="cs-CZ" dirty="0" smtClean="0"/>
          </a:p>
          <a:p>
            <a:pPr marL="596646" indent="-514350"/>
            <a:r>
              <a:rPr lang="cs-CZ" dirty="0" smtClean="0"/>
              <a:t>Speciální úprava allografní závěti pro osoby se smyslovým postižením</a:t>
            </a:r>
          </a:p>
          <a:p>
            <a:pPr marL="596646" indent="-514350"/>
            <a:endParaRPr lang="cs-CZ" dirty="0" smtClean="0"/>
          </a:p>
          <a:p>
            <a:pPr marL="596646" indent="-514350"/>
            <a:r>
              <a:rPr lang="cs-CZ" dirty="0" smtClean="0"/>
              <a:t>U veřejné listiny povinnost sepisujícího přesvědčit se o tom, zda je sepisováno s rozvahou, vážně a bez donucení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Ústní závěť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Možnost pořídit v případě nenadálé události či ocitnutí se v místě ochromení běžného styku v důsledku mimořádné události</a:t>
            </a:r>
          </a:p>
          <a:p>
            <a:endParaRPr lang="cs-CZ" dirty="0" smtClean="0"/>
          </a:p>
          <a:p>
            <a:r>
              <a:rPr lang="cs-CZ" dirty="0" smtClean="0"/>
              <a:t>Nutná přítomnost tří svědků</a:t>
            </a:r>
          </a:p>
          <a:p>
            <a:endParaRPr lang="cs-CZ" dirty="0" smtClean="0"/>
          </a:p>
          <a:p>
            <a:r>
              <a:rPr lang="cs-CZ" dirty="0" smtClean="0"/>
              <a:t>Není-li záznam o zůstavitelově vůli, pak je třeba svědky vyslechnout</a:t>
            </a:r>
          </a:p>
          <a:p>
            <a:endParaRPr lang="cs-CZ" dirty="0" smtClean="0"/>
          </a:p>
          <a:p>
            <a:r>
              <a:rPr lang="cs-CZ" dirty="0" smtClean="0"/>
              <a:t>Omezená platnost závěti – dva týdny</a:t>
            </a:r>
          </a:p>
          <a:p>
            <a:endParaRPr lang="cs-CZ" dirty="0" smtClean="0"/>
          </a:p>
          <a:p>
            <a:r>
              <a:rPr lang="cs-CZ" dirty="0" smtClean="0"/>
              <a:t>Povinnost svědků oznámit, že došlo k pořízení závěti - § 6 odst. 1 povinnost jednat v právním styku poctivě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000" dirty="0" smtClean="0"/>
              <a:t>Svědkové závěti </a:t>
            </a:r>
            <a:br>
              <a:rPr lang="cs-CZ" sz="4000" dirty="0" smtClean="0"/>
            </a:br>
            <a:r>
              <a:rPr lang="cs-CZ" sz="4000" dirty="0" smtClean="0"/>
              <a:t>§ 1539 - § 1541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cs-CZ" dirty="0" smtClean="0"/>
          </a:p>
          <a:p>
            <a:r>
              <a:rPr lang="cs-CZ" dirty="0" smtClean="0"/>
              <a:t>Znovu zavedeno pravidlo na ochranu svědka – doložka poukazující na jeho vlastnost</a:t>
            </a:r>
          </a:p>
          <a:p>
            <a:endParaRPr lang="cs-CZ" dirty="0" smtClean="0"/>
          </a:p>
          <a:p>
            <a:r>
              <a:rPr lang="cs-CZ" dirty="0" smtClean="0"/>
              <a:t>Stanoveno kdo nemůže být svědkem</a:t>
            </a:r>
          </a:p>
          <a:p>
            <a:endParaRPr lang="cs-CZ" dirty="0" smtClean="0"/>
          </a:p>
          <a:p>
            <a:r>
              <a:rPr lang="cs-CZ" dirty="0" smtClean="0"/>
              <a:t>Reaguje se na poslední judikaturu ohledně způsobilosti svědka být zároveň dědicem 30 </a:t>
            </a:r>
            <a:r>
              <a:rPr lang="cs-CZ" dirty="0" err="1" smtClean="0"/>
              <a:t>Cdo</a:t>
            </a:r>
            <a:r>
              <a:rPr lang="cs-CZ" dirty="0" smtClean="0"/>
              <a:t> 1763/2004</a:t>
            </a:r>
          </a:p>
          <a:p>
            <a:endParaRPr lang="cs-CZ" dirty="0" smtClean="0"/>
          </a:p>
          <a:p>
            <a:r>
              <a:rPr lang="cs-CZ" dirty="0" smtClean="0"/>
              <a:t>Pravidlo pro umožnění povolání takovéto osoby za dědice § 1540 odst. 2 (</a:t>
            </a:r>
            <a:r>
              <a:rPr lang="cs-CZ" i="1" dirty="0" smtClean="0"/>
              <a:t>K platnosti ustanovení závěti učiněného ve prospěch dědice či odkazovníka se vyžaduje, aby je zůstavitel napsal vlastní rukou, nebo aby je potvrdili tři svědci).</a:t>
            </a:r>
          </a:p>
          <a:p>
            <a:endParaRPr lang="cs-CZ" i="1" dirty="0" smtClean="0"/>
          </a:p>
          <a:p>
            <a:r>
              <a:rPr lang="cs-CZ" dirty="0" smtClean="0"/>
              <a:t>Povinnost mlčenlivosti § 1550</a:t>
            </a:r>
          </a:p>
          <a:p>
            <a:endParaRPr lang="cs-CZ" i="1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Zrušení závěti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Je možné závěť zničit, odvolat nebo pořídit novou</a:t>
            </a:r>
          </a:p>
          <a:p>
            <a:endParaRPr lang="cs-CZ" dirty="0" smtClean="0"/>
          </a:p>
          <a:p>
            <a:r>
              <a:rPr lang="cs-CZ" dirty="0" smtClean="0"/>
              <a:t>O pořízení nové závěti platí, že pozdější závěť ruší předchozí pokud vedle ní nemůže obstát – ale § 1580</a:t>
            </a:r>
          </a:p>
          <a:p>
            <a:endParaRPr lang="cs-CZ" dirty="0" smtClean="0"/>
          </a:p>
          <a:p>
            <a:r>
              <a:rPr lang="cs-CZ" dirty="0" smtClean="0"/>
              <a:t>Závěť musí zrušit sám zůstavitel (</a:t>
            </a:r>
            <a:r>
              <a:rPr lang="cs-CZ" sz="1400" dirty="0" smtClean="0"/>
              <a:t>Činí-li si nárok na odkaz z posledního pořízení </a:t>
            </a:r>
            <a:r>
              <a:rPr lang="cs-CZ" sz="1400" dirty="0" err="1" smtClean="0"/>
              <a:t>udanlivě</a:t>
            </a:r>
            <a:r>
              <a:rPr lang="cs-CZ" sz="1400" dirty="0" smtClean="0"/>
              <a:t> ztraceného, musí odkazovník </a:t>
            </a:r>
            <a:r>
              <a:rPr lang="cs-CZ" sz="1400" dirty="0" err="1" smtClean="0"/>
              <a:t>prokázati</a:t>
            </a:r>
            <a:r>
              <a:rPr lang="cs-CZ" sz="1400" dirty="0" smtClean="0"/>
              <a:t> nejen obsah posledního pořízení, nýbrž i náhodu. </a:t>
            </a:r>
            <a:r>
              <a:rPr lang="cs-CZ" sz="1400" b="1" i="1" dirty="0" err="1" smtClean="0"/>
              <a:t>Gl</a:t>
            </a:r>
            <a:r>
              <a:rPr lang="cs-CZ" sz="1400" b="1" i="1" dirty="0" smtClean="0"/>
              <a:t>. U. 11545</a:t>
            </a:r>
            <a:r>
              <a:rPr lang="cs-CZ" dirty="0" smtClean="0"/>
              <a:t>)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Zrušení závěti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Nově bude možné požadovat vydání závěti pořízené ve formě veřejné listiny.</a:t>
            </a:r>
          </a:p>
          <a:p>
            <a:endParaRPr lang="cs-CZ" dirty="0" smtClean="0"/>
          </a:p>
          <a:p>
            <a:r>
              <a:rPr lang="cs-CZ" dirty="0" smtClean="0"/>
              <a:t>Vydání má za následek odvolání závětí – nutnost poučení o tomto</a:t>
            </a:r>
          </a:p>
          <a:p>
            <a:endParaRPr lang="cs-CZ" dirty="0" smtClean="0"/>
          </a:p>
          <a:p>
            <a:r>
              <a:rPr lang="cs-CZ" dirty="0" smtClean="0"/>
              <a:t>Pouhé uložení do úřední úschovy a následné vydání nemá účinky odvolání</a:t>
            </a:r>
          </a:p>
          <a:p>
            <a:endParaRPr lang="cs-CZ" dirty="0" smtClean="0"/>
          </a:p>
          <a:p>
            <a:r>
              <a:rPr lang="cs-CZ" dirty="0" smtClean="0"/>
              <a:t>Neúčinná zrušovací doložka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Vedlejší doložky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Nepřihlíží se k vedlejším doložkám, které:</a:t>
            </a:r>
          </a:p>
          <a:p>
            <a:pPr marL="596646" indent="-514350">
              <a:buFont typeface="+mj-lt"/>
              <a:buAutoNum type="alphaLcParenR"/>
            </a:pPr>
            <a:r>
              <a:rPr lang="cs-CZ" dirty="0" smtClean="0"/>
              <a:t>Směřují ke zřejmému obtěžování dědice</a:t>
            </a:r>
          </a:p>
          <a:p>
            <a:pPr marL="596646" indent="-514350">
              <a:buFont typeface="+mj-lt"/>
              <a:buAutoNum type="alphaLcParenR"/>
            </a:pPr>
            <a:r>
              <a:rPr lang="cs-CZ" dirty="0" smtClean="0"/>
              <a:t>Odporují veřejnému pořádku</a:t>
            </a:r>
          </a:p>
          <a:p>
            <a:pPr marL="596646" indent="-514350">
              <a:buFont typeface="+mj-lt"/>
              <a:buAutoNum type="alphaLcParenR"/>
            </a:pPr>
            <a:r>
              <a:rPr lang="cs-CZ" dirty="0" smtClean="0"/>
              <a:t>Jsou nesrozumitelné</a:t>
            </a:r>
          </a:p>
          <a:p>
            <a:pPr marL="596646" indent="-514350">
              <a:buFont typeface="+mj-lt"/>
              <a:buAutoNum type="alphaLcParenR"/>
            </a:pPr>
            <a:r>
              <a:rPr lang="cs-CZ" dirty="0" smtClean="0"/>
              <a:t>Zakazují nebo přikazují uzavření manželství, či setrvání v něm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000" dirty="0" smtClean="0"/>
              <a:t>Dědický nápad – dědická způsobilost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Pozůstalost x dědictví</a:t>
            </a:r>
          </a:p>
          <a:p>
            <a:endParaRPr lang="cs-CZ" dirty="0" smtClean="0"/>
          </a:p>
          <a:p>
            <a:r>
              <a:rPr lang="cs-CZ" dirty="0" smtClean="0"/>
              <a:t>Dědické právo vzniká smrtí zůstavitele</a:t>
            </a:r>
          </a:p>
          <a:p>
            <a:endParaRPr lang="cs-CZ" dirty="0" smtClean="0"/>
          </a:p>
          <a:p>
            <a:r>
              <a:rPr lang="cs-CZ" dirty="0" smtClean="0"/>
              <a:t>Výslovně vyjádřena zásada, že nedědí ten, kdo se smrti zůstavitele nedožil nikoliv již ten kdo v okamžiku smrti neexistuje</a:t>
            </a:r>
          </a:p>
          <a:p>
            <a:endParaRPr lang="cs-CZ" dirty="0" smtClean="0"/>
          </a:p>
          <a:p>
            <a:r>
              <a:rPr lang="cs-CZ" dirty="0" smtClean="0"/>
              <a:t>Výslovně připuštěna možnost, aby se dědicem stala právnická osoba, která v okamžiku smrti ještě nevznikla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36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Podmínky § 1561 - § 1563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cs-CZ" dirty="0" smtClean="0"/>
          </a:p>
          <a:p>
            <a:r>
              <a:rPr lang="cs-CZ" dirty="0" smtClean="0"/>
              <a:t>Obecně se vychází z úpravy právního jednání § 545 a </a:t>
            </a:r>
            <a:r>
              <a:rPr lang="cs-CZ" dirty="0" err="1" smtClean="0"/>
              <a:t>násl</a:t>
            </a:r>
            <a:r>
              <a:rPr lang="cs-CZ" dirty="0" smtClean="0"/>
              <a:t>.</a:t>
            </a:r>
          </a:p>
          <a:p>
            <a:endParaRPr lang="cs-CZ" dirty="0" smtClean="0"/>
          </a:p>
          <a:p>
            <a:r>
              <a:rPr lang="cs-CZ" dirty="0" smtClean="0"/>
              <a:t>Nicméně vzhledem ke specifičnosti úpravy dědického práva jsou upraveny i zde</a:t>
            </a:r>
          </a:p>
          <a:p>
            <a:endParaRPr lang="cs-CZ" dirty="0" smtClean="0"/>
          </a:p>
          <a:p>
            <a:r>
              <a:rPr lang="cs-CZ" dirty="0" smtClean="0"/>
              <a:t>Podmínka musí být splněna po smrti, není-li zřejmá jiná vůle zůstavitele</a:t>
            </a:r>
          </a:p>
          <a:p>
            <a:endParaRPr lang="cs-CZ" dirty="0" smtClean="0"/>
          </a:p>
          <a:p>
            <a:r>
              <a:rPr lang="cs-CZ" dirty="0" smtClean="0"/>
              <a:t>K nemožné rozvazovací podmínce se nepřihlíží</a:t>
            </a:r>
          </a:p>
          <a:p>
            <a:r>
              <a:rPr lang="cs-CZ" dirty="0" smtClean="0"/>
              <a:t>Nemožná odkládací podmínka je neplatná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Obecné náhradnictví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Zřízení náhradníka dědici, který dědictví nenabude</a:t>
            </a:r>
          </a:p>
          <a:p>
            <a:endParaRPr lang="cs-CZ" dirty="0" smtClean="0"/>
          </a:p>
          <a:p>
            <a:r>
              <a:rPr lang="cs-CZ" dirty="0" smtClean="0"/>
              <a:t>Možno náhradníky řetězit</a:t>
            </a:r>
          </a:p>
          <a:p>
            <a:endParaRPr lang="cs-CZ" dirty="0" smtClean="0"/>
          </a:p>
          <a:p>
            <a:r>
              <a:rPr lang="cs-CZ" dirty="0" smtClean="0"/>
              <a:t>Omezení uložená dědici postihují i náhradníky, ledaže zůstavitel stanoví něco jiného nebo povaha věci</a:t>
            </a:r>
          </a:p>
          <a:p>
            <a:endParaRPr lang="cs-CZ" dirty="0" smtClean="0"/>
          </a:p>
          <a:p>
            <a:r>
              <a:rPr lang="cs-CZ" dirty="0" smtClean="0"/>
              <a:t>Výkladová pravidla – např. v případě zániku náhradnictví potomkovi, který neměl děti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Svěřenské nástupnictví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Fideikomisární substituce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10" name="Podnadpis 4"/>
          <p:cNvSpPr txBox="1">
            <a:spLocks/>
          </p:cNvSpPr>
          <p:nvPr/>
        </p:nvSpPr>
        <p:spPr>
          <a:xfrm>
            <a:off x="683568" y="1772816"/>
            <a:ext cx="7776864" cy="43204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cs-CZ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vál 1"/>
          <p:cNvSpPr/>
          <p:nvPr/>
        </p:nvSpPr>
        <p:spPr>
          <a:xfrm>
            <a:off x="364942" y="2351937"/>
            <a:ext cx="1800200" cy="962526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Zůstavitel</a:t>
            </a:r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2" name="Ovál 2"/>
          <p:cNvSpPr/>
          <p:nvPr/>
        </p:nvSpPr>
        <p:spPr>
          <a:xfrm>
            <a:off x="2627784" y="3793249"/>
            <a:ext cx="1944216" cy="1114122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Přední dědic (Institut)</a:t>
            </a:r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3" name="Ovál 5"/>
          <p:cNvSpPr/>
          <p:nvPr/>
        </p:nvSpPr>
        <p:spPr>
          <a:xfrm>
            <a:off x="5286212" y="5184107"/>
            <a:ext cx="2088232" cy="1265718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Následný dědic (Substitut)</a:t>
            </a:r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14" name="Přímá spojnice se šipkou 12"/>
          <p:cNvCxnSpPr>
            <a:stCxn id="11" idx="5"/>
          </p:cNvCxnSpPr>
          <p:nvPr/>
        </p:nvCxnSpPr>
        <p:spPr>
          <a:xfrm>
            <a:off x="1901509" y="3173504"/>
            <a:ext cx="817993" cy="886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>
            <a:stCxn id="12" idx="5"/>
          </p:cNvCxnSpPr>
          <p:nvPr/>
        </p:nvCxnSpPr>
        <p:spPr>
          <a:xfrm>
            <a:off x="4287276" y="4744212"/>
            <a:ext cx="983100" cy="879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Svěřenské nástupnictví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Povolání za svěřenského nástupce je i povolání za náhradního dědice</a:t>
            </a:r>
          </a:p>
          <a:p>
            <a:endParaRPr lang="cs-CZ" dirty="0" smtClean="0"/>
          </a:p>
          <a:p>
            <a:r>
              <a:rPr lang="cs-CZ" dirty="0" smtClean="0"/>
              <a:t>Omezení řady svěřenských nástupců</a:t>
            </a:r>
          </a:p>
          <a:p>
            <a:endParaRPr lang="cs-CZ" dirty="0" smtClean="0"/>
          </a:p>
          <a:p>
            <a:r>
              <a:rPr lang="cs-CZ" dirty="0" smtClean="0"/>
              <a:t>Zánik svěřenského nástupnictví nejpozději 100 let po smrti zůstavitele bez ohledu na to zda se substitut ujme dědictví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Svěřenské nástupnictví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I zde se uplatní výkladová pravidla např. byl-li povolán substitut nezletilému dítěti nezpůsobilému pořizovat (zaniká v rozsahu povinného dílu) § 1517</a:t>
            </a:r>
          </a:p>
          <a:p>
            <a:endParaRPr lang="cs-CZ" dirty="0" smtClean="0"/>
          </a:p>
          <a:p>
            <a:r>
              <a:rPr lang="cs-CZ" dirty="0" smtClean="0"/>
              <a:t>Obdobně jako u náhradnictví je řešena otázka substituta bezdětného potomka</a:t>
            </a:r>
          </a:p>
          <a:p>
            <a:endParaRPr lang="cs-CZ" dirty="0" smtClean="0"/>
          </a:p>
          <a:p>
            <a:r>
              <a:rPr lang="cs-CZ" dirty="0" smtClean="0"/>
              <a:t>Svěřenské nástupnictví osoby nesvéprávné zaniká nabytím svéprávnosti</a:t>
            </a:r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Svěřenské nástupnictví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cs-CZ" dirty="0" smtClean="0"/>
          </a:p>
          <a:p>
            <a:r>
              <a:rPr lang="cs-CZ" dirty="0" smtClean="0"/>
              <a:t>Institut je v postavení poživatele, nestanoví-li zůstavitel něco jiného </a:t>
            </a:r>
          </a:p>
          <a:p>
            <a:endParaRPr lang="cs-CZ" dirty="0" smtClean="0"/>
          </a:p>
          <a:p>
            <a:r>
              <a:rPr lang="cs-CZ" dirty="0" smtClean="0"/>
              <a:t>Nelze vést výkon rozhodnutí (</a:t>
            </a:r>
            <a:r>
              <a:rPr lang="cs-CZ" sz="1700" dirty="0" smtClean="0"/>
              <a:t>Na nemovitost zatíženou fideikomisární substitucí nelze </a:t>
            </a:r>
            <a:r>
              <a:rPr lang="cs-CZ" sz="1700" dirty="0" err="1" smtClean="0"/>
              <a:t>vésti</a:t>
            </a:r>
            <a:r>
              <a:rPr lang="cs-CZ" sz="1700" dirty="0" smtClean="0"/>
              <a:t> bez svolení substituta exekuci k dobytí pohledávky za </a:t>
            </a:r>
            <a:r>
              <a:rPr lang="cs-CZ" sz="1700" dirty="0" err="1" smtClean="0"/>
              <a:t>fiduciářem</a:t>
            </a:r>
            <a:r>
              <a:rPr lang="cs-CZ" sz="1700" dirty="0" smtClean="0"/>
              <a:t> … </a:t>
            </a:r>
            <a:r>
              <a:rPr lang="cs-CZ" sz="1700" b="1" i="1" dirty="0" smtClean="0"/>
              <a:t>Vážný 12.745</a:t>
            </a:r>
            <a:r>
              <a:rPr lang="cs-CZ" dirty="0" smtClean="0"/>
              <a:t>)</a:t>
            </a:r>
          </a:p>
          <a:p>
            <a:endParaRPr lang="cs-CZ" dirty="0" smtClean="0"/>
          </a:p>
          <a:p>
            <a:r>
              <a:rPr lang="cs-CZ" dirty="0" smtClean="0"/>
              <a:t>Zcizovat majetek může institut, jen za účelem úhrady zůstavitelových dluhů nebo se souhlasem substituta (veřejná listina)</a:t>
            </a:r>
          </a:p>
          <a:p>
            <a:endParaRPr lang="cs-CZ" dirty="0" smtClean="0"/>
          </a:p>
          <a:p>
            <a:r>
              <a:rPr lang="cs-CZ" dirty="0" smtClean="0"/>
              <a:t>Je-li nutné věc zatížit nebo zcizit, pak může souhlas substituta nahradit soud</a:t>
            </a:r>
          </a:p>
          <a:p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Svěřenské nástupnictví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Plody náleží institutovi, ale substitut může požadovat, aby soud stanovil způsob a rozsah užívání věci </a:t>
            </a:r>
          </a:p>
          <a:p>
            <a:endParaRPr lang="cs-CZ" dirty="0" smtClean="0"/>
          </a:p>
          <a:p>
            <a:r>
              <a:rPr lang="cs-CZ" dirty="0" smtClean="0"/>
              <a:t>Svěřenské nástupnictví se zapisuje jako omezení vlastnického práva do veřejného seznamu – dispozice instituta s touto věcí nemá vůči substitutovi účinky</a:t>
            </a:r>
          </a:p>
          <a:p>
            <a:endParaRPr lang="cs-CZ" dirty="0" smtClean="0"/>
          </a:p>
          <a:p>
            <a:r>
              <a:rPr lang="cs-CZ" dirty="0" smtClean="0"/>
              <a:t>V případě věci nezapsané do veřejného seznamu, možnost substituta dovolat se relativní neúčinnosti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2060848"/>
            <a:ext cx="7498080" cy="1791072"/>
          </a:xfrm>
        </p:spPr>
        <p:txBody>
          <a:bodyPr>
            <a:normAutofit/>
          </a:bodyPr>
          <a:lstStyle/>
          <a:p>
            <a:pPr algn="ctr"/>
            <a:r>
              <a:rPr lang="cs-CZ" sz="4400" dirty="0" smtClean="0"/>
              <a:t>Dědická smlouva.</a:t>
            </a:r>
            <a:endParaRPr lang="cs-CZ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000" dirty="0" smtClean="0"/>
              <a:t>Dědická smlouva </a:t>
            </a:r>
            <a:br>
              <a:rPr lang="cs-CZ" sz="4000" dirty="0" smtClean="0"/>
            </a:br>
            <a:r>
              <a:rPr lang="cs-CZ" sz="4000" dirty="0" smtClean="0"/>
              <a:t>§ 1582 - § 1593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Lze povolat jak dědice, tak i odkazovníka</a:t>
            </a:r>
          </a:p>
          <a:p>
            <a:endParaRPr lang="cs-CZ" dirty="0" smtClean="0"/>
          </a:p>
          <a:p>
            <a:r>
              <a:rPr lang="cs-CZ" dirty="0" smtClean="0"/>
              <a:t>Forma veřejné listiny</a:t>
            </a:r>
          </a:p>
          <a:p>
            <a:endParaRPr lang="cs-CZ" dirty="0" smtClean="0"/>
          </a:p>
          <a:p>
            <a:r>
              <a:rPr lang="cs-CZ" dirty="0" smtClean="0"/>
              <a:t>Vyžadováno osobní jednání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Dědická smlouva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Smlouvu může uzavřít jen zletilý a plně svéprávný zůstavitel</a:t>
            </a:r>
          </a:p>
          <a:p>
            <a:endParaRPr lang="cs-CZ" dirty="0" smtClean="0"/>
          </a:p>
          <a:p>
            <a:r>
              <a:rPr lang="cs-CZ" dirty="0" smtClean="0"/>
              <a:t>V případě omezení svéprávnosti jen se souhlasem opatrovníka</a:t>
            </a:r>
          </a:p>
          <a:p>
            <a:endParaRPr lang="cs-CZ" dirty="0" smtClean="0"/>
          </a:p>
          <a:p>
            <a:r>
              <a:rPr lang="cs-CZ" dirty="0" smtClean="0"/>
              <a:t>Na dědickou smlouvu lze užít obecná ustanovení o právním jednání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000" dirty="0" smtClean="0"/>
              <a:t>Dědická nezpůsobilost </a:t>
            </a:r>
            <a:br>
              <a:rPr lang="cs-CZ" sz="4000" dirty="0" smtClean="0"/>
            </a:br>
            <a:r>
              <a:rPr lang="cs-CZ" sz="4000" dirty="0" smtClean="0"/>
              <a:t>§ 1481 - § 1483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Vychází se ze stávající úpravy</a:t>
            </a:r>
          </a:p>
          <a:p>
            <a:endParaRPr lang="cs-CZ" dirty="0" smtClean="0"/>
          </a:p>
          <a:p>
            <a:r>
              <a:rPr lang="cs-CZ" dirty="0" smtClean="0"/>
              <a:t>Vhodnější formulace prvního důvodu pro dědickou nezpůsobilost </a:t>
            </a:r>
            <a:r>
              <a:rPr lang="cs-CZ" sz="1800" dirty="0" smtClean="0"/>
              <a:t>(</a:t>
            </a:r>
            <a:r>
              <a:rPr lang="cs-CZ" sz="1800" i="1" dirty="0" smtClean="0"/>
              <a:t>Z dědického práva je vyloučen, kdo se dopustil činu povahy úmyslného trestného činu proti …</a:t>
            </a:r>
            <a:r>
              <a:rPr lang="cs-CZ" sz="1800" dirty="0" smtClean="0"/>
              <a:t>)</a:t>
            </a:r>
          </a:p>
          <a:p>
            <a:endParaRPr lang="cs-CZ" dirty="0" smtClean="0"/>
          </a:p>
          <a:p>
            <a:r>
              <a:rPr lang="cs-CZ" dirty="0" smtClean="0"/>
              <a:t>Podrobněji rozepsán i druhý důvod pro dědickou nezpůsobilost</a:t>
            </a:r>
          </a:p>
          <a:p>
            <a:endParaRPr lang="cs-CZ" dirty="0"/>
          </a:p>
          <a:p>
            <a:r>
              <a:rPr lang="cs-CZ" dirty="0"/>
              <a:t>Zásadní změna je i u odpuštění</a:t>
            </a:r>
          </a:p>
          <a:p>
            <a:endParaRPr lang="cs-CZ" dirty="0" smtClean="0"/>
          </a:p>
          <a:p>
            <a:endParaRPr lang="cs-CZ" sz="1800" dirty="0" smtClean="0"/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28736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Dědická smlouva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Limitace rozsahu majetku, o kterém může být pořízeno</a:t>
            </a:r>
          </a:p>
          <a:p>
            <a:endParaRPr lang="cs-CZ" dirty="0" smtClean="0"/>
          </a:p>
          <a:p>
            <a:r>
              <a:rPr lang="cs-CZ" dirty="0" smtClean="0"/>
              <a:t>Zvláštní pravidlo pro výpočet rozsahu majetku v případě omezení svéprávnosti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Dědická smlouva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Zvláštní pravidlo v případě zřeknutí se dědictví ve prospěch smluvního dědice</a:t>
            </a:r>
          </a:p>
          <a:p>
            <a:endParaRPr lang="cs-CZ" dirty="0" smtClean="0"/>
          </a:p>
          <a:p>
            <a:r>
              <a:rPr lang="cs-CZ" dirty="0" smtClean="0"/>
              <a:t>V případě podmínek se uplatní obecná ustanovení o podmínkách § 548 a 549 </a:t>
            </a:r>
          </a:p>
          <a:p>
            <a:endParaRPr lang="cs-CZ" dirty="0" smtClean="0"/>
          </a:p>
          <a:p>
            <a:r>
              <a:rPr lang="cs-CZ" dirty="0" smtClean="0"/>
              <a:t>Neuplatní se např. § 1561 (opakování po smrti zůstavitele)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Dědická smlouva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Smlouva může být uzavřena bezúplatně i za úplatu</a:t>
            </a:r>
          </a:p>
          <a:p>
            <a:endParaRPr lang="cs-CZ" dirty="0" smtClean="0"/>
          </a:p>
          <a:p>
            <a:r>
              <a:rPr lang="cs-CZ" dirty="0" smtClean="0"/>
              <a:t>Smlouva neomezuje zůstavitele v nakládání se svým majetkem za života</a:t>
            </a:r>
          </a:p>
          <a:p>
            <a:endParaRPr lang="cs-CZ" dirty="0" smtClean="0"/>
          </a:p>
          <a:p>
            <a:r>
              <a:rPr lang="cs-CZ" dirty="0" smtClean="0"/>
              <a:t>Pořízení na případ smrti či dar, které odporují smlouvě mohou být stiženy relativní neúčinností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000" dirty="0" smtClean="0"/>
              <a:t>Dědická smlouva mezi manžely </a:t>
            </a:r>
            <a:br>
              <a:rPr lang="cs-CZ" sz="4000" dirty="0" smtClean="0"/>
            </a:br>
            <a:r>
              <a:rPr lang="cs-CZ" sz="4000" dirty="0" smtClean="0"/>
              <a:t>§ 1592 - § 1593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Zvláštní druh dědické smlouvy</a:t>
            </a:r>
          </a:p>
          <a:p>
            <a:endParaRPr lang="cs-CZ" dirty="0" smtClean="0"/>
          </a:p>
          <a:p>
            <a:r>
              <a:rPr lang="cs-CZ" dirty="0" smtClean="0"/>
              <a:t>Vyhrazen pro manžele a snoubence</a:t>
            </a:r>
          </a:p>
          <a:p>
            <a:endParaRPr lang="cs-CZ" dirty="0" smtClean="0"/>
          </a:p>
          <a:p>
            <a:r>
              <a:rPr lang="cs-CZ" dirty="0" smtClean="0"/>
              <a:t>Možnost vzájemného povolání za dědice</a:t>
            </a:r>
          </a:p>
          <a:p>
            <a:endParaRPr lang="cs-CZ" dirty="0"/>
          </a:p>
          <a:p>
            <a:r>
              <a:rPr lang="cs-CZ" dirty="0"/>
              <a:t>Možnost domáhat se po rozvodu, aby soud smlouvu zrušil</a:t>
            </a:r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2060848"/>
            <a:ext cx="7920880" cy="1791072"/>
          </a:xfrm>
        </p:spPr>
        <p:txBody>
          <a:bodyPr>
            <a:normAutofit/>
          </a:bodyPr>
          <a:lstStyle/>
          <a:p>
            <a:pPr algn="ctr"/>
            <a:r>
              <a:rPr lang="cs-CZ" sz="4400" dirty="0" smtClean="0"/>
              <a:t>Odkaz.</a:t>
            </a:r>
            <a:endParaRPr lang="cs-CZ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000" dirty="0" smtClean="0"/>
              <a:t>Odkaz § 1594 - § 1632 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Zpravidla dovětkem (kodicilem)</a:t>
            </a:r>
          </a:p>
          <a:p>
            <a:endParaRPr lang="cs-CZ" dirty="0" smtClean="0"/>
          </a:p>
          <a:p>
            <a:r>
              <a:rPr lang="cs-CZ" dirty="0" smtClean="0"/>
              <a:t>Odkaz nastane, jestliže zůstavitel přikáže určité osobě vydat odkazovníkovi předmět </a:t>
            </a:r>
            <a:r>
              <a:rPr lang="cs-CZ" dirty="0"/>
              <a:t>odkazu 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r>
              <a:rPr lang="cs-CZ" dirty="0" smtClean="0"/>
              <a:t>Rozlišení odkazovníka a dědice, odkazu a dědictví</a:t>
            </a:r>
          </a:p>
          <a:p>
            <a:endParaRPr lang="cs-CZ" dirty="0"/>
          </a:p>
          <a:p>
            <a:r>
              <a:rPr lang="cs-CZ" dirty="0"/>
              <a:t>Obecně platí, že jsou odkazem zatížení všichni dědicové, podle podílů</a:t>
            </a:r>
          </a:p>
          <a:p>
            <a:endParaRPr lang="cs-CZ" dirty="0"/>
          </a:p>
          <a:p>
            <a:r>
              <a:rPr lang="cs-CZ" dirty="0"/>
              <a:t>Ochrana dědice před odkazy – </a:t>
            </a:r>
            <a:r>
              <a:rPr lang="cs-CZ" dirty="0" err="1"/>
              <a:t>quarta</a:t>
            </a:r>
            <a:r>
              <a:rPr lang="cs-CZ" dirty="0"/>
              <a:t> </a:t>
            </a:r>
            <a:r>
              <a:rPr lang="cs-CZ" dirty="0" err="1"/>
              <a:t>Falcidia</a:t>
            </a:r>
            <a:r>
              <a:rPr lang="cs-CZ" dirty="0"/>
              <a:t> (běžný dědic, nepominutelný má ochranu silnější)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Odkaz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Způsobilost zřídit odkaz má ten, kdo je způsobilý zřídit závěť (jinak odkaz nepatrné hodnoty)</a:t>
            </a:r>
          </a:p>
          <a:p>
            <a:endParaRPr lang="cs-CZ" dirty="0" smtClean="0"/>
          </a:p>
          <a:p>
            <a:r>
              <a:rPr lang="cs-CZ" dirty="0" smtClean="0"/>
              <a:t>Odkazovník je v pozici věřitele dědice (možnost náhradnictví)</a:t>
            </a:r>
          </a:p>
          <a:p>
            <a:endParaRPr lang="cs-CZ" dirty="0"/>
          </a:p>
          <a:p>
            <a:r>
              <a:rPr lang="cs-CZ" dirty="0"/>
              <a:t>Odkaz x darování pro případ smrti § 2063</a:t>
            </a:r>
          </a:p>
          <a:p>
            <a:endParaRPr lang="cs-CZ" dirty="0" smtClean="0"/>
          </a:p>
          <a:p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Pododkaz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Možnost zatížit povinností vydat věc i odkazovníka</a:t>
            </a:r>
          </a:p>
          <a:p>
            <a:endParaRPr lang="cs-CZ" dirty="0" smtClean="0"/>
          </a:p>
          <a:p>
            <a:r>
              <a:rPr lang="cs-CZ" dirty="0" smtClean="0"/>
              <a:t>Není rozhodná výše pododkazu</a:t>
            </a:r>
          </a:p>
          <a:p>
            <a:endParaRPr lang="cs-CZ" dirty="0" smtClean="0"/>
          </a:p>
          <a:p>
            <a:r>
              <a:rPr lang="cs-CZ" dirty="0" smtClean="0"/>
              <a:t>Jestliže odkazovník odkaz nenabude, pak pododkaz plní ten, kdo jej nabyl místo něj, ledaže vydá odkaz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Nabytí odkazu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cs-CZ" dirty="0" smtClean="0"/>
          </a:p>
          <a:p>
            <a:r>
              <a:rPr lang="cs-CZ" dirty="0" smtClean="0"/>
              <a:t>Odkaz se nabývá jako vlastnické právo</a:t>
            </a:r>
          </a:p>
          <a:p>
            <a:endParaRPr lang="cs-CZ" dirty="0" smtClean="0"/>
          </a:p>
          <a:p>
            <a:r>
              <a:rPr lang="cs-CZ" dirty="0" smtClean="0"/>
              <a:t>Pokud se odkázaná věc zapisuje do veřejného seznamu, pak se odkazovník zapisuje přímo po zůstaviteli, ledaže má k nabytí odkazu dojít později</a:t>
            </a:r>
          </a:p>
          <a:p>
            <a:endParaRPr lang="cs-CZ" dirty="0" smtClean="0"/>
          </a:p>
          <a:p>
            <a:r>
              <a:rPr lang="cs-CZ" dirty="0" smtClean="0"/>
              <a:t>Odkaz výživného – chybně uveden § 922, má být § 921</a:t>
            </a:r>
          </a:p>
          <a:p>
            <a:endParaRPr lang="cs-CZ" dirty="0" smtClean="0"/>
          </a:p>
          <a:p>
            <a:r>
              <a:rPr lang="cs-CZ" dirty="0" smtClean="0"/>
              <a:t>Ochrana věřitelů, primárně se hradí dluhy – poměrné krácení odkazů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2060848"/>
            <a:ext cx="7920880" cy="1791072"/>
          </a:xfrm>
        </p:spPr>
        <p:txBody>
          <a:bodyPr>
            <a:normAutofit/>
          </a:bodyPr>
          <a:lstStyle/>
          <a:p>
            <a:pPr algn="ctr"/>
            <a:r>
              <a:rPr lang="cs-CZ" sz="4400" dirty="0" smtClean="0"/>
              <a:t>Intestátní dědická posloupnost.</a:t>
            </a:r>
            <a:endParaRPr lang="cs-CZ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Dědická nezpůsobilost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Nově přidány další dva důvody</a:t>
            </a:r>
          </a:p>
          <a:p>
            <a:endParaRPr lang="cs-CZ" dirty="0" smtClean="0"/>
          </a:p>
          <a:p>
            <a:r>
              <a:rPr lang="cs-CZ" dirty="0" smtClean="0"/>
              <a:t>Nezpůsobilý je i manžel zůstavitele, jestliže se dopustil činu naplňujícího znaky domácího násilí</a:t>
            </a:r>
          </a:p>
          <a:p>
            <a:endParaRPr lang="cs-CZ" dirty="0" smtClean="0"/>
          </a:p>
          <a:p>
            <a:r>
              <a:rPr lang="cs-CZ" dirty="0" smtClean="0"/>
              <a:t>Nezpůsobilí jsou i rodiče, kteří byli zbavení rodičovské odpovědnosti pro její zneužívání nebo zanedbávání</a:t>
            </a:r>
          </a:p>
          <a:p>
            <a:endParaRPr lang="cs-CZ" sz="1800" dirty="0" smtClean="0"/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24829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cs-CZ" sz="4000" dirty="0" smtClean="0"/>
              <a:t>Intestátní dědická posloupnost </a:t>
            </a:r>
            <a:br>
              <a:rPr lang="cs-CZ" sz="4000" dirty="0" smtClean="0"/>
            </a:br>
            <a:r>
              <a:rPr lang="cs-CZ" sz="4000" dirty="0" smtClean="0"/>
              <a:t>§ 1633 - § 1641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Rozšíření okruhu zákonných dědiců</a:t>
            </a:r>
          </a:p>
          <a:p>
            <a:endParaRPr lang="cs-CZ" dirty="0" smtClean="0"/>
          </a:p>
          <a:p>
            <a:r>
              <a:rPr lang="cs-CZ" dirty="0" smtClean="0"/>
              <a:t>Stát v postavení zákonného dědice (</a:t>
            </a:r>
            <a:r>
              <a:rPr lang="cs-CZ" sz="1400" dirty="0" smtClean="0"/>
              <a:t>Odúmrtní právo fisku není titulem dědického práva, nemůže proto býti řeči o transmisi dědického práva naň. </a:t>
            </a:r>
            <a:r>
              <a:rPr lang="cs-CZ" sz="1400" b="1" i="1" dirty="0" err="1" smtClean="0"/>
              <a:t>Gl</a:t>
            </a:r>
            <a:r>
              <a:rPr lang="cs-CZ" sz="1400" b="1" i="1" dirty="0" smtClean="0"/>
              <a:t>. U. 13197</a:t>
            </a:r>
            <a:r>
              <a:rPr lang="cs-CZ" dirty="0" smtClean="0"/>
              <a:t>)</a:t>
            </a:r>
          </a:p>
          <a:p>
            <a:endParaRPr lang="cs-CZ" dirty="0" smtClean="0"/>
          </a:p>
          <a:p>
            <a:r>
              <a:rPr lang="cs-CZ" dirty="0" smtClean="0"/>
              <a:t>Vždy v postavení dědice, kterému svědčí výhrada soupisu</a:t>
            </a:r>
          </a:p>
          <a:p>
            <a:endParaRPr lang="cs-CZ" dirty="0"/>
          </a:p>
          <a:p>
            <a:r>
              <a:rPr lang="cs-CZ" dirty="0" smtClean="0"/>
              <a:t>Odkazovník </a:t>
            </a:r>
            <a:r>
              <a:rPr lang="cs-CZ" dirty="0"/>
              <a:t>v postavení dědice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cs-CZ" sz="4000" dirty="0" smtClean="0"/>
              <a:t>Intestátní dědická posloupnost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cs-CZ" dirty="0" smtClean="0"/>
              <a:t>Čtvrtá dědická třída</a:t>
            </a:r>
            <a:endParaRPr lang="cs-CZ" dirty="0"/>
          </a:p>
        </p:txBody>
      </p:sp>
      <p:sp>
        <p:nvSpPr>
          <p:cNvPr id="12" name="Oval 62"/>
          <p:cNvSpPr/>
          <p:nvPr/>
        </p:nvSpPr>
        <p:spPr>
          <a:xfrm>
            <a:off x="1043608" y="3356992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D</a:t>
            </a:r>
            <a:endParaRPr lang="cs-CZ" sz="2000" b="1" dirty="0">
              <a:solidFill>
                <a:srgbClr val="0042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63"/>
          <p:cNvSpPr/>
          <p:nvPr/>
        </p:nvSpPr>
        <p:spPr>
          <a:xfrm>
            <a:off x="2987824" y="3356992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4" name="Oval 64"/>
          <p:cNvSpPr/>
          <p:nvPr/>
        </p:nvSpPr>
        <p:spPr>
          <a:xfrm>
            <a:off x="5292080" y="3356992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15" name="Oval 65"/>
          <p:cNvSpPr/>
          <p:nvPr/>
        </p:nvSpPr>
        <p:spPr>
          <a:xfrm>
            <a:off x="7524328" y="3356992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6" name="Oval 66"/>
          <p:cNvSpPr/>
          <p:nvPr/>
        </p:nvSpPr>
        <p:spPr>
          <a:xfrm>
            <a:off x="1979712" y="4509120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17" name="Oval 67"/>
          <p:cNvSpPr/>
          <p:nvPr/>
        </p:nvSpPr>
        <p:spPr>
          <a:xfrm>
            <a:off x="6444208" y="4509120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M</a:t>
            </a:r>
          </a:p>
        </p:txBody>
      </p:sp>
      <p:cxnSp>
        <p:nvCxnSpPr>
          <p:cNvPr id="26" name="Straight Connector 85"/>
          <p:cNvCxnSpPr>
            <a:stCxn id="12" idx="4"/>
            <a:endCxn id="16" idx="0"/>
          </p:cNvCxnSpPr>
          <p:nvPr/>
        </p:nvCxnSpPr>
        <p:spPr>
          <a:xfrm>
            <a:off x="1439652" y="3933056"/>
            <a:ext cx="936104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87"/>
          <p:cNvCxnSpPr>
            <a:stCxn id="13" idx="4"/>
            <a:endCxn id="16" idx="0"/>
          </p:cNvCxnSpPr>
          <p:nvPr/>
        </p:nvCxnSpPr>
        <p:spPr>
          <a:xfrm flipH="1">
            <a:off x="2375756" y="3933056"/>
            <a:ext cx="100811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89"/>
          <p:cNvCxnSpPr>
            <a:stCxn id="14" idx="4"/>
            <a:endCxn id="17" idx="0"/>
          </p:cNvCxnSpPr>
          <p:nvPr/>
        </p:nvCxnSpPr>
        <p:spPr>
          <a:xfrm>
            <a:off x="5688124" y="3933056"/>
            <a:ext cx="115212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91"/>
          <p:cNvCxnSpPr>
            <a:stCxn id="15" idx="4"/>
            <a:endCxn id="17" idx="0"/>
          </p:cNvCxnSpPr>
          <p:nvPr/>
        </p:nvCxnSpPr>
        <p:spPr>
          <a:xfrm flipH="1">
            <a:off x="6840252" y="3933056"/>
            <a:ext cx="108012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Oval 92"/>
          <p:cNvSpPr/>
          <p:nvPr/>
        </p:nvSpPr>
        <p:spPr>
          <a:xfrm>
            <a:off x="4211960" y="5733256"/>
            <a:ext cx="936104" cy="576064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Z</a:t>
            </a:r>
          </a:p>
        </p:txBody>
      </p:sp>
      <p:cxnSp>
        <p:nvCxnSpPr>
          <p:cNvPr id="31" name="Straight Connector 94"/>
          <p:cNvCxnSpPr>
            <a:stCxn id="16" idx="4"/>
            <a:endCxn id="30" idx="0"/>
          </p:cNvCxnSpPr>
          <p:nvPr/>
        </p:nvCxnSpPr>
        <p:spPr>
          <a:xfrm>
            <a:off x="2375756" y="5085184"/>
            <a:ext cx="2304256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96"/>
          <p:cNvCxnSpPr>
            <a:stCxn id="17" idx="4"/>
            <a:endCxn id="30" idx="0"/>
          </p:cNvCxnSpPr>
          <p:nvPr/>
        </p:nvCxnSpPr>
        <p:spPr>
          <a:xfrm flipH="1">
            <a:off x="4680012" y="5085184"/>
            <a:ext cx="216024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cs-CZ" sz="4000" dirty="0" smtClean="0"/>
              <a:t>Intestátní dědická posloupnost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cs-CZ" dirty="0" smtClean="0"/>
              <a:t>Pátá dědická třída</a:t>
            </a:r>
            <a:endParaRPr lang="cs-CZ" dirty="0"/>
          </a:p>
        </p:txBody>
      </p:sp>
      <p:sp>
        <p:nvSpPr>
          <p:cNvPr id="4" name="Oval 51"/>
          <p:cNvSpPr/>
          <p:nvPr/>
        </p:nvSpPr>
        <p:spPr>
          <a:xfrm>
            <a:off x="395536" y="2420888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PD</a:t>
            </a:r>
            <a:endParaRPr lang="cs-CZ" sz="2000" b="1" dirty="0">
              <a:solidFill>
                <a:srgbClr val="0042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52"/>
          <p:cNvSpPr/>
          <p:nvPr/>
        </p:nvSpPr>
        <p:spPr>
          <a:xfrm>
            <a:off x="1403648" y="2420888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PB</a:t>
            </a:r>
            <a:endParaRPr lang="cs-CZ" sz="2000" b="1" dirty="0">
              <a:solidFill>
                <a:srgbClr val="0042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3"/>
          <p:cNvSpPr/>
          <p:nvPr/>
        </p:nvSpPr>
        <p:spPr>
          <a:xfrm>
            <a:off x="2627784" y="2420888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PD</a:t>
            </a:r>
            <a:endParaRPr lang="cs-CZ" sz="2000" b="1" dirty="0">
              <a:solidFill>
                <a:srgbClr val="0042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54"/>
          <p:cNvSpPr/>
          <p:nvPr/>
        </p:nvSpPr>
        <p:spPr>
          <a:xfrm>
            <a:off x="3635896" y="2420888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PB</a:t>
            </a:r>
            <a:endParaRPr lang="cs-CZ" sz="2000" b="1" dirty="0">
              <a:solidFill>
                <a:srgbClr val="0042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55"/>
          <p:cNvSpPr/>
          <p:nvPr/>
        </p:nvSpPr>
        <p:spPr>
          <a:xfrm>
            <a:off x="4788024" y="2420888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PD</a:t>
            </a:r>
            <a:endParaRPr lang="cs-CZ" sz="2000" b="1" dirty="0">
              <a:solidFill>
                <a:srgbClr val="0042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56"/>
          <p:cNvSpPr/>
          <p:nvPr/>
        </p:nvSpPr>
        <p:spPr>
          <a:xfrm>
            <a:off x="5796136" y="2420888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PB</a:t>
            </a:r>
            <a:endParaRPr lang="cs-CZ" sz="2000" b="1" dirty="0">
              <a:solidFill>
                <a:srgbClr val="0042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60"/>
          <p:cNvSpPr/>
          <p:nvPr/>
        </p:nvSpPr>
        <p:spPr>
          <a:xfrm>
            <a:off x="6948264" y="2420888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PD</a:t>
            </a:r>
            <a:endParaRPr lang="cs-CZ" sz="2000" b="1" dirty="0">
              <a:solidFill>
                <a:srgbClr val="0042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61"/>
          <p:cNvSpPr/>
          <p:nvPr/>
        </p:nvSpPr>
        <p:spPr>
          <a:xfrm>
            <a:off x="7956376" y="2420888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PB</a:t>
            </a:r>
            <a:endParaRPr lang="cs-CZ" sz="2000" b="1" dirty="0">
              <a:solidFill>
                <a:srgbClr val="0042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62"/>
          <p:cNvSpPr/>
          <p:nvPr/>
        </p:nvSpPr>
        <p:spPr>
          <a:xfrm>
            <a:off x="899592" y="3356992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D</a:t>
            </a:r>
            <a:endParaRPr lang="cs-CZ" sz="2000" b="1" dirty="0">
              <a:solidFill>
                <a:srgbClr val="0042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63"/>
          <p:cNvSpPr/>
          <p:nvPr/>
        </p:nvSpPr>
        <p:spPr>
          <a:xfrm>
            <a:off x="3131840" y="3356992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4" name="Oval 64"/>
          <p:cNvSpPr/>
          <p:nvPr/>
        </p:nvSpPr>
        <p:spPr>
          <a:xfrm>
            <a:off x="5292080" y="3356992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15" name="Oval 65"/>
          <p:cNvSpPr/>
          <p:nvPr/>
        </p:nvSpPr>
        <p:spPr>
          <a:xfrm>
            <a:off x="7524328" y="3356992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6" name="Oval 66"/>
          <p:cNvSpPr/>
          <p:nvPr/>
        </p:nvSpPr>
        <p:spPr>
          <a:xfrm>
            <a:off x="1979712" y="4509120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17" name="Oval 67"/>
          <p:cNvSpPr/>
          <p:nvPr/>
        </p:nvSpPr>
        <p:spPr>
          <a:xfrm>
            <a:off x="6444208" y="4509120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M</a:t>
            </a:r>
          </a:p>
        </p:txBody>
      </p:sp>
      <p:cxnSp>
        <p:nvCxnSpPr>
          <p:cNvPr id="18" name="Straight Connector 69"/>
          <p:cNvCxnSpPr>
            <a:stCxn id="4" idx="4"/>
            <a:endCxn id="12" idx="0"/>
          </p:cNvCxnSpPr>
          <p:nvPr/>
        </p:nvCxnSpPr>
        <p:spPr>
          <a:xfrm>
            <a:off x="791580" y="2996952"/>
            <a:ext cx="50405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71"/>
          <p:cNvCxnSpPr>
            <a:stCxn id="5" idx="4"/>
            <a:endCxn id="12" idx="0"/>
          </p:cNvCxnSpPr>
          <p:nvPr/>
        </p:nvCxnSpPr>
        <p:spPr>
          <a:xfrm flipH="1">
            <a:off x="1295636" y="2996952"/>
            <a:ext cx="50405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73"/>
          <p:cNvCxnSpPr>
            <a:stCxn id="6" idx="4"/>
            <a:endCxn id="13" idx="0"/>
          </p:cNvCxnSpPr>
          <p:nvPr/>
        </p:nvCxnSpPr>
        <p:spPr>
          <a:xfrm>
            <a:off x="3023828" y="2996952"/>
            <a:ext cx="50405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75"/>
          <p:cNvCxnSpPr>
            <a:stCxn id="7" idx="4"/>
            <a:endCxn id="13" idx="0"/>
          </p:cNvCxnSpPr>
          <p:nvPr/>
        </p:nvCxnSpPr>
        <p:spPr>
          <a:xfrm flipH="1">
            <a:off x="3527884" y="2996952"/>
            <a:ext cx="50405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7"/>
          <p:cNvCxnSpPr>
            <a:stCxn id="8" idx="4"/>
            <a:endCxn id="14" idx="0"/>
          </p:cNvCxnSpPr>
          <p:nvPr/>
        </p:nvCxnSpPr>
        <p:spPr>
          <a:xfrm>
            <a:off x="5184068" y="2996952"/>
            <a:ext cx="50405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79"/>
          <p:cNvCxnSpPr>
            <a:stCxn id="9" idx="4"/>
            <a:endCxn id="14" idx="0"/>
          </p:cNvCxnSpPr>
          <p:nvPr/>
        </p:nvCxnSpPr>
        <p:spPr>
          <a:xfrm flipH="1">
            <a:off x="5688124" y="2996952"/>
            <a:ext cx="50405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81"/>
          <p:cNvCxnSpPr>
            <a:stCxn id="10" idx="4"/>
            <a:endCxn id="15" idx="0"/>
          </p:cNvCxnSpPr>
          <p:nvPr/>
        </p:nvCxnSpPr>
        <p:spPr>
          <a:xfrm>
            <a:off x="7344308" y="2996952"/>
            <a:ext cx="576064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83"/>
          <p:cNvCxnSpPr>
            <a:stCxn id="11" idx="4"/>
            <a:endCxn id="15" idx="0"/>
          </p:cNvCxnSpPr>
          <p:nvPr/>
        </p:nvCxnSpPr>
        <p:spPr>
          <a:xfrm flipH="1">
            <a:off x="7920372" y="2996952"/>
            <a:ext cx="432048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85"/>
          <p:cNvCxnSpPr>
            <a:stCxn id="12" idx="4"/>
            <a:endCxn id="16" idx="0"/>
          </p:cNvCxnSpPr>
          <p:nvPr/>
        </p:nvCxnSpPr>
        <p:spPr>
          <a:xfrm>
            <a:off x="1295636" y="3933056"/>
            <a:ext cx="108012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87"/>
          <p:cNvCxnSpPr>
            <a:stCxn id="13" idx="4"/>
            <a:endCxn id="16" idx="0"/>
          </p:cNvCxnSpPr>
          <p:nvPr/>
        </p:nvCxnSpPr>
        <p:spPr>
          <a:xfrm flipH="1">
            <a:off x="2375756" y="3933056"/>
            <a:ext cx="115212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89"/>
          <p:cNvCxnSpPr>
            <a:stCxn id="14" idx="4"/>
            <a:endCxn id="17" idx="0"/>
          </p:cNvCxnSpPr>
          <p:nvPr/>
        </p:nvCxnSpPr>
        <p:spPr>
          <a:xfrm>
            <a:off x="5688124" y="3933056"/>
            <a:ext cx="115212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91"/>
          <p:cNvCxnSpPr>
            <a:stCxn id="15" idx="4"/>
            <a:endCxn id="17" idx="0"/>
          </p:cNvCxnSpPr>
          <p:nvPr/>
        </p:nvCxnSpPr>
        <p:spPr>
          <a:xfrm flipH="1">
            <a:off x="6840252" y="3933056"/>
            <a:ext cx="108012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Oval 92"/>
          <p:cNvSpPr/>
          <p:nvPr/>
        </p:nvSpPr>
        <p:spPr>
          <a:xfrm>
            <a:off x="4211960" y="5733256"/>
            <a:ext cx="936104" cy="576064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Z</a:t>
            </a:r>
          </a:p>
        </p:txBody>
      </p:sp>
      <p:cxnSp>
        <p:nvCxnSpPr>
          <p:cNvPr id="31" name="Straight Connector 94"/>
          <p:cNvCxnSpPr>
            <a:stCxn id="16" idx="4"/>
            <a:endCxn id="30" idx="0"/>
          </p:cNvCxnSpPr>
          <p:nvPr/>
        </p:nvCxnSpPr>
        <p:spPr>
          <a:xfrm>
            <a:off x="2375756" y="5085184"/>
            <a:ext cx="2304256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96"/>
          <p:cNvCxnSpPr>
            <a:stCxn id="17" idx="4"/>
            <a:endCxn id="30" idx="0"/>
          </p:cNvCxnSpPr>
          <p:nvPr/>
        </p:nvCxnSpPr>
        <p:spPr>
          <a:xfrm flipH="1">
            <a:off x="4680012" y="5085184"/>
            <a:ext cx="216024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104"/>
          <p:cNvCxnSpPr/>
          <p:nvPr/>
        </p:nvCxnSpPr>
        <p:spPr>
          <a:xfrm>
            <a:off x="4572000" y="2348880"/>
            <a:ext cx="0" cy="30243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06"/>
          <p:cNvCxnSpPr/>
          <p:nvPr/>
        </p:nvCxnSpPr>
        <p:spPr>
          <a:xfrm>
            <a:off x="6804248" y="2348880"/>
            <a:ext cx="0" cy="172819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108"/>
          <p:cNvCxnSpPr/>
          <p:nvPr/>
        </p:nvCxnSpPr>
        <p:spPr>
          <a:xfrm>
            <a:off x="2411760" y="2348880"/>
            <a:ext cx="0" cy="172819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pPr algn="ctr"/>
            <a:r>
              <a:rPr lang="cs-CZ" sz="4000" dirty="0" smtClean="0"/>
              <a:t>Intestátní dědická posloupnost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algn="ctr">
              <a:buNone/>
            </a:pPr>
            <a:r>
              <a:rPr lang="cs-CZ" dirty="0" smtClean="0"/>
              <a:t>Šestá dědická třída</a:t>
            </a:r>
            <a:endParaRPr lang="cs-CZ" dirty="0"/>
          </a:p>
        </p:txBody>
      </p:sp>
      <p:sp>
        <p:nvSpPr>
          <p:cNvPr id="12" name="Oval 62"/>
          <p:cNvSpPr/>
          <p:nvPr/>
        </p:nvSpPr>
        <p:spPr>
          <a:xfrm>
            <a:off x="2195736" y="2204864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D</a:t>
            </a:r>
            <a:endParaRPr lang="cs-CZ" sz="2000" b="1" dirty="0">
              <a:solidFill>
                <a:srgbClr val="0042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63"/>
          <p:cNvSpPr/>
          <p:nvPr/>
        </p:nvSpPr>
        <p:spPr>
          <a:xfrm>
            <a:off x="3779912" y="2204864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4" name="Oval 64"/>
          <p:cNvSpPr/>
          <p:nvPr/>
        </p:nvSpPr>
        <p:spPr>
          <a:xfrm>
            <a:off x="5724128" y="2204864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15" name="Oval 65"/>
          <p:cNvSpPr/>
          <p:nvPr/>
        </p:nvSpPr>
        <p:spPr>
          <a:xfrm>
            <a:off x="7236296" y="2132856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6" name="Oval 66"/>
          <p:cNvSpPr/>
          <p:nvPr/>
        </p:nvSpPr>
        <p:spPr>
          <a:xfrm>
            <a:off x="3131840" y="3284984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17" name="Oval 67"/>
          <p:cNvSpPr/>
          <p:nvPr/>
        </p:nvSpPr>
        <p:spPr>
          <a:xfrm>
            <a:off x="6444208" y="3284984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M</a:t>
            </a:r>
          </a:p>
        </p:txBody>
      </p:sp>
      <p:cxnSp>
        <p:nvCxnSpPr>
          <p:cNvPr id="26" name="Straight Connector 85"/>
          <p:cNvCxnSpPr>
            <a:stCxn id="12" idx="4"/>
            <a:endCxn id="16" idx="0"/>
          </p:cNvCxnSpPr>
          <p:nvPr/>
        </p:nvCxnSpPr>
        <p:spPr>
          <a:xfrm>
            <a:off x="2591780" y="2780928"/>
            <a:ext cx="936104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87"/>
          <p:cNvCxnSpPr>
            <a:stCxn id="13" idx="4"/>
            <a:endCxn id="16" idx="0"/>
          </p:cNvCxnSpPr>
          <p:nvPr/>
        </p:nvCxnSpPr>
        <p:spPr>
          <a:xfrm flipH="1">
            <a:off x="3527884" y="2780928"/>
            <a:ext cx="648072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89"/>
          <p:cNvCxnSpPr>
            <a:stCxn id="14" idx="4"/>
            <a:endCxn id="17" idx="0"/>
          </p:cNvCxnSpPr>
          <p:nvPr/>
        </p:nvCxnSpPr>
        <p:spPr>
          <a:xfrm>
            <a:off x="6120172" y="2780928"/>
            <a:ext cx="72008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91"/>
          <p:cNvCxnSpPr>
            <a:stCxn id="15" idx="4"/>
            <a:endCxn id="17" idx="0"/>
          </p:cNvCxnSpPr>
          <p:nvPr/>
        </p:nvCxnSpPr>
        <p:spPr>
          <a:xfrm flipH="1">
            <a:off x="6840252" y="2708920"/>
            <a:ext cx="79208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Oval 92"/>
          <p:cNvSpPr/>
          <p:nvPr/>
        </p:nvSpPr>
        <p:spPr>
          <a:xfrm>
            <a:off x="4067944" y="4221088"/>
            <a:ext cx="936104" cy="576064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Z</a:t>
            </a:r>
          </a:p>
        </p:txBody>
      </p:sp>
      <p:cxnSp>
        <p:nvCxnSpPr>
          <p:cNvPr id="31" name="Straight Connector 94"/>
          <p:cNvCxnSpPr>
            <a:stCxn id="16" idx="4"/>
            <a:endCxn id="30" idx="0"/>
          </p:cNvCxnSpPr>
          <p:nvPr/>
        </p:nvCxnSpPr>
        <p:spPr>
          <a:xfrm>
            <a:off x="3527884" y="3861048"/>
            <a:ext cx="1008112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96"/>
          <p:cNvCxnSpPr>
            <a:stCxn id="17" idx="4"/>
            <a:endCxn id="30" idx="0"/>
          </p:cNvCxnSpPr>
          <p:nvPr/>
        </p:nvCxnSpPr>
        <p:spPr>
          <a:xfrm flipH="1">
            <a:off x="4535996" y="3861048"/>
            <a:ext cx="2304256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66"/>
          <p:cNvSpPr/>
          <p:nvPr/>
        </p:nvSpPr>
        <p:spPr>
          <a:xfrm>
            <a:off x="2051720" y="3284984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TE</a:t>
            </a:r>
          </a:p>
        </p:txBody>
      </p:sp>
      <p:cxnSp>
        <p:nvCxnSpPr>
          <p:cNvPr id="56" name="Straight Connector 96"/>
          <p:cNvCxnSpPr>
            <a:stCxn id="12" idx="4"/>
            <a:endCxn id="58" idx="0"/>
          </p:cNvCxnSpPr>
          <p:nvPr/>
        </p:nvCxnSpPr>
        <p:spPr>
          <a:xfrm flipH="1">
            <a:off x="1439652" y="2780928"/>
            <a:ext cx="1152128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96"/>
          <p:cNvCxnSpPr>
            <a:stCxn id="12" idx="4"/>
            <a:endCxn id="55" idx="0"/>
          </p:cNvCxnSpPr>
          <p:nvPr/>
        </p:nvCxnSpPr>
        <p:spPr>
          <a:xfrm flipH="1">
            <a:off x="2447764" y="2780928"/>
            <a:ext cx="144016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66"/>
          <p:cNvSpPr/>
          <p:nvPr/>
        </p:nvSpPr>
        <p:spPr>
          <a:xfrm>
            <a:off x="1043608" y="3284984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ST</a:t>
            </a:r>
          </a:p>
        </p:txBody>
      </p:sp>
      <p:sp>
        <p:nvSpPr>
          <p:cNvPr id="66" name="Oval 66"/>
          <p:cNvSpPr/>
          <p:nvPr/>
        </p:nvSpPr>
        <p:spPr>
          <a:xfrm>
            <a:off x="2483768" y="4221088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BC</a:t>
            </a:r>
          </a:p>
        </p:txBody>
      </p:sp>
      <p:cxnSp>
        <p:nvCxnSpPr>
          <p:cNvPr id="67" name="Straight Connector 96"/>
          <p:cNvCxnSpPr>
            <a:stCxn id="55" idx="4"/>
            <a:endCxn id="69" idx="0"/>
          </p:cNvCxnSpPr>
          <p:nvPr/>
        </p:nvCxnSpPr>
        <p:spPr>
          <a:xfrm flipH="1">
            <a:off x="1871700" y="3861048"/>
            <a:ext cx="57606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96"/>
          <p:cNvCxnSpPr>
            <a:stCxn id="55" idx="4"/>
            <a:endCxn id="66" idx="0"/>
          </p:cNvCxnSpPr>
          <p:nvPr/>
        </p:nvCxnSpPr>
        <p:spPr>
          <a:xfrm>
            <a:off x="2447764" y="3861048"/>
            <a:ext cx="432048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6"/>
          <p:cNvSpPr/>
          <p:nvPr/>
        </p:nvSpPr>
        <p:spPr>
          <a:xfrm>
            <a:off x="1475656" y="4221088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SE</a:t>
            </a:r>
          </a:p>
        </p:txBody>
      </p:sp>
      <p:sp>
        <p:nvSpPr>
          <p:cNvPr id="72" name="Oval 65"/>
          <p:cNvSpPr/>
          <p:nvPr/>
        </p:nvSpPr>
        <p:spPr>
          <a:xfrm>
            <a:off x="6876256" y="4221088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BR</a:t>
            </a:r>
          </a:p>
        </p:txBody>
      </p:sp>
      <p:sp>
        <p:nvSpPr>
          <p:cNvPr id="73" name="Oval 66"/>
          <p:cNvSpPr/>
          <p:nvPr/>
        </p:nvSpPr>
        <p:spPr>
          <a:xfrm>
            <a:off x="7380312" y="4941168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N</a:t>
            </a:r>
          </a:p>
        </p:txBody>
      </p:sp>
      <p:cxnSp>
        <p:nvCxnSpPr>
          <p:cNvPr id="74" name="Straight Connector 85"/>
          <p:cNvCxnSpPr>
            <a:stCxn id="30" idx="6"/>
            <a:endCxn id="72" idx="2"/>
          </p:cNvCxnSpPr>
          <p:nvPr/>
        </p:nvCxnSpPr>
        <p:spPr>
          <a:xfrm>
            <a:off x="5004048" y="4509120"/>
            <a:ext cx="1872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96"/>
          <p:cNvCxnSpPr>
            <a:stCxn id="72" idx="4"/>
            <a:endCxn id="77" idx="0"/>
          </p:cNvCxnSpPr>
          <p:nvPr/>
        </p:nvCxnSpPr>
        <p:spPr>
          <a:xfrm flipH="1">
            <a:off x="6552220" y="4797152"/>
            <a:ext cx="72008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96"/>
          <p:cNvCxnSpPr>
            <a:stCxn id="72" idx="4"/>
            <a:endCxn id="73" idx="0"/>
          </p:cNvCxnSpPr>
          <p:nvPr/>
        </p:nvCxnSpPr>
        <p:spPr>
          <a:xfrm>
            <a:off x="7272300" y="4797152"/>
            <a:ext cx="504056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66"/>
          <p:cNvSpPr/>
          <p:nvPr/>
        </p:nvSpPr>
        <p:spPr>
          <a:xfrm>
            <a:off x="6156176" y="4941168"/>
            <a:ext cx="792088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108" name="Oval 66"/>
          <p:cNvSpPr/>
          <p:nvPr/>
        </p:nvSpPr>
        <p:spPr>
          <a:xfrm>
            <a:off x="6588224" y="5661248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PN</a:t>
            </a:r>
          </a:p>
        </p:txBody>
      </p:sp>
      <p:cxnSp>
        <p:nvCxnSpPr>
          <p:cNvPr id="109" name="Straight Connector 96"/>
          <p:cNvCxnSpPr>
            <a:stCxn id="77" idx="4"/>
            <a:endCxn id="111" idx="0"/>
          </p:cNvCxnSpPr>
          <p:nvPr/>
        </p:nvCxnSpPr>
        <p:spPr>
          <a:xfrm flipH="1">
            <a:off x="5904148" y="5517232"/>
            <a:ext cx="648072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96"/>
          <p:cNvCxnSpPr>
            <a:stCxn id="77" idx="4"/>
            <a:endCxn id="108" idx="0"/>
          </p:cNvCxnSpPr>
          <p:nvPr/>
        </p:nvCxnSpPr>
        <p:spPr>
          <a:xfrm>
            <a:off x="6552220" y="5517232"/>
            <a:ext cx="432048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66"/>
          <p:cNvSpPr/>
          <p:nvPr/>
        </p:nvSpPr>
        <p:spPr>
          <a:xfrm>
            <a:off x="5508104" y="5661248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PS</a:t>
            </a:r>
          </a:p>
        </p:txBody>
      </p:sp>
      <p:sp>
        <p:nvSpPr>
          <p:cNvPr id="35" name="TextovéPole 34"/>
          <p:cNvSpPr txBox="1"/>
          <p:nvPr/>
        </p:nvSpPr>
        <p:spPr>
          <a:xfrm>
            <a:off x="1115616" y="4941169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ST – strýc</a:t>
            </a:r>
          </a:p>
          <a:p>
            <a:r>
              <a:rPr lang="cs-CZ" dirty="0" smtClean="0"/>
              <a:t>TE – teta </a:t>
            </a:r>
          </a:p>
          <a:p>
            <a:r>
              <a:rPr lang="cs-CZ" dirty="0" smtClean="0"/>
              <a:t>SE – sestřenice</a:t>
            </a:r>
          </a:p>
          <a:p>
            <a:r>
              <a:rPr lang="cs-CZ" dirty="0" smtClean="0"/>
              <a:t>BC – bratranec</a:t>
            </a:r>
          </a:p>
          <a:p>
            <a:r>
              <a:rPr lang="cs-CZ" dirty="0" smtClean="0"/>
              <a:t>PS – prasynovec</a:t>
            </a:r>
          </a:p>
          <a:p>
            <a:r>
              <a:rPr lang="cs-CZ" dirty="0" smtClean="0"/>
              <a:t>PN – praneteř 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pPr algn="ctr"/>
            <a:r>
              <a:rPr lang="cs-CZ" sz="4000" dirty="0" smtClean="0"/>
              <a:t>Intestátní dědická posloupnost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algn="ctr">
              <a:buNone/>
            </a:pPr>
            <a:r>
              <a:rPr lang="cs-CZ" dirty="0" smtClean="0"/>
              <a:t>Několikeré příbuzenství</a:t>
            </a:r>
            <a:endParaRPr lang="cs-CZ" dirty="0"/>
          </a:p>
        </p:txBody>
      </p:sp>
      <p:sp>
        <p:nvSpPr>
          <p:cNvPr id="12" name="Oval 62"/>
          <p:cNvSpPr/>
          <p:nvPr/>
        </p:nvSpPr>
        <p:spPr>
          <a:xfrm>
            <a:off x="2195736" y="2204864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D</a:t>
            </a:r>
            <a:endParaRPr lang="cs-CZ" sz="2000" b="1" dirty="0">
              <a:solidFill>
                <a:srgbClr val="0042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63"/>
          <p:cNvSpPr/>
          <p:nvPr/>
        </p:nvSpPr>
        <p:spPr>
          <a:xfrm>
            <a:off x="3779912" y="2204864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4" name="Oval 64"/>
          <p:cNvSpPr/>
          <p:nvPr/>
        </p:nvSpPr>
        <p:spPr>
          <a:xfrm>
            <a:off x="5724128" y="2204864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15" name="Oval 65"/>
          <p:cNvSpPr/>
          <p:nvPr/>
        </p:nvSpPr>
        <p:spPr>
          <a:xfrm>
            <a:off x="7236296" y="2132856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6" name="Oval 66"/>
          <p:cNvSpPr/>
          <p:nvPr/>
        </p:nvSpPr>
        <p:spPr>
          <a:xfrm>
            <a:off x="3131840" y="3284984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17" name="Oval 67"/>
          <p:cNvSpPr/>
          <p:nvPr/>
        </p:nvSpPr>
        <p:spPr>
          <a:xfrm>
            <a:off x="6444208" y="3284984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M</a:t>
            </a:r>
          </a:p>
        </p:txBody>
      </p:sp>
      <p:cxnSp>
        <p:nvCxnSpPr>
          <p:cNvPr id="26" name="Straight Connector 85"/>
          <p:cNvCxnSpPr>
            <a:stCxn id="12" idx="4"/>
            <a:endCxn id="16" idx="0"/>
          </p:cNvCxnSpPr>
          <p:nvPr/>
        </p:nvCxnSpPr>
        <p:spPr>
          <a:xfrm>
            <a:off x="2591780" y="2780928"/>
            <a:ext cx="936104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87"/>
          <p:cNvCxnSpPr>
            <a:stCxn id="13" idx="4"/>
            <a:endCxn id="16" idx="0"/>
          </p:cNvCxnSpPr>
          <p:nvPr/>
        </p:nvCxnSpPr>
        <p:spPr>
          <a:xfrm flipH="1">
            <a:off x="3527884" y="2780928"/>
            <a:ext cx="648072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89"/>
          <p:cNvCxnSpPr>
            <a:stCxn id="14" idx="4"/>
            <a:endCxn id="17" idx="0"/>
          </p:cNvCxnSpPr>
          <p:nvPr/>
        </p:nvCxnSpPr>
        <p:spPr>
          <a:xfrm>
            <a:off x="6120172" y="2780928"/>
            <a:ext cx="72008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91"/>
          <p:cNvCxnSpPr>
            <a:stCxn id="15" idx="4"/>
            <a:endCxn id="17" idx="0"/>
          </p:cNvCxnSpPr>
          <p:nvPr/>
        </p:nvCxnSpPr>
        <p:spPr>
          <a:xfrm flipH="1">
            <a:off x="6840252" y="2708920"/>
            <a:ext cx="79208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Oval 92"/>
          <p:cNvSpPr/>
          <p:nvPr/>
        </p:nvSpPr>
        <p:spPr>
          <a:xfrm>
            <a:off x="4067944" y="4221088"/>
            <a:ext cx="936104" cy="576064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Z</a:t>
            </a:r>
          </a:p>
        </p:txBody>
      </p:sp>
      <p:cxnSp>
        <p:nvCxnSpPr>
          <p:cNvPr id="31" name="Straight Connector 94"/>
          <p:cNvCxnSpPr>
            <a:stCxn id="16" idx="4"/>
            <a:endCxn id="30" idx="0"/>
          </p:cNvCxnSpPr>
          <p:nvPr/>
        </p:nvCxnSpPr>
        <p:spPr>
          <a:xfrm>
            <a:off x="3527884" y="3861048"/>
            <a:ext cx="1008112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96"/>
          <p:cNvCxnSpPr>
            <a:stCxn id="17" idx="4"/>
            <a:endCxn id="30" idx="0"/>
          </p:cNvCxnSpPr>
          <p:nvPr/>
        </p:nvCxnSpPr>
        <p:spPr>
          <a:xfrm flipH="1">
            <a:off x="4535996" y="3861048"/>
            <a:ext cx="2304256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66"/>
          <p:cNvSpPr/>
          <p:nvPr/>
        </p:nvSpPr>
        <p:spPr>
          <a:xfrm>
            <a:off x="2051720" y="3284984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TE</a:t>
            </a:r>
          </a:p>
        </p:txBody>
      </p:sp>
      <p:cxnSp>
        <p:nvCxnSpPr>
          <p:cNvPr id="56" name="Straight Connector 96"/>
          <p:cNvCxnSpPr>
            <a:stCxn id="15" idx="4"/>
            <a:endCxn id="58" idx="0"/>
          </p:cNvCxnSpPr>
          <p:nvPr/>
        </p:nvCxnSpPr>
        <p:spPr>
          <a:xfrm>
            <a:off x="7632340" y="2708920"/>
            <a:ext cx="504056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96"/>
          <p:cNvCxnSpPr>
            <a:stCxn id="12" idx="4"/>
            <a:endCxn id="55" idx="0"/>
          </p:cNvCxnSpPr>
          <p:nvPr/>
        </p:nvCxnSpPr>
        <p:spPr>
          <a:xfrm flipH="1">
            <a:off x="2447764" y="2780928"/>
            <a:ext cx="144016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66"/>
          <p:cNvSpPr/>
          <p:nvPr/>
        </p:nvSpPr>
        <p:spPr>
          <a:xfrm>
            <a:off x="7740352" y="3284984"/>
            <a:ext cx="792088" cy="57606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ST</a:t>
            </a:r>
          </a:p>
        </p:txBody>
      </p:sp>
      <p:sp>
        <p:nvSpPr>
          <p:cNvPr id="66" name="Oval 66"/>
          <p:cNvSpPr/>
          <p:nvPr/>
        </p:nvSpPr>
        <p:spPr>
          <a:xfrm>
            <a:off x="4716016" y="5877272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BC</a:t>
            </a:r>
          </a:p>
        </p:txBody>
      </p:sp>
      <p:cxnSp>
        <p:nvCxnSpPr>
          <p:cNvPr id="67" name="Straight Connector 96"/>
          <p:cNvCxnSpPr>
            <a:stCxn id="12" idx="4"/>
            <a:endCxn id="69" idx="0"/>
          </p:cNvCxnSpPr>
          <p:nvPr/>
        </p:nvCxnSpPr>
        <p:spPr>
          <a:xfrm flipH="1">
            <a:off x="1583668" y="2780928"/>
            <a:ext cx="1008112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96"/>
          <p:cNvCxnSpPr>
            <a:stCxn id="55" idx="4"/>
            <a:endCxn id="66" idx="0"/>
          </p:cNvCxnSpPr>
          <p:nvPr/>
        </p:nvCxnSpPr>
        <p:spPr>
          <a:xfrm>
            <a:off x="2447764" y="3861048"/>
            <a:ext cx="2664296" cy="2016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6"/>
          <p:cNvSpPr/>
          <p:nvPr/>
        </p:nvSpPr>
        <p:spPr>
          <a:xfrm>
            <a:off x="1187624" y="3284984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 smtClean="0">
                <a:solidFill>
                  <a:srgbClr val="00426E"/>
                </a:solidFill>
                <a:latin typeface="Arial" pitchFamily="34" charset="0"/>
                <a:cs typeface="Arial" pitchFamily="34" charset="0"/>
              </a:rPr>
              <a:t>ST</a:t>
            </a:r>
          </a:p>
        </p:txBody>
      </p:sp>
      <p:cxnSp>
        <p:nvCxnSpPr>
          <p:cNvPr id="41" name="Straight Connector 96"/>
          <p:cNvCxnSpPr>
            <a:stCxn id="66" idx="0"/>
            <a:endCxn id="58" idx="4"/>
          </p:cNvCxnSpPr>
          <p:nvPr/>
        </p:nvCxnSpPr>
        <p:spPr>
          <a:xfrm flipV="1">
            <a:off x="5112060" y="3861048"/>
            <a:ext cx="3024336" cy="2016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2060848"/>
            <a:ext cx="7498080" cy="1791072"/>
          </a:xfrm>
        </p:spPr>
        <p:txBody>
          <a:bodyPr>
            <a:normAutofit fontScale="90000"/>
          </a:bodyPr>
          <a:lstStyle/>
          <a:p>
            <a:pPr algn="ctr"/>
            <a:r>
              <a:rPr lang="cs-CZ" sz="4400" dirty="0" smtClean="0"/>
              <a:t>Nepominutelný dědic. </a:t>
            </a:r>
            <a:br>
              <a:rPr lang="cs-CZ" sz="4400" dirty="0" smtClean="0"/>
            </a:br>
            <a:r>
              <a:rPr lang="cs-CZ" sz="4400" dirty="0" smtClean="0"/>
              <a:t>Povinný díl. </a:t>
            </a:r>
            <a:br>
              <a:rPr lang="cs-CZ" sz="4400" dirty="0" smtClean="0"/>
            </a:br>
            <a:r>
              <a:rPr lang="cs-CZ" sz="4400" dirty="0" smtClean="0"/>
              <a:t>Vydědění.</a:t>
            </a:r>
            <a:endParaRPr lang="cs-CZ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000" dirty="0" smtClean="0"/>
              <a:t>Nepominutelný dědic </a:t>
            </a:r>
            <a:br>
              <a:rPr lang="cs-CZ" sz="4000" dirty="0" smtClean="0"/>
            </a:br>
            <a:r>
              <a:rPr lang="cs-CZ" sz="4000" dirty="0" smtClean="0"/>
              <a:t>§ 1642 - § 1645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cs-CZ" dirty="0" smtClean="0"/>
          </a:p>
          <a:p>
            <a:r>
              <a:rPr lang="cs-CZ" dirty="0" smtClean="0"/>
              <a:t>Okruh nepominutelných dědiců vychází ze stávajícího stavu</a:t>
            </a:r>
          </a:p>
          <a:p>
            <a:endParaRPr lang="cs-CZ" dirty="0" smtClean="0"/>
          </a:p>
          <a:p>
            <a:r>
              <a:rPr lang="cs-CZ" dirty="0" smtClean="0"/>
              <a:t>Dochází ke krácení jeho ochrany</a:t>
            </a:r>
          </a:p>
          <a:p>
            <a:pPr marL="596646" indent="-514350">
              <a:buAutoNum type="alphaLcParenR"/>
            </a:pPr>
            <a:r>
              <a:rPr lang="cs-CZ" dirty="0" smtClean="0"/>
              <a:t>Nezletilý ¾ zákonného dědického podílu</a:t>
            </a:r>
          </a:p>
          <a:p>
            <a:pPr marL="596646" indent="-514350">
              <a:buAutoNum type="alphaLcParenR"/>
            </a:pPr>
            <a:r>
              <a:rPr lang="cs-CZ" dirty="0" smtClean="0"/>
              <a:t>Zletilý ¼ zákonného dědického podílu</a:t>
            </a:r>
          </a:p>
          <a:p>
            <a:pPr marL="596646" indent="-514350">
              <a:buNone/>
            </a:pPr>
            <a:endParaRPr lang="cs-CZ" dirty="0" smtClean="0"/>
          </a:p>
          <a:p>
            <a:pPr marL="596646" indent="-514350"/>
            <a:r>
              <a:rPr lang="cs-CZ" dirty="0" smtClean="0"/>
              <a:t>Možnost volby mezi tím, co bylo zůstaveno s omezením nebo povinným dílem</a:t>
            </a:r>
          </a:p>
          <a:p>
            <a:pPr marL="596646" indent="-514350"/>
            <a:endParaRPr lang="cs-CZ" dirty="0" smtClean="0"/>
          </a:p>
          <a:p>
            <a:pPr marL="596646" indent="-514350"/>
            <a:r>
              <a:rPr lang="cs-CZ" dirty="0" smtClean="0"/>
              <a:t>Nově ochrana spočívá v právu na povinný díl</a:t>
            </a:r>
          </a:p>
          <a:p>
            <a:pPr marL="596646" indent="-514350">
              <a:buNone/>
            </a:pPr>
            <a:endParaRPr lang="cs-CZ" dirty="0" smtClean="0"/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Povinný díl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Změna koncepce</a:t>
            </a:r>
          </a:p>
          <a:p>
            <a:endParaRPr lang="cs-CZ" dirty="0" smtClean="0"/>
          </a:p>
          <a:p>
            <a:r>
              <a:rPr lang="cs-CZ" dirty="0" smtClean="0"/>
              <a:t>Zachování závěti v platnosti</a:t>
            </a:r>
          </a:p>
          <a:p>
            <a:endParaRPr lang="cs-CZ" dirty="0" smtClean="0"/>
          </a:p>
          <a:p>
            <a:r>
              <a:rPr lang="cs-CZ" dirty="0" smtClean="0"/>
              <a:t>Snaha vyhnout se vnucenému podílovému spoluvlastnictví</a:t>
            </a:r>
          </a:p>
          <a:p>
            <a:endParaRPr lang="cs-CZ" dirty="0" smtClean="0"/>
          </a:p>
          <a:p>
            <a:r>
              <a:rPr lang="cs-CZ" dirty="0" smtClean="0"/>
              <a:t>Povinný díl může být zřízen v podobě dědického podílu nebo odkazu, ale vždy nezatížen</a:t>
            </a:r>
          </a:p>
          <a:p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000" dirty="0" smtClean="0"/>
              <a:t>Ochrana nepominutelného dědice § 1650 - § 1653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Neplatně vyděděný má právo na povinný díl</a:t>
            </a:r>
          </a:p>
          <a:p>
            <a:endParaRPr lang="cs-CZ" dirty="0" smtClean="0"/>
          </a:p>
          <a:p>
            <a:r>
              <a:rPr lang="cs-CZ" dirty="0" smtClean="0"/>
              <a:t>Právo na povinný díl mát ten, kdo byl v závěti opominut omylem</a:t>
            </a:r>
          </a:p>
          <a:p>
            <a:endParaRPr lang="cs-CZ" dirty="0" smtClean="0"/>
          </a:p>
          <a:p>
            <a:r>
              <a:rPr lang="cs-CZ" dirty="0" smtClean="0"/>
              <a:t>Právo na povinný díl má i ten, kdy byl v závěti opominut nikoliv omylem, ledaže naplnil důvod pro vydědění</a:t>
            </a:r>
          </a:p>
          <a:p>
            <a:endParaRPr lang="cs-CZ" dirty="0" smtClean="0"/>
          </a:p>
          <a:p>
            <a:r>
              <a:rPr lang="cs-CZ" dirty="0" smtClean="0"/>
              <a:t>Na výplatu povinného dílu přispějí všichni dědici a odkazovníci poměrně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Vydědění § 1646 - § 1649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Forma stejná jako u závěti</a:t>
            </a:r>
          </a:p>
          <a:p>
            <a:endParaRPr lang="cs-CZ" dirty="0" smtClean="0"/>
          </a:p>
          <a:p>
            <a:r>
              <a:rPr lang="cs-CZ" dirty="0" smtClean="0"/>
              <a:t>V zásadě vychází ze stávající úpravy, byť modifikovaně</a:t>
            </a:r>
          </a:p>
          <a:p>
            <a:endParaRPr lang="cs-CZ" dirty="0" smtClean="0"/>
          </a:p>
          <a:p>
            <a:r>
              <a:rPr lang="cs-CZ" dirty="0" smtClean="0"/>
              <a:t>Zachovává stávající čtyři důvody, ale dochází k přeformulování</a:t>
            </a:r>
          </a:p>
          <a:p>
            <a:endParaRPr lang="cs-CZ" dirty="0" smtClean="0"/>
          </a:p>
          <a:p>
            <a:r>
              <a:rPr lang="cs-CZ" dirty="0" smtClean="0"/>
              <a:t>Zásadní změna nastává u stávajícího třetího důvodu, odsouzení za úmyslný trestný čin </a:t>
            </a:r>
          </a:p>
          <a:p>
            <a:endParaRPr lang="cs-CZ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3800" dirty="0" smtClean="0"/>
              <a:t>Zřeknutí se dědického práva § 1484</a:t>
            </a:r>
            <a:endParaRPr lang="cs-CZ" sz="3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Institut, který byl praxí požadován</a:t>
            </a:r>
          </a:p>
          <a:p>
            <a:endParaRPr lang="cs-CZ" dirty="0" smtClean="0"/>
          </a:p>
          <a:p>
            <a:r>
              <a:rPr lang="cs-CZ" dirty="0" smtClean="0"/>
              <a:t>Umožňuje dědici zříci se práva smlouvou se zůstavitelem (veřejná listina) zrušení i písemně</a:t>
            </a:r>
          </a:p>
          <a:p>
            <a:endParaRPr lang="cs-CZ" dirty="0" smtClean="0"/>
          </a:p>
          <a:p>
            <a:r>
              <a:rPr lang="cs-CZ" dirty="0" smtClean="0"/>
              <a:t>Platí, že se zříká i práva na povinný díl</a:t>
            </a:r>
          </a:p>
          <a:p>
            <a:endParaRPr lang="cs-CZ" dirty="0" smtClean="0"/>
          </a:p>
          <a:p>
            <a:r>
              <a:rPr lang="cs-CZ" dirty="0" smtClean="0"/>
              <a:t>Zřeknutí obecné nebo ve prospěch určité osoby, vyvratitelná domněnka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39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Vydědění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Výslovně se připouští i jen částečné zkrácení práva na povinný díl</a:t>
            </a:r>
          </a:p>
          <a:p>
            <a:endParaRPr lang="cs-CZ" dirty="0" smtClean="0"/>
          </a:p>
          <a:p>
            <a:r>
              <a:rPr lang="cs-CZ" dirty="0" smtClean="0"/>
              <a:t>Zavádějí se nové dva důvody pro vydědění</a:t>
            </a:r>
          </a:p>
          <a:p>
            <a:pPr marL="596646" indent="-514350">
              <a:buAutoNum type="alphaLcParenR"/>
            </a:pPr>
            <a:r>
              <a:rPr lang="cs-CZ" dirty="0" smtClean="0"/>
              <a:t>Možnost vydědit dědicky nezpůsobilého</a:t>
            </a:r>
          </a:p>
          <a:p>
            <a:pPr marL="596646" indent="-514350">
              <a:buAutoNum type="alphaLcParenR"/>
            </a:pPr>
            <a:r>
              <a:rPr lang="cs-CZ" dirty="0" smtClean="0"/>
              <a:t>Možnost vydědit zadluženého či marnotratného</a:t>
            </a:r>
          </a:p>
          <a:p>
            <a:pPr marL="596646" indent="-514350">
              <a:buNone/>
            </a:pPr>
            <a:endParaRPr lang="cs-CZ" dirty="0" smtClean="0"/>
          </a:p>
          <a:p>
            <a:pPr marL="596646" indent="-514350"/>
            <a:r>
              <a:rPr lang="cs-CZ" dirty="0" smtClean="0"/>
              <a:t>Vychází se z toho, že vydědění se nemá podporovat (ne analogii, ne extenzivnímu výkladu)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Vydědění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Nově stanovena pravidla pro vydědění potomků vyděděného</a:t>
            </a:r>
          </a:p>
          <a:p>
            <a:endParaRPr lang="cs-CZ" dirty="0" smtClean="0"/>
          </a:p>
          <a:p>
            <a:r>
              <a:rPr lang="cs-CZ" dirty="0" smtClean="0"/>
              <a:t>Přežije-li vyděděný zůstavitele, pak jsou vyděděni i potomci (dispozitivně)</a:t>
            </a:r>
          </a:p>
          <a:p>
            <a:endParaRPr lang="cs-CZ" dirty="0" smtClean="0"/>
          </a:p>
          <a:p>
            <a:r>
              <a:rPr lang="cs-CZ" dirty="0" smtClean="0"/>
              <a:t>Nepřežije-li vyděděný zůstavitele, pak jeho potomci dědí, ledaže byli samostatně vyloučeni </a:t>
            </a:r>
          </a:p>
          <a:p>
            <a:endParaRPr lang="cs-CZ" dirty="0" smtClean="0"/>
          </a:p>
          <a:p>
            <a:r>
              <a:rPr lang="cs-CZ" dirty="0" smtClean="0"/>
              <a:t>Pozor § 3069 a § 3072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000" dirty="0" smtClean="0"/>
              <a:t>Dluhy postihující dědice </a:t>
            </a:r>
            <a:br>
              <a:rPr lang="cs-CZ" sz="4000" dirty="0" smtClean="0"/>
            </a:br>
            <a:r>
              <a:rPr lang="cs-CZ" sz="4000" dirty="0" smtClean="0"/>
              <a:t>§ 1701 - § 1708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cs-CZ" dirty="0" smtClean="0"/>
          </a:p>
          <a:p>
            <a:r>
              <a:rPr lang="cs-CZ" dirty="0" smtClean="0"/>
              <a:t>Změna v oblasti promlčení § 643</a:t>
            </a:r>
          </a:p>
          <a:p>
            <a:endParaRPr lang="cs-CZ" dirty="0"/>
          </a:p>
          <a:p>
            <a:r>
              <a:rPr lang="cs-CZ" dirty="0" smtClean="0"/>
              <a:t>Zásadní změna v konceptu povinnosti dědiců hradit dluhy zůstavitele</a:t>
            </a:r>
          </a:p>
          <a:p>
            <a:endParaRPr lang="cs-CZ" dirty="0" smtClean="0"/>
          </a:p>
          <a:p>
            <a:r>
              <a:rPr lang="cs-CZ" dirty="0" smtClean="0"/>
              <a:t>Staví se primárně na povinnosti hradit dluhy v plné výši § 1704</a:t>
            </a:r>
          </a:p>
          <a:p>
            <a:endParaRPr lang="cs-CZ" dirty="0" smtClean="0"/>
          </a:p>
          <a:p>
            <a:r>
              <a:rPr lang="cs-CZ" dirty="0" smtClean="0"/>
              <a:t>Dědic je povinen hradit i dluhy související s pohřbem zůstavitele ledaže byly hrazeny podle § 114 odst. 2</a:t>
            </a:r>
          </a:p>
          <a:p>
            <a:endParaRPr lang="cs-CZ" dirty="0" smtClean="0"/>
          </a:p>
          <a:p>
            <a:r>
              <a:rPr lang="cs-CZ" dirty="0" smtClean="0"/>
              <a:t>Dokud nedojde k potvrzení dědictví, mohou se věřitelé domáhat splnění jen z pozůstalosti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50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000" dirty="0" smtClean="0"/>
              <a:t>Výhrada soupisu inventáře </a:t>
            </a:r>
            <a:br>
              <a:rPr lang="cs-CZ" sz="4000" dirty="0" smtClean="0"/>
            </a:br>
            <a:r>
              <a:rPr lang="cs-CZ" sz="4000" dirty="0" smtClean="0"/>
              <a:t>§ 1674 (</a:t>
            </a:r>
            <a:r>
              <a:rPr lang="cs-CZ" sz="4000" i="1" dirty="0" smtClean="0"/>
              <a:t>beneficium </a:t>
            </a:r>
            <a:r>
              <a:rPr lang="cs-CZ" sz="4000" i="1" dirty="0" err="1" smtClean="0"/>
              <a:t>inventarii</a:t>
            </a:r>
            <a:r>
              <a:rPr lang="cs-CZ" sz="4000" i="1" dirty="0" smtClean="0"/>
              <a:t>)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Možnost, jak dědic může limitovat povinnost k úhradě dluhů</a:t>
            </a:r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Toto právo nemůže zůstavitel dědici odejmout</a:t>
            </a:r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Ústně u soudu nebo písemně pokud je soudu zasláno poštou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56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7680960" cy="4724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endParaRPr lang="cs-CZ" dirty="0" smtClean="0"/>
          </a:p>
          <a:p>
            <a:r>
              <a:rPr lang="cs-CZ" dirty="0" smtClean="0"/>
              <a:t>Správu vykonává správce nebo vykonavatel do potvrzení nabytí dědictví</a:t>
            </a:r>
          </a:p>
          <a:p>
            <a:endParaRPr lang="cs-CZ" dirty="0" smtClean="0"/>
          </a:p>
          <a:p>
            <a:r>
              <a:rPr lang="cs-CZ" dirty="0" smtClean="0"/>
              <a:t>Jinak dědic, ale soud může jmenovat správce</a:t>
            </a:r>
          </a:p>
          <a:p>
            <a:endParaRPr lang="cs-CZ" dirty="0" smtClean="0"/>
          </a:p>
          <a:p>
            <a:r>
              <a:rPr lang="cs-CZ" dirty="0" smtClean="0"/>
              <a:t>Správce vykonává prostou správu – musí dbát o zachování jeho podstaty a účelu a nemůže je bez přivolení beneficienta měnit. Výjimka je povolena jen u správy peněz (§ 1407) a pro případy, kdy hrozí nenadálá ztráta, poškození nebo ztráta hodnoty spravovaného majetku (§ 1408 odst. 2)</a:t>
            </a:r>
          </a:p>
          <a:p>
            <a:endParaRPr lang="cs-CZ" dirty="0" smtClean="0"/>
          </a:p>
          <a:p>
            <a:r>
              <a:rPr lang="cs-CZ" dirty="0" smtClean="0"/>
              <a:t>Nad rozsah prosté správy může jít správce jen se souhlasem dědiců, případně soudu</a:t>
            </a:r>
          </a:p>
          <a:p>
            <a:endParaRPr lang="cs-CZ" dirty="0" smtClean="0"/>
          </a:p>
          <a:p>
            <a:r>
              <a:rPr lang="cs-CZ" dirty="0" smtClean="0"/>
              <a:t>Ujme-li se plné správy ruší se výhrada soupisu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000" dirty="0" smtClean="0"/>
              <a:t>Správa pozůstalosti </a:t>
            </a:r>
            <a:br>
              <a:rPr lang="cs-CZ" sz="4000" dirty="0" smtClean="0"/>
            </a:br>
            <a:r>
              <a:rPr lang="cs-CZ" sz="4000" dirty="0" smtClean="0"/>
              <a:t>§ 1677 - § 1681</a:t>
            </a:r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62534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000" dirty="0" smtClean="0"/>
              <a:t>Rozdělení pozůstalosti </a:t>
            </a:r>
            <a:br>
              <a:rPr lang="cs-CZ" sz="4000" dirty="0" smtClean="0"/>
            </a:br>
            <a:r>
              <a:rPr lang="cs-CZ" sz="4000" dirty="0" smtClean="0"/>
              <a:t>§ 1694 - § 1700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smtClean="0"/>
          </a:p>
          <a:p>
            <a:r>
              <a:rPr lang="cs-CZ" smtClean="0"/>
              <a:t>Platí</a:t>
            </a:r>
            <a:r>
              <a:rPr lang="cs-CZ" dirty="0" smtClean="0"/>
              <a:t>, že pozůstalost má být rozdělena podle zůstavitelovi vůle</a:t>
            </a:r>
          </a:p>
          <a:p>
            <a:endParaRPr lang="cs-CZ" dirty="0" smtClean="0"/>
          </a:p>
          <a:p>
            <a:r>
              <a:rPr lang="cs-CZ" dirty="0" smtClean="0"/>
              <a:t>Dědická dohoda je možná při zákonné posloupnosti nebo při testamentární avšak jen pokud ji zůstavitel připustil</a:t>
            </a:r>
          </a:p>
          <a:p>
            <a:endParaRPr lang="cs-CZ" dirty="0" smtClean="0"/>
          </a:p>
          <a:p>
            <a:r>
              <a:rPr lang="cs-CZ" dirty="0" smtClean="0"/>
              <a:t>Dohodou musí být rozdělena celá pozůstalost</a:t>
            </a:r>
          </a:p>
          <a:p>
            <a:endParaRPr lang="cs-CZ" dirty="0" smtClean="0"/>
          </a:p>
          <a:p>
            <a:r>
              <a:rPr lang="cs-CZ" dirty="0" smtClean="0"/>
              <a:t>Dohoda podléhá schválení soudu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98611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dirty="0" smtClean="0"/>
              <a:t>Odloučení pozůstalosti </a:t>
            </a:r>
            <a:br>
              <a:rPr lang="cs-CZ" dirty="0" smtClean="0"/>
            </a:br>
            <a:r>
              <a:rPr lang="cs-CZ" dirty="0" smtClean="0"/>
              <a:t>§ 1709 - § 1710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 smtClean="0"/>
          </a:p>
          <a:p>
            <a:pPr>
              <a:buFont typeface="Wingdings" pitchFamily="2" charset="2"/>
              <a:buChar char=""/>
            </a:pPr>
            <a:r>
              <a:rPr lang="cs-CZ" dirty="0" smtClean="0"/>
              <a:t>Institut, který dnes chybí</a:t>
            </a:r>
          </a:p>
          <a:p>
            <a:endParaRPr lang="cs-CZ" dirty="0" smtClean="0"/>
          </a:p>
          <a:p>
            <a:r>
              <a:rPr lang="cs-CZ" dirty="0" smtClean="0"/>
              <a:t>Ochrana věřitele, avšak právo uspokojit se pouze z odloučené pozůstalosti</a:t>
            </a:r>
          </a:p>
          <a:p>
            <a:endParaRPr lang="cs-CZ" dirty="0" smtClean="0"/>
          </a:p>
          <a:p>
            <a:r>
              <a:rPr lang="cs-CZ" dirty="0" smtClean="0"/>
              <a:t>Nebrání potvrzení nabytí dědictví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641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7498080" cy="2736304"/>
          </a:xfrm>
        </p:spPr>
        <p:txBody>
          <a:bodyPr>
            <a:normAutofit/>
          </a:bodyPr>
          <a:lstStyle/>
          <a:p>
            <a:pPr algn="ctr"/>
            <a:r>
              <a:rPr lang="cs-CZ" sz="5400" dirty="0" smtClean="0"/>
              <a:t>Děkuji za </a:t>
            </a:r>
            <a:r>
              <a:rPr lang="cs-CZ" sz="5400" smtClean="0"/>
              <a:t>pozornost </a:t>
            </a:r>
            <a:br>
              <a:rPr lang="cs-CZ" sz="5400" smtClean="0"/>
            </a:br>
            <a:r>
              <a:rPr lang="cs-CZ" sz="5400" smtClean="0"/>
              <a:t>a </a:t>
            </a:r>
            <a:r>
              <a:rPr lang="cs-CZ" sz="5400" dirty="0" smtClean="0"/>
              <a:t>nashledanou </a:t>
            </a:r>
            <a:endParaRPr lang="cs-CZ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cs-CZ" sz="4000" dirty="0" smtClean="0"/>
              <a:t>Odmítnutí dědictví </a:t>
            </a:r>
            <a:br>
              <a:rPr lang="cs-CZ" sz="4000" dirty="0" smtClean="0"/>
            </a:br>
            <a:r>
              <a:rPr lang="cs-CZ" sz="4000" dirty="0" smtClean="0"/>
              <a:t>§ 1485 - § 1489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cs-CZ" dirty="0" smtClean="0"/>
          </a:p>
          <a:p>
            <a:r>
              <a:rPr lang="cs-CZ" dirty="0" smtClean="0"/>
              <a:t>Lze po smrti zůstavitele, není-li to vyloučeno dědickou smlouvou</a:t>
            </a:r>
          </a:p>
          <a:p>
            <a:endParaRPr lang="cs-CZ" dirty="0" smtClean="0"/>
          </a:p>
          <a:p>
            <a:r>
              <a:rPr lang="cs-CZ" dirty="0" smtClean="0"/>
              <a:t>Lze odmítnout dědictví s výhradou povinného dílu</a:t>
            </a:r>
          </a:p>
          <a:p>
            <a:endParaRPr lang="cs-CZ" dirty="0" smtClean="0"/>
          </a:p>
          <a:p>
            <a:r>
              <a:rPr lang="cs-CZ" dirty="0" smtClean="0"/>
              <a:t>Lze přijmout či odmítnout prostřednictvím zmocněnce</a:t>
            </a:r>
          </a:p>
          <a:p>
            <a:endParaRPr lang="cs-CZ" dirty="0" smtClean="0"/>
          </a:p>
          <a:p>
            <a:r>
              <a:rPr lang="cs-CZ" dirty="0" smtClean="0"/>
              <a:t>Odmítnout lze do jednoho měsíce, je-li bydliště dědice v zahraničí pak tři měsíce</a:t>
            </a:r>
          </a:p>
          <a:p>
            <a:endParaRPr lang="cs-CZ" dirty="0"/>
          </a:p>
          <a:p>
            <a:r>
              <a:rPr lang="cs-CZ" dirty="0" smtClean="0"/>
              <a:t>Přijetí – odmítnutí dědictví v případě nezletilého nesvéprávného § 898 odst. 2 písm. c</a:t>
            </a:r>
          </a:p>
          <a:p>
            <a:endParaRPr lang="cs-CZ" dirty="0" smtClean="0"/>
          </a:p>
          <a:p>
            <a:r>
              <a:rPr lang="cs-CZ" dirty="0" smtClean="0"/>
              <a:t>Výslovně upravena situace, kdy dědic zemře před uplynutím lhůty k odmítnutí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17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Vzdání se dědictví § 1490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cs-CZ" dirty="0" smtClean="0"/>
          </a:p>
          <a:p>
            <a:r>
              <a:rPr lang="cs-CZ" dirty="0" smtClean="0"/>
              <a:t>Nový institut, který umožňuje lépe naložit s dědictvím</a:t>
            </a:r>
          </a:p>
          <a:p>
            <a:endParaRPr lang="cs-CZ" dirty="0" smtClean="0"/>
          </a:p>
          <a:p>
            <a:r>
              <a:rPr lang="cs-CZ" dirty="0" smtClean="0"/>
              <a:t>Vzdát se může jen ten, kdo neodmítl</a:t>
            </a:r>
          </a:p>
          <a:p>
            <a:endParaRPr lang="cs-CZ" dirty="0" smtClean="0"/>
          </a:p>
          <a:p>
            <a:r>
              <a:rPr lang="cs-CZ" dirty="0" smtClean="0"/>
              <a:t>Se vzdáním se musí souhlasit ten dědic, v jehož prospěch se dědic vzdal, použijí se ustanovení o zcizení dědictví § 1714 a násl.</a:t>
            </a:r>
          </a:p>
          <a:p>
            <a:endParaRPr lang="cs-CZ" dirty="0" smtClean="0"/>
          </a:p>
          <a:p>
            <a:r>
              <a:rPr lang="cs-CZ" dirty="0" smtClean="0"/>
              <a:t>Vzdání se má účinky i pro potomky</a:t>
            </a:r>
          </a:p>
          <a:p>
            <a:endParaRPr lang="cs-CZ" dirty="0" smtClean="0"/>
          </a:p>
          <a:p>
            <a:r>
              <a:rPr lang="cs-CZ" dirty="0" smtClean="0"/>
              <a:t>Jestliže se vzdá dědictví ten, kdo je obtížen osobním příkazem či odkazem musí jej přesto splnit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53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060848"/>
            <a:ext cx="7498080" cy="1791072"/>
          </a:xfrm>
        </p:spPr>
        <p:txBody>
          <a:bodyPr>
            <a:normAutofit/>
          </a:bodyPr>
          <a:lstStyle/>
          <a:p>
            <a:pPr algn="ctr"/>
            <a:r>
              <a:rPr lang="cs-CZ" sz="4400" dirty="0" smtClean="0"/>
              <a:t>Pořízení na případ smrti. Závěti.</a:t>
            </a:r>
            <a:endParaRPr lang="cs-CZ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 smtClean="0"/>
              <a:t>Pořízení na případ smrti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cs-CZ" dirty="0" smtClean="0"/>
          </a:p>
          <a:p>
            <a:r>
              <a:rPr lang="cs-CZ" dirty="0" smtClean="0"/>
              <a:t>Rozšíření možností</a:t>
            </a:r>
          </a:p>
          <a:p>
            <a:endParaRPr lang="cs-CZ" dirty="0" smtClean="0"/>
          </a:p>
          <a:p>
            <a:r>
              <a:rPr lang="cs-CZ" dirty="0" smtClean="0"/>
              <a:t>Zpřísnění podmínek pro povolání osoby za dědice či odkazovníka, poskytuje-li zůstaviteli zdravotnické či sociální služby (§ 1493 veřejná listina)</a:t>
            </a:r>
          </a:p>
          <a:p>
            <a:endParaRPr lang="cs-CZ" dirty="0" smtClean="0"/>
          </a:p>
          <a:p>
            <a:r>
              <a:rPr lang="cs-CZ" dirty="0" smtClean="0"/>
              <a:t>To neplatí, mohl-li zůstavitel po ukončení péče pořídit veřejnou listinou</a:t>
            </a:r>
          </a:p>
          <a:p>
            <a:endParaRPr lang="cs-CZ" dirty="0"/>
          </a:p>
          <a:p>
            <a:r>
              <a:rPr lang="cs-CZ" dirty="0" smtClean="0"/>
              <a:t>Pořízení podle dosavadní úpravy zůstávají v platnosti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3591</TotalTime>
  <Words>2213</Words>
  <Application>Microsoft Office PowerPoint</Application>
  <PresentationFormat>Předvádění na obrazovce (4:3)</PresentationFormat>
  <Paragraphs>484</Paragraphs>
  <Slides>57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57</vt:i4>
      </vt:variant>
    </vt:vector>
  </HeadingPairs>
  <TitlesOfParts>
    <vt:vector size="62" baseType="lpstr">
      <vt:lpstr>Arial</vt:lpstr>
      <vt:lpstr>Century Schoolbook</vt:lpstr>
      <vt:lpstr>Wingdings</vt:lpstr>
      <vt:lpstr>Wingdings 2</vt:lpstr>
      <vt:lpstr>Arkýř</vt:lpstr>
      <vt:lpstr>Dědické právo  v novém  občanském zákoníku</vt:lpstr>
      <vt:lpstr>Dědický nápad – dědická způsobilost</vt:lpstr>
      <vt:lpstr>Dědická nezpůsobilost  § 1481 - § 1483</vt:lpstr>
      <vt:lpstr>Dědická nezpůsobilost</vt:lpstr>
      <vt:lpstr>Zřeknutí se dědického práva § 1484</vt:lpstr>
      <vt:lpstr>Odmítnutí dědictví  § 1485 - § 1489</vt:lpstr>
      <vt:lpstr>Vzdání se dědictví § 1490</vt:lpstr>
      <vt:lpstr>Pořízení na případ smrti. Závěti.</vt:lpstr>
      <vt:lpstr>Pořízení na případ smrti</vt:lpstr>
      <vt:lpstr>Závěť § 1494 - § 1497</vt:lpstr>
      <vt:lpstr>Závěť</vt:lpstr>
      <vt:lpstr>Závěť – způsobilost pořídit závět</vt:lpstr>
      <vt:lpstr>Závěť – způsobilost pořídit závět</vt:lpstr>
      <vt:lpstr>Druhy závětí</vt:lpstr>
      <vt:lpstr>Ústní závěť</vt:lpstr>
      <vt:lpstr>Svědkové závěti  § 1539 - § 1541</vt:lpstr>
      <vt:lpstr>Zrušení závěti</vt:lpstr>
      <vt:lpstr>Zrušení závěti</vt:lpstr>
      <vt:lpstr>Vedlejší doložky</vt:lpstr>
      <vt:lpstr>Podmínky § 1561 - § 1563</vt:lpstr>
      <vt:lpstr>Obecné náhradnictví</vt:lpstr>
      <vt:lpstr>Svěřenské nástupnictví</vt:lpstr>
      <vt:lpstr>Svěřenské nástupnictví</vt:lpstr>
      <vt:lpstr>Svěřenské nástupnictví</vt:lpstr>
      <vt:lpstr>Svěřenské nástupnictví</vt:lpstr>
      <vt:lpstr>Svěřenské nástupnictví</vt:lpstr>
      <vt:lpstr>Dědická smlouva.</vt:lpstr>
      <vt:lpstr>Dědická smlouva  § 1582 - § 1593</vt:lpstr>
      <vt:lpstr>Dědická smlouva</vt:lpstr>
      <vt:lpstr>Dědická smlouva</vt:lpstr>
      <vt:lpstr>Dědická smlouva</vt:lpstr>
      <vt:lpstr>Dědická smlouva</vt:lpstr>
      <vt:lpstr>Dědická smlouva mezi manžely  § 1592 - § 1593</vt:lpstr>
      <vt:lpstr>Odkaz.</vt:lpstr>
      <vt:lpstr>Odkaz § 1594 - § 1632 </vt:lpstr>
      <vt:lpstr>Odkaz</vt:lpstr>
      <vt:lpstr>Pododkaz</vt:lpstr>
      <vt:lpstr>Nabytí odkazu</vt:lpstr>
      <vt:lpstr>Intestátní dědická posloupnost.</vt:lpstr>
      <vt:lpstr>Intestátní dědická posloupnost  § 1633 - § 1641</vt:lpstr>
      <vt:lpstr>Intestátní dědická posloupnost</vt:lpstr>
      <vt:lpstr>Intestátní dědická posloupnost</vt:lpstr>
      <vt:lpstr>Intestátní dědická posloupnost</vt:lpstr>
      <vt:lpstr>Intestátní dědická posloupnost</vt:lpstr>
      <vt:lpstr>Nepominutelný dědic.  Povinný díl.  Vydědění.</vt:lpstr>
      <vt:lpstr>Nepominutelný dědic  § 1642 - § 1645</vt:lpstr>
      <vt:lpstr>Povinný díl</vt:lpstr>
      <vt:lpstr>Ochrana nepominutelného dědice § 1650 - § 1653</vt:lpstr>
      <vt:lpstr>Vydědění § 1646 - § 1649</vt:lpstr>
      <vt:lpstr>Vydědění</vt:lpstr>
      <vt:lpstr>Vydědění</vt:lpstr>
      <vt:lpstr>Dluhy postihující dědice  § 1701 - § 1708</vt:lpstr>
      <vt:lpstr>Výhrada soupisu inventáře  § 1674 (beneficium inventarii)</vt:lpstr>
      <vt:lpstr>Správa pozůstalosti  § 1677 - § 1681</vt:lpstr>
      <vt:lpstr>Rozdělení pozůstalosti  § 1694 - § 1700</vt:lpstr>
      <vt:lpstr>Odloučení pozůstalosti  § 1709 - § 1710</vt:lpstr>
      <vt:lpstr>Děkuji za pozornost  a nashledanou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Právní skutečnosti</dc:title>
  <dc:creator>uživatel</dc:creator>
  <cp:lastModifiedBy>Václav Bednář</cp:lastModifiedBy>
  <cp:revision>130</cp:revision>
  <dcterms:created xsi:type="dcterms:W3CDTF">2012-03-15T07:17:56Z</dcterms:created>
  <dcterms:modified xsi:type="dcterms:W3CDTF">2014-11-06T17:34:52Z</dcterms:modified>
</cp:coreProperties>
</file>