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8" r:id="rId4"/>
    <p:sldId id="257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 Ho" initials="CH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59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42D3B-516C-4540-A2E1-374EBBF9159E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CSR APP Instruction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Sept 2025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275" y="1517839"/>
            <a:ext cx="11753106" cy="327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CSR Function</a:t>
            </a:r>
            <a:endParaRPr lang="en-US" sz="2000" b="1" dirty="0"/>
          </a:p>
          <a:p>
            <a:pPr algn="ctr"/>
            <a:endParaRPr lang="en-US" sz="600" b="1" dirty="0"/>
          </a:p>
          <a:p>
            <a:pPr algn="just">
              <a:tabLst>
                <a:tab pos="457200" algn="l"/>
              </a:tabLst>
            </a:pPr>
            <a:r>
              <a:rPr lang="en-US" sz="1600" dirty="0"/>
              <a:t>	</a:t>
            </a:r>
            <a:r>
              <a:rPr lang="en-US" sz="1400" dirty="0"/>
              <a:t>Optimization in multi-parameter space is challenging. The key roadblock is that N parameters with M levels for each parameter  form  a huge M</a:t>
            </a:r>
            <a:r>
              <a:rPr lang="en-US" sz="1400" baseline="30000" dirty="0"/>
              <a:t>N</a:t>
            </a:r>
            <a:r>
              <a:rPr lang="en-US" sz="1400" dirty="0"/>
              <a:t> search space. If trial-and-error approach is adapted,  it is a daunting task to search through the entire M</a:t>
            </a:r>
            <a:r>
              <a:rPr lang="en-US" sz="1400" baseline="30000" dirty="0"/>
              <a:t>N</a:t>
            </a:r>
            <a:r>
              <a:rPr lang="en-US" sz="1400" dirty="0"/>
              <a:t> space for the optimal parameter-level  combination. </a:t>
            </a:r>
            <a:endParaRPr lang="en-US" sz="1400" dirty="0"/>
          </a:p>
          <a:p>
            <a:pPr algn="just">
              <a:spcAft>
                <a:spcPts val="400"/>
              </a:spcAft>
              <a:tabLst>
                <a:tab pos="457200" algn="l"/>
              </a:tabLst>
            </a:pPr>
            <a:r>
              <a:rPr lang="en-US" sz="1400" dirty="0"/>
              <a:t>	With an artificial neural networks analysis of a set of test data, the input-output response was found to be a smooth surface. The complex system response (CSR) surface can be represented by the CSR function. </a:t>
            </a:r>
            <a:endParaRPr lang="en-US" sz="1400" dirty="0"/>
          </a:p>
          <a:p>
            <a:pPr algn="just">
              <a:spcAft>
                <a:spcPts val="400"/>
              </a:spcAft>
            </a:pPr>
            <a:endParaRPr lang="en-US" sz="1600" dirty="0"/>
          </a:p>
          <a:p>
            <a:pPr algn="just">
              <a:spcAft>
                <a:spcPts val="400"/>
              </a:spcAft>
            </a:pPr>
            <a:endParaRPr lang="en-US" sz="1600" dirty="0"/>
          </a:p>
          <a:p>
            <a:pPr algn="just">
              <a:spcAft>
                <a:spcPts val="400"/>
              </a:spcAft>
            </a:pPr>
            <a:r>
              <a:rPr lang="en-US" sz="1600" dirty="0"/>
              <a:t>                                                                                                                                                                                                                  ………………Function (1)</a:t>
            </a:r>
            <a:endParaRPr lang="en-US" sz="1600" dirty="0"/>
          </a:p>
          <a:p>
            <a:pPr algn="just">
              <a:spcAft>
                <a:spcPts val="400"/>
              </a:spcAft>
            </a:pPr>
            <a:endParaRPr lang="en-US" sz="1600" dirty="0"/>
          </a:p>
          <a:p>
            <a:pPr algn="just">
              <a:spcAft>
                <a:spcPts val="400"/>
              </a:spcAft>
              <a:tabLst>
                <a:tab pos="457200" algn="l"/>
              </a:tabLst>
            </a:pPr>
            <a:r>
              <a:rPr lang="en-US" sz="1400" dirty="0"/>
              <a:t>           C</a:t>
            </a:r>
            <a:r>
              <a:rPr lang="en-US" sz="1400" baseline="-25000" dirty="0"/>
              <a:t>i</a:t>
            </a:r>
            <a:r>
              <a:rPr lang="en-US" sz="1400" dirty="0"/>
              <a:t> are the levels,  E(C, t) is the output performance.  x</a:t>
            </a:r>
            <a:r>
              <a:rPr lang="en-US" sz="1400" baseline="-25000" dirty="0"/>
              <a:t>i</a:t>
            </a:r>
            <a:r>
              <a:rPr lang="en-US" sz="1400" dirty="0"/>
              <a:t>, </a:t>
            </a:r>
            <a:r>
              <a:rPr lang="en-US" sz="1400" dirty="0" err="1"/>
              <a:t>y</a:t>
            </a:r>
            <a:r>
              <a:rPr lang="en-US" sz="1400" baseline="-25000" dirty="0" err="1"/>
              <a:t>ij</a:t>
            </a:r>
            <a:r>
              <a:rPr lang="en-US" sz="1400" dirty="0"/>
              <a:t>, </a:t>
            </a:r>
            <a:r>
              <a:rPr lang="en-US" sz="1400" dirty="0" err="1"/>
              <a:t>z</a:t>
            </a:r>
            <a:r>
              <a:rPr lang="en-US" sz="1400" baseline="-25000" dirty="0" err="1"/>
              <a:t>ij</a:t>
            </a:r>
            <a:r>
              <a:rPr lang="en-US" sz="1400" dirty="0"/>
              <a:t>, are coefficients to be determined by experiments. These coefficients are functions of the independent variables, i.e. time and C</a:t>
            </a:r>
            <a:r>
              <a:rPr lang="en-US" sz="1400" baseline="-25000" dirty="0"/>
              <a:t>i</a:t>
            </a:r>
            <a:r>
              <a:rPr lang="en-US" sz="1400" dirty="0"/>
              <a:t>, and hence are not constants. The number of coefficients is [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1+</a:t>
            </a:r>
            <a:r>
              <a:rPr lang="en-US" sz="1400" i="1" kern="100" dirty="0">
                <a:ea typeface="SimSun" panose="02010600030101010101" pitchFamily="2" charset="-122"/>
                <a:cs typeface="Calibri" panose="020F0502020204030204" charset="0"/>
              </a:rPr>
              <a:t>N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+</a:t>
            </a:r>
            <a:r>
              <a:rPr lang="en-US" sz="1400" i="1" kern="100" dirty="0">
                <a:ea typeface="SimSun" panose="02010600030101010101" pitchFamily="2" charset="-122"/>
                <a:cs typeface="Calibri" panose="020F0502020204030204" charset="0"/>
              </a:rPr>
              <a:t>N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+</a:t>
            </a:r>
            <a:r>
              <a:rPr lang="en-US" sz="1400" i="1" kern="100" dirty="0">
                <a:ea typeface="SimSun" panose="02010600030101010101" pitchFamily="2" charset="-122"/>
                <a:cs typeface="Calibri" panose="020F0502020204030204" charset="0"/>
              </a:rPr>
              <a:t>N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(</a:t>
            </a:r>
            <a:r>
              <a:rPr lang="en-US" sz="1400" i="1" kern="100" dirty="0">
                <a:ea typeface="SimSun" panose="02010600030101010101" pitchFamily="2" charset="-122"/>
                <a:cs typeface="Calibri" panose="020F0502020204030204" charset="0"/>
              </a:rPr>
              <a:t>N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−1)/2 = [(N</a:t>
            </a:r>
            <a:r>
              <a:rPr lang="en-US" sz="1400" kern="100" baseline="30000" dirty="0">
                <a:ea typeface="SimSun" panose="02010600030101010101" pitchFamily="2" charset="-122"/>
                <a:cs typeface="Calibri" panose="020F0502020204030204" charset="0"/>
              </a:rPr>
              <a:t>2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+3N+2)/2]. Hence, only  small number of calibration tests , [(N</a:t>
            </a:r>
            <a:r>
              <a:rPr lang="en-US" sz="1400" kern="100" baseline="30000" dirty="0">
                <a:ea typeface="SimSun" panose="02010600030101010101" pitchFamily="2" charset="-122"/>
                <a:cs typeface="Calibri" panose="020F0502020204030204" charset="0"/>
              </a:rPr>
              <a:t>2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+3N+2)/2], can find the optimal output instead of searching  in  a large M</a:t>
            </a:r>
            <a:r>
              <a:rPr lang="en-US" sz="1400" kern="100" baseline="30000" dirty="0">
                <a:ea typeface="SimSun" panose="02010600030101010101" pitchFamily="2" charset="-122"/>
                <a:cs typeface="Calibri" panose="020F0502020204030204" charset="0"/>
              </a:rPr>
              <a:t>N</a:t>
            </a:r>
            <a:r>
              <a:rPr lang="en-US" sz="1400" kern="100" dirty="0">
                <a:ea typeface="SimSun" panose="02010600030101010101" pitchFamily="2" charset="-122"/>
                <a:cs typeface="Calibri" panose="020F0502020204030204" charset="0"/>
              </a:rPr>
              <a:t> space. </a:t>
            </a:r>
            <a:endParaRPr lang="en-US" sz="1400" kern="100" dirty="0">
              <a:ea typeface="SimSun" panose="02010600030101010101" pitchFamily="2" charset="-122"/>
              <a:cs typeface="Calibri" panose="020F050202020403020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0527" y="2946200"/>
            <a:ext cx="8470756" cy="130828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8025918" y="211048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75884" y="4798031"/>
          <a:ext cx="541105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3684"/>
                <a:gridCol w="1803684"/>
                <a:gridCol w="1803684"/>
              </a:tblGrid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No. of Parameters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a typeface="SimSun" panose="02010600030101010101" pitchFamily="2" charset="-122"/>
                          <a:cs typeface="Calibri" panose="020F0502020204030204" charset="0"/>
                        </a:rPr>
                        <a:t>(N</a:t>
                      </a:r>
                      <a:r>
                        <a:rPr lang="en-US" sz="1050" kern="100" baseline="30000" dirty="0">
                          <a:ea typeface="SimSun" panose="02010600030101010101" pitchFamily="2" charset="-122"/>
                          <a:cs typeface="Calibri" panose="020F0502020204030204" charset="0"/>
                        </a:rPr>
                        <a:t>2</a:t>
                      </a:r>
                      <a:r>
                        <a:rPr lang="en-US" sz="1050" kern="100" dirty="0">
                          <a:ea typeface="SimSun" panose="02010600030101010101" pitchFamily="2" charset="-122"/>
                          <a:cs typeface="Calibri" panose="020F0502020204030204" charset="0"/>
                        </a:rPr>
                        <a:t>+3N+2)/2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</a:t>
                      </a:r>
                      <a:r>
                        <a:rPr lang="en-US" sz="1050" baseline="30000" dirty="0"/>
                        <a:t>N</a:t>
                      </a:r>
                      <a:r>
                        <a:rPr lang="en-US" sz="1050" dirty="0"/>
                        <a:t> (M=10)</a:t>
                      </a:r>
                      <a:endParaRPr lang="en-US" sz="1050" dirty="0"/>
                    </a:p>
                  </a:txBody>
                  <a:tcPr/>
                </a:tc>
              </a:tr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endParaRPr lang="en-US" sz="1050" dirty="0"/>
                    </a:p>
                  </a:txBody>
                  <a:tcPr/>
                </a:tc>
              </a:tr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r>
                        <a:rPr lang="en-US" sz="1050" baseline="30000" dirty="0"/>
                        <a:t>2</a:t>
                      </a:r>
                      <a:endParaRPr lang="en-US" sz="1050" baseline="30000" dirty="0"/>
                    </a:p>
                  </a:txBody>
                  <a:tcPr/>
                </a:tc>
              </a:tr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3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r>
                        <a:rPr lang="en-US" sz="1050" baseline="30000" dirty="0"/>
                        <a:t>3</a:t>
                      </a:r>
                      <a:endParaRPr lang="en-US" sz="1050" baseline="30000" dirty="0"/>
                    </a:p>
                  </a:txBody>
                  <a:tcPr/>
                </a:tc>
              </a:tr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4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r>
                        <a:rPr lang="en-US" sz="1050" baseline="30000" dirty="0"/>
                        <a:t>4</a:t>
                      </a:r>
                      <a:endParaRPr lang="en-US" sz="1050" baseline="30000" dirty="0"/>
                    </a:p>
                  </a:txBody>
                  <a:tcPr/>
                </a:tc>
              </a:tr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5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r>
                        <a:rPr lang="en-US" sz="1050" baseline="30000" dirty="0"/>
                        <a:t>5</a:t>
                      </a:r>
                      <a:endParaRPr lang="en-US" sz="1050" baseline="30000" dirty="0"/>
                    </a:p>
                  </a:txBody>
                  <a:tcPr/>
                </a:tc>
              </a:tr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6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28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r>
                        <a:rPr lang="en-US" sz="1050" baseline="30000" dirty="0"/>
                        <a:t>6</a:t>
                      </a:r>
                      <a:endParaRPr lang="en-US" sz="1050" baseline="30000" dirty="0"/>
                    </a:p>
                  </a:txBody>
                  <a:tcPr/>
                </a:tc>
              </a:tr>
              <a:tr h="123829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12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91</a:t>
                      </a:r>
                      <a:endParaRPr 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10</a:t>
                      </a:r>
                      <a:r>
                        <a:rPr lang="en-US" sz="1050" baseline="30000" dirty="0"/>
                        <a:t>12</a:t>
                      </a:r>
                      <a:endParaRPr lang="en-US" sz="1050" baseline="30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52448" y="5472778"/>
            <a:ext cx="3308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Table 1:   The number of tests 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 to CSR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Step 1 -- Load data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Navigate to the</a:t>
            </a:r>
            <a:r>
              <a:rPr lang="en-US"/>
              <a:t> </a:t>
            </a:r>
            <a:r>
              <a:rPr lang="en-US" b="1"/>
              <a:t>CSR Integration</a:t>
            </a:r>
            <a:r>
              <a:rPr lang="en-US"/>
              <a:t> tab --&gt; Click on </a:t>
            </a:r>
            <a:r>
              <a:rPr lang="en-US" b="1"/>
              <a:t>Select Data File</a:t>
            </a:r>
            <a:r>
              <a:rPr lang="en-US"/>
              <a:t> --&gt; Choose the </a:t>
            </a:r>
            <a:r>
              <a:rPr lang="en-US" b="1"/>
              <a:t>.xlsx</a:t>
            </a:r>
            <a:r>
              <a:rPr lang="en-US"/>
              <a:t> file containing experimental data</a:t>
            </a:r>
            <a:endParaRPr lang="en-US"/>
          </a:p>
          <a:p>
            <a:r>
              <a:rPr lang="en-US"/>
              <a:t>The .xlsx file must follow the following format:</a:t>
            </a:r>
            <a:endParaRPr lang="en-US"/>
          </a:p>
          <a:p>
            <a:pPr lvl="1"/>
            <a:r>
              <a:rPr lang="en-US" altLang="en-US"/>
              <a:t>The first row specifies the names of all factors and results</a:t>
            </a:r>
            <a:r>
              <a:rPr lang="en-US"/>
              <a:t> </a:t>
            </a:r>
            <a:endParaRPr lang="en-US"/>
          </a:p>
          <a:p>
            <a:pPr lvl="1"/>
            <a:r>
              <a:rPr lang="en-US"/>
              <a:t>S</a:t>
            </a:r>
            <a:r>
              <a:rPr lang="en-US" altLang="en-US"/>
              <a:t>ubsequent rows contain the corresponding data entries.</a:t>
            </a:r>
            <a:endParaRPr lang="en-US" altLang="en-US"/>
          </a:p>
          <a:p>
            <a:r>
              <a:rPr lang="en-US"/>
              <a:t>Example: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8605" y="4362450"/>
            <a:ext cx="4827270" cy="2156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Step 2 -- Configure setting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b="1"/>
                  <a:t>Extremum Objective</a:t>
                </a:r>
                <a:r>
                  <a:rPr lang="en-US"/>
                  <a:t>: Select between Maximum, Minimum, Maximum absolute value and </a:t>
                </a:r>
                <a:r>
                  <a:rPr lang="en-US">
                    <a:sym typeface="+mn-ea"/>
                  </a:rPr>
                  <a:t>Minimum absolute value </a:t>
                </a:r>
                <a:endParaRPr lang="en-US">
                  <a:sym typeface="+mn-ea"/>
                </a:endParaRPr>
              </a:p>
              <a:p>
                <a:r>
                  <a:rPr lang="en-US" b="1">
                    <a:sym typeface="+mn-ea"/>
                  </a:rPr>
                  <a:t>Normalization Standard</a:t>
                </a:r>
                <a:r>
                  <a:rPr lang="en-US">
                    <a:sym typeface="+mn-ea"/>
                  </a:rPr>
                  <a:t>: Select between [-1, 1] and  [0, 1]</a:t>
                </a:r>
                <a:endParaRPr lang="en-US">
                  <a:sym typeface="+mn-ea"/>
                </a:endParaRPr>
              </a:p>
              <a:p>
                <a:r>
                  <a:rPr lang="en-US" b="1">
                    <a:sym typeface="+mn-ea"/>
                  </a:rPr>
                  <a:t>Regularization Parameter</a:t>
                </a:r>
                <a:r>
                  <a:rPr lang="en-US">
                    <a:sym typeface="+mn-ea"/>
                  </a:rPr>
                  <a:t>: the parameter stands for the penalty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𝛼</m:t>
                    </m:r>
                  </m:oMath>
                </a14:m>
                <a:r>
                  <a:rPr lang="en-US">
                    <a:sym typeface="+mn-ea"/>
                  </a:rPr>
                  <a:t> in ridge regression</a:t>
                </a:r>
                <a:r>
                  <a:rPr lang="en-US">
                    <a:sym typeface="+mn-ea"/>
                  </a:rPr>
                  <a:t>. Higher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𝛼</m:t>
                    </m:r>
                  </m:oMath>
                </a14:m>
                <a:r>
                  <a:rPr lang="en-US">
                    <a:sym typeface="+mn-ea"/>
                  </a:rPr>
                  <a:t> strongly penalizes higher function coefficients while lower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𝛼</m:t>
                    </m:r>
                  </m:oMath>
                </a14:m>
                <a:r>
                  <a:rPr lang="en-US">
                    <a:sym typeface="+mn-ea"/>
                  </a:rPr>
                  <a:t> encorages </a:t>
                </a:r>
                <a:r>
                  <a:rPr lang="en-US">
                    <a:sym typeface="+mn-ea"/>
                  </a:rPr>
                  <a:t>higher function coefficients</a:t>
                </a:r>
                <a:endParaRPr lang="en-US">
                  <a:sym typeface="+mn-ea"/>
                </a:endParaRPr>
              </a:p>
              <a:p>
                <a:r>
                  <a:rPr lang="en-US">
                    <a:sym typeface="+mn-ea"/>
                  </a:rPr>
                  <a:t>Under </a:t>
                </a:r>
                <a:r>
                  <a:rPr lang="en-US" b="1">
                    <a:sym typeface="+mn-ea"/>
                  </a:rPr>
                  <a:t>Select Factors to Include</a:t>
                </a:r>
                <a:r>
                  <a:rPr lang="en-US">
                    <a:sym typeface="+mn-ea"/>
                  </a:rPr>
                  <a:t>, select if the parameter belongs to factor, result, or ignore</a:t>
                </a:r>
                <a:endParaRPr lang="en-US">
                  <a:sym typeface="+mn-ea"/>
                </a:endParaRPr>
              </a:p>
              <a:p>
                <a:r>
                  <a:rPr lang="en-US">
                    <a:sym typeface="+mn-ea"/>
                  </a:rPr>
                  <a:t>After all is set, click on </a:t>
                </a:r>
                <a:r>
                  <a:rPr lang="en-US" b="1">
                    <a:sym typeface="+mn-ea"/>
                  </a:rPr>
                  <a:t>Run Fitting Process</a:t>
                </a:r>
                <a:endParaRPr lang="en-US">
                  <a:sym typeface="+mn-ea"/>
                </a:endParaRPr>
              </a:p>
              <a:p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-378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Step 3 -- Result display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0935"/>
          </a:xfrm>
        </p:spPr>
        <p:txBody>
          <a:bodyPr>
            <a:normAutofit lnSpcReduction="20000"/>
          </a:bodyPr>
          <a:p>
            <a:pPr fontAlgn="auto">
              <a:lnSpc>
                <a:spcPct val="90000"/>
              </a:lnSpc>
              <a:spcBef>
                <a:spcPts val="1300"/>
              </a:spcBef>
            </a:pPr>
            <a:r>
              <a:rPr lang="en-US" altLang="en-US" b="1"/>
              <a:t>CSR Function</a:t>
            </a:r>
            <a:r>
              <a:rPr lang="en-US" altLang="en-US"/>
              <a:t> displays the numerical expression of the fitted function.</a:t>
            </a:r>
            <a:endParaRPr lang="en-US" altLang="en-US"/>
          </a:p>
          <a:p>
            <a:pPr fontAlgn="auto">
              <a:lnSpc>
                <a:spcPct val="90000"/>
              </a:lnSpc>
              <a:spcBef>
                <a:spcPts val="1300"/>
              </a:spcBef>
            </a:pPr>
            <a:r>
              <a:rPr lang="en-US" altLang="en-US" b="1"/>
              <a:t>Factor Definitions</a:t>
            </a:r>
            <a:r>
              <a:rPr lang="en-US" altLang="en-US"/>
              <a:t> list the names of the parameters used in the function.</a:t>
            </a:r>
            <a:endParaRPr lang="en-US" altLang="en-US"/>
          </a:p>
          <a:p>
            <a:pPr fontAlgn="auto">
              <a:lnSpc>
                <a:spcPct val="90000"/>
              </a:lnSpc>
              <a:spcBef>
                <a:spcPts val="1300"/>
              </a:spcBef>
            </a:pPr>
            <a:r>
              <a:rPr lang="en-US" altLang="en-US" b="1"/>
              <a:t>Extremum</a:t>
            </a:r>
            <a:r>
              <a:rPr lang="en-US" altLang="en-US"/>
              <a:t> indicates the maximum/minimum point of the plot. If multiple result columns are selected, then </a:t>
            </a:r>
            <a:r>
              <a:rPr lang="en-US" altLang="en-US" b="1"/>
              <a:t>Individual Results at Extremum</a:t>
            </a:r>
            <a:r>
              <a:rPr lang="en-US" altLang="en-US"/>
              <a:t> will be shown below</a:t>
            </a:r>
            <a:endParaRPr lang="en-US" altLang="en-US"/>
          </a:p>
          <a:p>
            <a:pPr fontAlgn="auto">
              <a:lnSpc>
                <a:spcPct val="90000"/>
              </a:lnSpc>
              <a:spcBef>
                <a:spcPts val="1300"/>
              </a:spcBef>
            </a:pPr>
            <a:r>
              <a:rPr lang="en-US" altLang="en-US" b="1"/>
              <a:t>Model Fit</a:t>
            </a:r>
            <a:r>
              <a:rPr lang="en-US" altLang="en-US"/>
              <a:t> provides the R-square value of the model</a:t>
            </a:r>
            <a:endParaRPr lang="en-US" altLang="en-US"/>
          </a:p>
          <a:p>
            <a:pPr fontAlgn="auto">
              <a:lnSpc>
                <a:spcPct val="90000"/>
              </a:lnSpc>
              <a:spcBef>
                <a:spcPts val="1300"/>
              </a:spcBef>
            </a:pPr>
            <a:r>
              <a:rPr lang="en-US" altLang="en-US" b="1"/>
              <a:t>Actual vs. Predicted Values</a:t>
            </a:r>
            <a:r>
              <a:rPr lang="en-US" altLang="en-US"/>
              <a:t> presents the deviations between predicted outcomes and observed data.</a:t>
            </a:r>
            <a:endParaRPr lang="en-US" altLang="en-US"/>
          </a:p>
          <a:p>
            <a:pPr fontAlgn="auto">
              <a:lnSpc>
                <a:spcPct val="90000"/>
              </a:lnSpc>
              <a:spcBef>
                <a:spcPts val="1300"/>
              </a:spcBef>
            </a:pPr>
            <a:r>
              <a:rPr lang="en-US" altLang="en-US" b="1"/>
              <a:t>CSR Response Surface Plot</a:t>
            </a:r>
            <a:r>
              <a:rPr lang="en-US" altLang="en-US"/>
              <a:t> provides a graphical representation of the fitted CSR function.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Step 4 -- Coefficeint analysis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en-US" altLang="en-US">
                    <a:sym typeface="+mn-ea"/>
                  </a:rPr>
                  <a:t>Navigate to the</a:t>
                </a:r>
                <a:r>
                  <a:rPr lang="en-US">
                    <a:sym typeface="+mn-ea"/>
                  </a:rPr>
                  <a:t> </a:t>
                </a:r>
                <a:r>
                  <a:rPr lang="en-US" b="1">
                    <a:sym typeface="+mn-ea"/>
                  </a:rPr>
                  <a:t>Coefficienct analysis</a:t>
                </a:r>
                <a:r>
                  <a:rPr lang="en-US">
                    <a:sym typeface="+mn-ea"/>
                  </a:rPr>
                  <a:t> tab after fitting is complete</a:t>
                </a:r>
                <a:endParaRPr lang="en-US">
                  <a:sym typeface="+mn-ea"/>
                </a:endParaRPr>
              </a:p>
              <a:p>
                <a:r>
                  <a:rPr lang="en-US">
                    <a:sym typeface="+mn-ea"/>
                  </a:rPr>
                  <a:t>In </a:t>
                </a:r>
                <a:r>
                  <a:rPr lang="en-US" b="1">
                    <a:sym typeface="+mn-ea"/>
                  </a:rPr>
                  <a:t>Analysis Controls </a:t>
                </a:r>
                <a:r>
                  <a:rPr lang="en-US">
                    <a:sym typeface="+mn-ea"/>
                  </a:rPr>
                  <a:t>select whether the coefficient shall be determined when the factors are at minimum, maximum or extremum</a:t>
                </a:r>
                <a:endParaRPr lang="en-US">
                  <a:sym typeface="+mn-ea"/>
                </a:endParaRPr>
              </a:p>
              <a:p>
                <a:r>
                  <a:rPr lang="en-US"/>
                  <a:t>The pie charts demonstrate the distribution of the coefficient absolute values in terms of linear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charset="0"/>
                        <a:cs typeface="Cambria Math" panose="02040503050406030204" charset="0"/>
                      </a:rPr>
                      <m:t>𝑓</m:t>
                    </m:r>
                  </m:oMath>
                </a14:m>
                <a:r>
                  <a:rPr lang="en-US"/>
                  <a:t>), quadratic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/>
                  <a:t>) and interactions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  <a:endParaRPr lang="en-US"/>
              </a:p>
            </p:txBody>
          </p:sp>
        </mc:Choice>
        <mc:Fallback>
          <p:sp>
            <p:nvSpPr>
              <p:cNvPr id="3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3125</Words>
  <Application>WPS Presentation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</vt:lpstr>
      <vt:lpstr>Cambria Math</vt:lpstr>
      <vt:lpstr>Calibri Light</vt:lpstr>
      <vt:lpstr>Microsoft YaHei</vt:lpstr>
      <vt:lpstr>Arial Unicode MS</vt:lpstr>
      <vt:lpstr>Office Theme</vt:lpstr>
      <vt:lpstr>CSR APP Instruction</vt:lpstr>
      <vt:lpstr>Introduction to CSR</vt:lpstr>
      <vt:lpstr>Step 1 -- Load data</vt:lpstr>
      <vt:lpstr>Step 2 -- Configure fitting</vt:lpstr>
      <vt:lpstr>Step 3 -- Result display</vt:lpstr>
      <vt:lpstr>Step 4 -- Coefficeint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Xinyang Tong</dc:creator>
  <cp:lastModifiedBy>Claude Tong</cp:lastModifiedBy>
  <cp:revision>49</cp:revision>
  <dcterms:created xsi:type="dcterms:W3CDTF">2025-07-23T00:59:00Z</dcterms:created>
  <dcterms:modified xsi:type="dcterms:W3CDTF">2025-09-30T20:03:39Z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1033-12.2.0.22549</vt:lpwstr>
  </property>
</Properties>
</file>