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30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61167D-21B3-4C50-BC86-707ABECD0BA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237858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61167D-21B3-4C50-BC86-707ABECD0BA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3035256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61167D-21B3-4C50-BC86-707ABECD0BA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7101F-0203-4D43-A51B-4D027802CDD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8081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61167D-21B3-4C50-BC86-707ABECD0BA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1934557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61167D-21B3-4C50-BC86-707ABECD0BA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7101F-0203-4D43-A51B-4D027802CDD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9562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61167D-21B3-4C50-BC86-707ABECD0BA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2053775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61167D-21B3-4C50-BC86-707ABECD0BA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3662340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61167D-21B3-4C50-BC86-707ABECD0BA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145786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61167D-21B3-4C50-BC86-707ABECD0BA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317100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61167D-21B3-4C50-BC86-707ABECD0BA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224987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61167D-21B3-4C50-BC86-707ABECD0BA7}"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91930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61167D-21B3-4C50-BC86-707ABECD0BA7}"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82554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61167D-21B3-4C50-BC86-707ABECD0BA7}"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241998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1167D-21B3-4C50-BC86-707ABECD0BA7}"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417293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61167D-21B3-4C50-BC86-707ABECD0BA7}"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230868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61167D-21B3-4C50-BC86-707ABECD0BA7}"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7101F-0203-4D43-A51B-4D027802CDD3}" type="slidenum">
              <a:rPr lang="en-US" smtClean="0"/>
              <a:t>‹#›</a:t>
            </a:fld>
            <a:endParaRPr lang="en-US"/>
          </a:p>
        </p:txBody>
      </p:sp>
    </p:spTree>
    <p:extLst>
      <p:ext uri="{BB962C8B-B14F-4D97-AF65-F5344CB8AC3E}">
        <p14:creationId xmlns:p14="http://schemas.microsoft.com/office/powerpoint/2010/main" val="68419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61167D-21B3-4C50-BC86-707ABECD0BA7}" type="datetimeFigureOut">
              <a:rPr lang="en-US" smtClean="0"/>
              <a:t>11/8/2020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57101F-0203-4D43-A51B-4D027802CDD3}" type="slidenum">
              <a:rPr lang="en-US" smtClean="0"/>
              <a:t>‹#›</a:t>
            </a:fld>
            <a:endParaRPr lang="en-US"/>
          </a:p>
        </p:txBody>
      </p:sp>
    </p:spTree>
    <p:extLst>
      <p:ext uri="{BB962C8B-B14F-4D97-AF65-F5344CB8AC3E}">
        <p14:creationId xmlns:p14="http://schemas.microsoft.com/office/powerpoint/2010/main" val="41668288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COMPAS Recidivism Racial Bias</a:t>
            </a:r>
            <a:endParaRPr lang="en-US" dirty="0"/>
          </a:p>
        </p:txBody>
      </p:sp>
      <p:sp>
        <p:nvSpPr>
          <p:cNvPr id="3" name="Subtitle 2"/>
          <p:cNvSpPr>
            <a:spLocks noGrp="1"/>
          </p:cNvSpPr>
          <p:nvPr>
            <p:ph type="subTitle" idx="1"/>
          </p:nvPr>
        </p:nvSpPr>
        <p:spPr/>
        <p:txBody>
          <a:bodyPr/>
          <a:lstStyle/>
          <a:p>
            <a:r>
              <a:rPr lang="en-US" dirty="0" smtClean="0"/>
              <a:t>- Chaitanya Vallabhaneni</a:t>
            </a:r>
            <a:endParaRPr lang="en-US" dirty="0"/>
          </a:p>
        </p:txBody>
      </p:sp>
    </p:spTree>
    <p:extLst>
      <p:ext uri="{BB962C8B-B14F-4D97-AF65-F5344CB8AC3E}">
        <p14:creationId xmlns:p14="http://schemas.microsoft.com/office/powerpoint/2010/main" val="389378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COMPAS?</a:t>
            </a:r>
          </a:p>
        </p:txBody>
      </p:sp>
      <p:sp>
        <p:nvSpPr>
          <p:cNvPr id="3" name="Content Placeholder 2"/>
          <p:cNvSpPr>
            <a:spLocks noGrp="1"/>
          </p:cNvSpPr>
          <p:nvPr>
            <p:ph idx="1"/>
          </p:nvPr>
        </p:nvSpPr>
        <p:spPr/>
        <p:txBody>
          <a:bodyPr/>
          <a:lstStyle/>
          <a:p>
            <a:r>
              <a:rPr lang="en-US" dirty="0"/>
              <a:t>COMPAS (Correctional Offender Management Profiling for Alternative Sanctions) is a popular commercial algorithm, designed by the Software Company </a:t>
            </a:r>
            <a:r>
              <a:rPr lang="en-US" dirty="0" err="1"/>
              <a:t>Northpointe</a:t>
            </a:r>
            <a:r>
              <a:rPr lang="en-US" dirty="0"/>
              <a:t> </a:t>
            </a:r>
            <a:r>
              <a:rPr lang="en-US" dirty="0" err="1"/>
              <a:t>Inc</a:t>
            </a:r>
            <a:r>
              <a:rPr lang="en-US" dirty="0"/>
              <a:t>, used by judges and parole officers for scoring criminal defendant’s likelihood of reoffending (recidivism</a:t>
            </a:r>
            <a:r>
              <a:rPr lang="en-US" dirty="0" smtClean="0"/>
              <a:t>).</a:t>
            </a:r>
          </a:p>
          <a:p>
            <a:endParaRPr lang="en-US" dirty="0"/>
          </a:p>
          <a:p>
            <a:r>
              <a:rPr lang="en-US" dirty="0"/>
              <a:t>However, it has been shown that the algorithm is biased in favor of white defendants, and against black inmates, based on a 2 year follow up study (</a:t>
            </a:r>
            <a:r>
              <a:rPr lang="en-US" dirty="0" err="1"/>
              <a:t>i.e</a:t>
            </a:r>
            <a:r>
              <a:rPr lang="en-US" dirty="0"/>
              <a:t> who actually committed crimes or violent crimes after 2 years). The pattern of mistakes, as measured by precision/sensitivity is notable.</a:t>
            </a:r>
          </a:p>
          <a:p>
            <a:endParaRPr lang="en-US" dirty="0"/>
          </a:p>
        </p:txBody>
      </p:sp>
    </p:spTree>
    <p:extLst>
      <p:ext uri="{BB962C8B-B14F-4D97-AF65-F5344CB8AC3E}">
        <p14:creationId xmlns:p14="http://schemas.microsoft.com/office/powerpoint/2010/main" val="201816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this Important?</a:t>
            </a:r>
          </a:p>
        </p:txBody>
      </p:sp>
      <p:sp>
        <p:nvSpPr>
          <p:cNvPr id="3" name="Content Placeholder 2"/>
          <p:cNvSpPr>
            <a:spLocks noGrp="1"/>
          </p:cNvSpPr>
          <p:nvPr>
            <p:ph idx="1"/>
          </p:nvPr>
        </p:nvSpPr>
        <p:spPr/>
        <p:txBody>
          <a:bodyPr/>
          <a:lstStyle/>
          <a:p>
            <a:r>
              <a:rPr lang="en-US" dirty="0" err="1"/>
              <a:t>ProPublica</a:t>
            </a:r>
            <a:r>
              <a:rPr lang="en-US" dirty="0"/>
              <a:t>, an organization specializing in investigative journalism who conducted the initial analysis mentions that “black defendants were often predicted to be at a higher risk of recidivism than they actually were”.</a:t>
            </a:r>
          </a:p>
          <a:p>
            <a:endParaRPr lang="en-US" dirty="0" smtClean="0"/>
          </a:p>
          <a:p>
            <a:r>
              <a:rPr lang="en-US" dirty="0" smtClean="0"/>
              <a:t>Their </a:t>
            </a:r>
            <a:r>
              <a:rPr lang="en-US" dirty="0"/>
              <a:t>analysis found that black defendants who did not recidivate over a two-year period were nearly “twice as likely to be misclassified as higher risk compared to their white counterparts”. This is disconcerting. The algorithm essentially segregates based on race and fails to serve equal justice. </a:t>
            </a:r>
          </a:p>
          <a:p>
            <a:endParaRPr lang="en-US" dirty="0">
              <a:solidFill>
                <a:schemeClr val="tx1"/>
              </a:solidFill>
            </a:endParaRPr>
          </a:p>
        </p:txBody>
      </p:sp>
    </p:spTree>
    <p:extLst>
      <p:ext uri="{BB962C8B-B14F-4D97-AF65-F5344CB8AC3E}">
        <p14:creationId xmlns:p14="http://schemas.microsoft.com/office/powerpoint/2010/main" val="364362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on COMPAS data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131" y="2192105"/>
            <a:ext cx="5425418" cy="3576076"/>
          </a:xfrm>
        </p:spPr>
      </p:pic>
    </p:spTree>
    <p:extLst>
      <p:ext uri="{BB962C8B-B14F-4D97-AF65-F5344CB8AC3E}">
        <p14:creationId xmlns:p14="http://schemas.microsoft.com/office/powerpoint/2010/main" val="365364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334" y="1930400"/>
            <a:ext cx="4183062" cy="310896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26838" y="1584895"/>
            <a:ext cx="2962275" cy="3799969"/>
          </a:xfrm>
        </p:spPr>
      </p:pic>
    </p:spTree>
    <p:extLst>
      <p:ext uri="{BB962C8B-B14F-4D97-AF65-F5344CB8AC3E}">
        <p14:creationId xmlns:p14="http://schemas.microsoft.com/office/powerpoint/2010/main" val="314170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334" y="1930400"/>
            <a:ext cx="4183062" cy="320475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8996" y="1941560"/>
            <a:ext cx="4184650" cy="3185649"/>
          </a:xfrm>
        </p:spPr>
      </p:pic>
    </p:spTree>
    <p:extLst>
      <p:ext uri="{BB962C8B-B14F-4D97-AF65-F5344CB8AC3E}">
        <p14:creationId xmlns:p14="http://schemas.microsoft.com/office/powerpoint/2010/main" val="140922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3283" y="1562561"/>
            <a:ext cx="3571875" cy="4150139"/>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9352" y="1930400"/>
            <a:ext cx="4184650" cy="3407954"/>
          </a:xfrm>
        </p:spPr>
      </p:pic>
    </p:spTree>
    <p:extLst>
      <p:ext uri="{BB962C8B-B14F-4D97-AF65-F5344CB8AC3E}">
        <p14:creationId xmlns:p14="http://schemas.microsoft.com/office/powerpoint/2010/main" val="136539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Models and Results</a:t>
            </a:r>
            <a:endParaRPr lang="en-US" dirty="0"/>
          </a:p>
        </p:txBody>
      </p:sp>
      <p:sp>
        <p:nvSpPr>
          <p:cNvPr id="3" name="Content Placeholder 2"/>
          <p:cNvSpPr>
            <a:spLocks noGrp="1"/>
          </p:cNvSpPr>
          <p:nvPr>
            <p:ph idx="1"/>
          </p:nvPr>
        </p:nvSpPr>
        <p:spPr>
          <a:xfrm>
            <a:off x="677334" y="1930400"/>
            <a:ext cx="8596668" cy="4635863"/>
          </a:xfrm>
        </p:spPr>
        <p:txBody>
          <a:bodyPr>
            <a:normAutofit/>
          </a:bodyPr>
          <a:lstStyle/>
          <a:p>
            <a:r>
              <a:rPr lang="en-US" dirty="0"/>
              <a:t>Nearest Neighbors 0.6123110151187905 </a:t>
            </a:r>
            <a:endParaRPr lang="en-US" dirty="0" smtClean="0"/>
          </a:p>
          <a:p>
            <a:r>
              <a:rPr lang="en-US" dirty="0" smtClean="0"/>
              <a:t>Linear </a:t>
            </a:r>
            <a:r>
              <a:rPr lang="en-US" dirty="0"/>
              <a:t>SVM 0.652267818574514 </a:t>
            </a:r>
            <a:endParaRPr lang="en-US" dirty="0" smtClean="0"/>
          </a:p>
          <a:p>
            <a:r>
              <a:rPr lang="en-US" dirty="0" smtClean="0"/>
              <a:t>RBF </a:t>
            </a:r>
            <a:r>
              <a:rPr lang="en-US" dirty="0"/>
              <a:t>SVM 0.6641468682505399 </a:t>
            </a:r>
            <a:endParaRPr lang="en-US" dirty="0" smtClean="0"/>
          </a:p>
          <a:p>
            <a:r>
              <a:rPr lang="en-US" dirty="0" smtClean="0"/>
              <a:t>Decision </a:t>
            </a:r>
            <a:r>
              <a:rPr lang="en-US" dirty="0"/>
              <a:t>Tree 0.6754859611231101 </a:t>
            </a:r>
            <a:endParaRPr lang="en-US" dirty="0" smtClean="0"/>
          </a:p>
          <a:p>
            <a:r>
              <a:rPr lang="en-US" dirty="0" smtClean="0"/>
              <a:t>Random </a:t>
            </a:r>
            <a:r>
              <a:rPr lang="en-US" dirty="0"/>
              <a:t>Forest 0.6673866090712743 </a:t>
            </a:r>
            <a:endParaRPr lang="en-US" dirty="0" smtClean="0"/>
          </a:p>
          <a:p>
            <a:r>
              <a:rPr lang="en-US" dirty="0" smtClean="0"/>
              <a:t>Neural </a:t>
            </a:r>
            <a:r>
              <a:rPr lang="en-US" dirty="0"/>
              <a:t>Net 0.6749460043196545 </a:t>
            </a:r>
            <a:endParaRPr lang="en-US" dirty="0" smtClean="0"/>
          </a:p>
          <a:p>
            <a:r>
              <a:rPr lang="en-US" dirty="0" err="1" smtClean="0"/>
              <a:t>AdaBoost</a:t>
            </a:r>
            <a:r>
              <a:rPr lang="en-US" dirty="0" smtClean="0"/>
              <a:t> </a:t>
            </a:r>
            <a:r>
              <a:rPr lang="en-US" dirty="0"/>
              <a:t>0.66792656587473 </a:t>
            </a:r>
            <a:endParaRPr lang="en-US" dirty="0" smtClean="0"/>
          </a:p>
          <a:p>
            <a:r>
              <a:rPr lang="en-US" dirty="0" smtClean="0"/>
              <a:t>Naive </a:t>
            </a:r>
            <a:r>
              <a:rPr lang="en-US" dirty="0"/>
              <a:t>Bayes 0.6241900647948164 </a:t>
            </a:r>
            <a:endParaRPr lang="en-US" dirty="0" smtClean="0"/>
          </a:p>
          <a:p>
            <a:r>
              <a:rPr lang="en-US" dirty="0" smtClean="0"/>
              <a:t>QDA </a:t>
            </a:r>
            <a:r>
              <a:rPr lang="en-US" dirty="0"/>
              <a:t>0.6452483801295896 </a:t>
            </a:r>
            <a:endParaRPr lang="en-US" dirty="0" smtClean="0"/>
          </a:p>
          <a:p>
            <a:r>
              <a:rPr lang="en-US" dirty="0" err="1" smtClean="0"/>
              <a:t>LogisticRegression</a:t>
            </a:r>
            <a:r>
              <a:rPr lang="en-US" dirty="0" smtClean="0"/>
              <a:t> </a:t>
            </a:r>
            <a:r>
              <a:rPr lang="en-US" dirty="0"/>
              <a:t>0.6652267818574514</a:t>
            </a:r>
            <a:endParaRPr lang="en-US" dirty="0"/>
          </a:p>
        </p:txBody>
      </p:sp>
    </p:spTree>
    <p:extLst>
      <p:ext uri="{BB962C8B-B14F-4D97-AF65-F5344CB8AC3E}">
        <p14:creationId xmlns:p14="http://schemas.microsoft.com/office/powerpoint/2010/main" val="168077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77334" y="2160589"/>
            <a:ext cx="8596668" cy="4248920"/>
          </a:xfrm>
        </p:spPr>
        <p:txBody>
          <a:bodyPr/>
          <a:lstStyle/>
          <a:p>
            <a:r>
              <a:rPr lang="en-US" dirty="0" smtClean="0"/>
              <a:t>Decision trees model performs the best</a:t>
            </a:r>
          </a:p>
          <a:p>
            <a:pPr marL="0" indent="0">
              <a:buNone/>
            </a:pPr>
            <a:endParaRPr lang="en-US" dirty="0" smtClean="0"/>
          </a:p>
          <a:p>
            <a:pPr marL="0" indent="0">
              <a:buNone/>
            </a:pPr>
            <a:r>
              <a:rPr lang="en-US" dirty="0" err="1" smtClean="0"/>
              <a:t>DecisionTreeClassifier</a:t>
            </a:r>
            <a:r>
              <a:rPr lang="en-US" dirty="0" smtClean="0"/>
              <a:t>(criterion</a:t>
            </a:r>
            <a:r>
              <a:rPr lang="en-US" dirty="0"/>
              <a:t>='entropy', </a:t>
            </a:r>
            <a:r>
              <a:rPr lang="en-US" dirty="0" err="1"/>
              <a:t>max_features</a:t>
            </a:r>
            <a:r>
              <a:rPr lang="en-US" dirty="0"/>
              <a:t>=6, </a:t>
            </a:r>
            <a:r>
              <a:rPr lang="en-US" dirty="0" err="1"/>
              <a:t>min_samples_leaf</a:t>
            </a:r>
            <a:r>
              <a:rPr lang="en-US" dirty="0"/>
              <a:t>=8</a:t>
            </a:r>
            <a:r>
              <a:rPr lang="en-US" dirty="0" smtClean="0"/>
              <a:t>)</a:t>
            </a:r>
          </a:p>
          <a:p>
            <a:pPr marL="0" indent="0">
              <a:buNone/>
            </a:pPr>
            <a:endParaRPr lang="en-US" dirty="0"/>
          </a:p>
          <a:p>
            <a:r>
              <a:rPr lang="en-US" dirty="0"/>
              <a:t>Based on </a:t>
            </a:r>
            <a:r>
              <a:rPr lang="en-US" dirty="0" smtClean="0"/>
              <a:t>the exploratory </a:t>
            </a:r>
            <a:r>
              <a:rPr lang="en-US" dirty="0"/>
              <a:t>data </a:t>
            </a:r>
            <a:r>
              <a:rPr lang="en-US" dirty="0" smtClean="0"/>
              <a:t>analysis and machine learning modelling  </a:t>
            </a:r>
            <a:r>
              <a:rPr lang="en-US" dirty="0"/>
              <a:t>conducted throughout this study, the COMPAS model does in fact segregate based on race factors and incorrectly predicts the risk of recidivism based on an unevenly distributed collection of data skewed heavily towards African Americans</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5390607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TotalTime>
  <Words>295</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COMPAS Recidivism Racial Bias</vt:lpstr>
      <vt:lpstr>What is COMPAS?</vt:lpstr>
      <vt:lpstr>Why is this Important?</vt:lpstr>
      <vt:lpstr>Exploratory Data Analysis on COMPAS data </vt:lpstr>
      <vt:lpstr>PowerPoint Presentation</vt:lpstr>
      <vt:lpstr>PowerPoint Presentation</vt:lpstr>
      <vt:lpstr>PowerPoint Presentation</vt:lpstr>
      <vt:lpstr>Machine Learning Models and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COMPAS Recidivism Racial Bias</dc:title>
  <dc:creator>Chaitanya Vallabhaneni</dc:creator>
  <cp:lastModifiedBy>Chaitanya Vallabhaneni</cp:lastModifiedBy>
  <cp:revision>3</cp:revision>
  <dcterms:created xsi:type="dcterms:W3CDTF">2020-11-08T12:46:30Z</dcterms:created>
  <dcterms:modified xsi:type="dcterms:W3CDTF">2020-11-08T13:07:52Z</dcterms:modified>
</cp:coreProperties>
</file>