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Varela Round"/>
      <p:regular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0bf57adb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0bf57ad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8182e5d68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8182e5d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88359194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8835919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182e5d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182e5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88359194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8835919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182e5d68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182e5d6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c6e5fd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c6e5f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86cd5c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86cd5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76d8fc95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076d8fc9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3" name="Google Shape;113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" name="Google Shape;114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48" name="Google Shape;148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s.google.com/web/updates/2013/01/Voice-Driven-Web-Apps-Introduction-to-the-Web-Speech-API" TargetMode="External"/><Relationship Id="rId4" Type="http://schemas.openxmlformats.org/officeDocument/2006/relationships/hyperlink" Target="https://www.google.com/intl/en/chrome/demos/speech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52.204.76.7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web/updates/2013/01/Voice-Driven-Web-Apps-Introduction-to-the-Web-Speech-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ctrTitle"/>
          </p:nvPr>
        </p:nvSpPr>
        <p:spPr>
          <a:xfrm>
            <a:off x="261925" y="1506150"/>
            <a:ext cx="8131800" cy="2131200"/>
          </a:xfrm>
          <a:prstGeom prst="rect">
            <a:avLst/>
          </a:prstGeom>
          <a:effectLst>
            <a:outerShdw blurRad="85725" rotWithShape="0" algn="bl" dir="8340000" dist="66675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Fall 2020 Group 7 Final Project</a:t>
            </a:r>
            <a:endParaRPr b="1" sz="3700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Querying Via Voice Input using Google Web Speech API</a:t>
            </a:r>
            <a:endParaRPr b="1" sz="3700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261925" y="3947000"/>
            <a:ext cx="8729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</a:t>
            </a:r>
            <a:r>
              <a:rPr b="1" lang="en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</a:t>
            </a:r>
            <a:endParaRPr b="1" sz="17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Lance Luo 						Radhika Dube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Arwa EL-Hawwat		    </a:t>
            </a: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Chaitanya Vallabhaneni         Praneeth Chandra Thota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6" name="Google Shape;186;p13"/>
          <p:cNvCxnSpPr/>
          <p:nvPr/>
        </p:nvCxnSpPr>
        <p:spPr>
          <a:xfrm flipH="1" rot="10800000">
            <a:off x="555275" y="2319225"/>
            <a:ext cx="7773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49" y="229104"/>
            <a:ext cx="3285900" cy="88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3"/>
          <p:cNvCxnSpPr/>
          <p:nvPr/>
        </p:nvCxnSpPr>
        <p:spPr>
          <a:xfrm flipH="1" rot="10800000">
            <a:off x="342050" y="4162575"/>
            <a:ext cx="2743200" cy="9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3"/>
          <p:cNvCxnSpPr/>
          <p:nvPr/>
        </p:nvCxnSpPr>
        <p:spPr>
          <a:xfrm flipH="1" rot="10800000">
            <a:off x="5726725" y="4149975"/>
            <a:ext cx="2962800" cy="2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65BB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b="1" lang="en" sz="2400">
                <a:solidFill>
                  <a:srgbClr val="FFFFFF"/>
                </a:solidFill>
              </a:rPr>
              <a:t>Free Text Queries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where is dry nose oil</a:t>
            </a: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“display the top 10 most popular products 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in the aisle of butter”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show the most popular product </a:t>
            </a:r>
            <a:b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 the department of bakery</a:t>
            </a: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get the top 7 departments with the least products</a:t>
            </a: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17297" l="13360" r="9054" t="17055"/>
          <a:stretch/>
        </p:blipFill>
        <p:spPr>
          <a:xfrm>
            <a:off x="7464800" y="1903000"/>
            <a:ext cx="1209000" cy="10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05950" y="404785"/>
            <a:ext cx="1153500" cy="149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550" y="3057075"/>
            <a:ext cx="2217875" cy="1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DCDD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References</a:t>
            </a:r>
            <a:endParaRPr b="1" sz="2400"/>
          </a:p>
        </p:txBody>
      </p:sp>
      <p:sp>
        <p:nvSpPr>
          <p:cNvPr id="262" name="Google Shape;262;p23"/>
          <p:cNvSpPr txBox="1"/>
          <p:nvPr/>
        </p:nvSpPr>
        <p:spPr>
          <a:xfrm>
            <a:off x="526050" y="1081300"/>
            <a:ext cx="84348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https://developers.google.com/web/updates/2013/01/Voice-Driven-Web-Apps-Introduction-to-the-Web-Speech-API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https://www.google.com/intl/en/chrome/demos/speech.html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4294967295" type="ctrTitle"/>
          </p:nvPr>
        </p:nvSpPr>
        <p:spPr>
          <a:xfrm>
            <a:off x="923925" y="5518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66666"/>
                </a:solidFill>
              </a:rPr>
              <a:t>Thanks!</a:t>
            </a:r>
            <a:endParaRPr b="1" sz="4800">
              <a:solidFill>
                <a:srgbClr val="666666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312056" y="2073675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 txBox="1"/>
          <p:nvPr>
            <p:ph idx="4294967295" type="subTitle"/>
          </p:nvPr>
        </p:nvSpPr>
        <p:spPr>
          <a:xfrm>
            <a:off x="1513275" y="3431825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526050" y="247850"/>
            <a:ext cx="3701700" cy="547800"/>
          </a:xfrm>
          <a:prstGeom prst="roundRect">
            <a:avLst>
              <a:gd fmla="val 16667" name="adj"/>
            </a:avLst>
          </a:prstGeom>
          <a:solidFill>
            <a:srgbClr val="F8B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Goal of our Project</a:t>
            </a:r>
            <a:endParaRPr b="1" sz="2400"/>
          </a:p>
        </p:txBody>
      </p:sp>
      <p:sp>
        <p:nvSpPr>
          <p:cNvPr id="195" name="Google Shape;195;p14"/>
          <p:cNvSpPr txBox="1"/>
          <p:nvPr/>
        </p:nvSpPr>
        <p:spPr>
          <a:xfrm>
            <a:off x="526050" y="1081300"/>
            <a:ext cx="83094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We want our web application to be able to: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Receive voice input as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verbatim</a:t>
            </a: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SQL queries</a:t>
            </a:r>
            <a:endParaRPr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natural speech &amp; free text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Transform the voice input to valid SQL queries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Run the query in our backend database(s)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Display the result on our web app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Do it all for free!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00A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Web App Layout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We built this project using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EC2 instance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Web Interface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Python Flask (Server)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Database (RDS and Redshift)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Docker Container (to run microservices)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Visit our application here : </a:t>
            </a:r>
            <a:r>
              <a:rPr b="1" lang="en" sz="21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http://52.204.76.71/</a:t>
            </a:r>
            <a:endParaRPr b="1" sz="21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617A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Architecture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923000"/>
            <a:ext cx="6741100" cy="3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526050" y="247850"/>
            <a:ext cx="4549200" cy="547800"/>
          </a:xfrm>
          <a:prstGeom prst="roundRect">
            <a:avLst>
              <a:gd fmla="val 16667" name="adj"/>
            </a:avLst>
          </a:prstGeom>
          <a:solidFill>
            <a:srgbClr val="ED4A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Questions We Considered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26050" y="1081300"/>
            <a:ext cx="83094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To implement our Parser, we considered the following questions: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How accurately can our speech input be translated into text?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What words/phrases should we store in our backend to mimic SQL query </a:t>
            </a: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keywords</a:t>
            </a: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How to handle special characters like: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 “” , * _ () 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numbers and spaces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/>
          <p:nvPr/>
        </p:nvSpPr>
        <p:spPr>
          <a:xfrm>
            <a:off x="526050" y="247850"/>
            <a:ext cx="3701700" cy="547800"/>
          </a:xfrm>
          <a:prstGeom prst="roundRect">
            <a:avLst>
              <a:gd fmla="val 16667" name="adj"/>
            </a:avLst>
          </a:prstGeom>
          <a:solidFill>
            <a:srgbClr val="00D1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Speech to Query</a:t>
            </a:r>
            <a:endParaRPr b="1" sz="2400"/>
          </a:p>
        </p:txBody>
      </p:sp>
      <p:sp>
        <p:nvSpPr>
          <p:cNvPr id="219" name="Google Shape;219;p18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Speech to Text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Alexa Skill (had some drawbacks)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Google API (worked better)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Text to Query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Standard NLP libraries (customization issues)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Implemented our own Parsing libraries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526050" y="247850"/>
            <a:ext cx="4529700" cy="547800"/>
          </a:xfrm>
          <a:prstGeom prst="roundRect">
            <a:avLst>
              <a:gd fmla="val 16667" name="adj"/>
            </a:avLst>
          </a:prstGeom>
          <a:solidFill>
            <a:srgbClr val="E800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Our Strategy - Google API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55700" y="860275"/>
            <a:ext cx="8455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Used Google API </a:t>
            </a:r>
            <a:r>
              <a:rPr b="1" lang="en" sz="24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webkitSpeechRecoginition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Advantages over Alexa Skills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Functionality 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Accuracy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Scalability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Debugging</a:t>
            </a:r>
            <a:endParaRPr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We used a backend Python script to parse input 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and extract queries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DDF300">
              <a:alpha val="9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SQL Queries</a:t>
            </a:r>
            <a:endParaRPr b="1" sz="2400"/>
          </a:p>
        </p:txBody>
      </p:sp>
      <p:sp>
        <p:nvSpPr>
          <p:cNvPr id="231" name="Google Shape;231;p20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department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departments </a:t>
            </a:r>
            <a:b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000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where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 like "____"”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 maximum of </a:t>
            </a:r>
            <a:b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department_id </a:t>
            </a:r>
            <a:r>
              <a:rPr b="1" lang="en" sz="2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as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test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departments”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all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products </a:t>
            </a:r>
            <a:r>
              <a:rPr b="1" lang="en" sz="2000">
                <a:solidFill>
                  <a:srgbClr val="65BB48"/>
                </a:solidFill>
                <a:latin typeface="Varela Round"/>
                <a:ea typeface="Varela Round"/>
                <a:cs typeface="Varela Round"/>
                <a:sym typeface="Varela Round"/>
              </a:rPr>
              <a:t>order by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product_name descending”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count of department_id </a:t>
            </a:r>
            <a:r>
              <a:rPr b="1" lang="en" sz="2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as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test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products </a:t>
            </a:r>
            <a:r>
              <a:rPr b="1" lang="en" sz="20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group by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department_id </a:t>
            </a:r>
            <a:r>
              <a:rPr b="1" lang="en" sz="20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having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count of test greater than 100”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75" y="487087"/>
            <a:ext cx="1377500" cy="1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100" y="1933325"/>
            <a:ext cx="1792425" cy="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3024" y="558200"/>
            <a:ext cx="1286649" cy="11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650" y="2153525"/>
            <a:ext cx="1042125" cy="10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305599" y="1795030"/>
            <a:ext cx="651676" cy="6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6836525" y="2666647"/>
            <a:ext cx="837125" cy="3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65BB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b="1" lang="en" sz="2400">
                <a:solidFill>
                  <a:srgbClr val="FFFFFF"/>
                </a:solidFill>
              </a:rPr>
              <a:t>Free Text Queries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“what is the most popular product”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“return all products starting with chocolate”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“find the location of peach mango juice”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“in which department is 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peanut butter cereal”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13569">
            <a:off x="6542820" y="540345"/>
            <a:ext cx="1084825" cy="1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150" y="1788075"/>
            <a:ext cx="1437400" cy="10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 rotWithShape="1">
          <a:blip r:embed="rId5">
            <a:alphaModFix/>
          </a:blip>
          <a:srcRect b="0" l="6652" r="7281" t="0"/>
          <a:stretch/>
        </p:blipFill>
        <p:spPr>
          <a:xfrm>
            <a:off x="6957175" y="2863300"/>
            <a:ext cx="1225675" cy="14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 rotWithShape="1">
          <a:blip r:embed="rId6">
            <a:alphaModFix/>
          </a:blip>
          <a:srcRect b="20088" l="7579" r="7732" t="18535"/>
          <a:stretch/>
        </p:blipFill>
        <p:spPr>
          <a:xfrm>
            <a:off x="4714875" y="3593975"/>
            <a:ext cx="1869155" cy="1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