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4"/>
  </p:sldMasterIdLst>
  <p:notesMasterIdLst>
    <p:notesMasterId r:id="rId21"/>
  </p:notesMasterIdLst>
  <p:handoutMasterIdLst>
    <p:handoutMasterId r:id="rId22"/>
  </p:handoutMasterIdLst>
  <p:sldIdLst>
    <p:sldId id="350" r:id="rId5"/>
    <p:sldId id="369" r:id="rId6"/>
    <p:sldId id="371" r:id="rId7"/>
    <p:sldId id="352" r:id="rId8"/>
    <p:sldId id="373" r:id="rId9"/>
    <p:sldId id="374" r:id="rId10"/>
    <p:sldId id="376" r:id="rId11"/>
    <p:sldId id="381" r:id="rId12"/>
    <p:sldId id="382" r:id="rId13"/>
    <p:sldId id="383" r:id="rId14"/>
    <p:sldId id="384" r:id="rId15"/>
    <p:sldId id="385" r:id="rId16"/>
    <p:sldId id="378" r:id="rId17"/>
    <p:sldId id="387" r:id="rId18"/>
    <p:sldId id="386" r:id="rId19"/>
    <p:sldId id="3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C1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Какими сайтами для выбора направлений вы пользовались</a:t>
            </a:r>
          </a:p>
          <a:p>
            <a:pPr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Vuzopedia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9-4368-9876-FF52DA64AC2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propostuplenie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09-4368-9876-FF52DA64AC2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postupi.online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09-4368-9876-FF52DA64AC2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Учёба.ру</c:v>
                </c:pt>
              </c:strCache>
            </c:strRef>
          </c:tx>
          <c:spPr>
            <a:pattFill prst="narVert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09-4368-9876-FF52DA64AC2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не пользовался</c:v>
                </c:pt>
              </c:strCache>
            </c:strRef>
          </c:tx>
          <c:spPr>
            <a:pattFill prst="narVert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09-4368-9876-FF52DA64A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5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Что вас не устраивает</a:t>
            </a:r>
            <a:r>
              <a:rPr lang="ru-RU" baseline="0" dirty="0"/>
              <a:t> в сайтах на профориентацию</a:t>
            </a:r>
            <a:endParaRPr lang="ru-RU" dirty="0"/>
          </a:p>
          <a:p>
            <a:pPr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мало интерактива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D-4A07-BFC7-7CD25FC927A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неактульность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7D-4A07-BFC7-7CD25FC927A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мало визуала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7D-4A07-BFC7-7CD25FC927A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перегруженность</c:v>
                </c:pt>
              </c:strCache>
            </c:strRef>
          </c:tx>
          <c:spPr>
            <a:pattFill prst="narVert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7D-4A07-BFC7-7CD25FC927A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неудобный интерфейс</c:v>
                </c:pt>
              </c:strCache>
            </c:strRef>
          </c:tx>
          <c:spPr>
            <a:pattFill prst="narVert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7D-4A07-BFC7-7CD25FC927A4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мало информации</c:v>
                </c:pt>
              </c:strCache>
            </c:strRef>
          </c:tx>
          <c:spPr>
            <a:pattFill prst="narVert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7D-4A07-BFC7-7CD25FC92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9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967408956692909"/>
          <c:y val="0.22398054724529115"/>
          <c:w val="0.64471432086614178"/>
          <c:h val="9.24090740397961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Сколько времени вы готовы потратить на визуальную новеллу о</a:t>
            </a:r>
            <a:r>
              <a:rPr lang="ru-RU" baseline="0" dirty="0"/>
              <a:t> </a:t>
            </a:r>
            <a:r>
              <a:rPr lang="en-US" baseline="0" dirty="0"/>
              <a:t>VR</a:t>
            </a:r>
            <a:r>
              <a:rPr lang="ru-RU" baseline="0" dirty="0"/>
              <a:t>-разработчике</a:t>
            </a:r>
            <a:endParaRPr lang="ru-RU" dirty="0"/>
          </a:p>
          <a:p>
            <a:pPr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менее 10 минут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2-447B-8783-96EF6896358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10-30 минут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2-447B-8783-96EF6896358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30-60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12-447B-8783-96EF6896358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более 60 минут</c:v>
                </c:pt>
              </c:strCache>
            </c:strRef>
          </c:tx>
          <c:spPr>
            <a:pattFill prst="narVert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12-447B-8783-96EF68963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7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Ваша профессия связана с IT-технологиями?</a:t>
            </a:r>
            <a:endParaRPr lang="en-US" dirty="0"/>
          </a:p>
          <a:p>
            <a:pPr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2-447B-8783-96EF6896358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2-447B-8783-96EF6896358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ещё не знаю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2-468F-9B77-F99295237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7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Интересно было бы узнать о профессии </a:t>
            </a:r>
            <a:r>
              <a:rPr lang="en-US" dirty="0"/>
              <a:t>VR-</a:t>
            </a:r>
            <a:r>
              <a:rPr lang="ru-RU" dirty="0"/>
              <a:t>разработчик?</a:t>
            </a:r>
          </a:p>
          <a:p>
            <a:pPr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2-447B-8783-96EF6896358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2-447B-8783-96EF68963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11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Знакомы ли Вы с таким жанром видеоигр как "Визуальная новелла" ?</a:t>
            </a:r>
            <a:endParaRPr lang="en-US" dirty="0"/>
          </a:p>
          <a:p>
            <a:pPr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2-447B-8783-96EF6896358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2-447B-8783-96EF68963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13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Хотели бы вы сыграть в визуальную новеллу о </a:t>
            </a:r>
            <a:r>
              <a:rPr lang="en-US" dirty="0"/>
              <a:t>VR-</a:t>
            </a:r>
            <a:r>
              <a:rPr lang="ru-RU" dirty="0"/>
              <a:t>разработчике, чтобы узнать больше о его работе?</a:t>
            </a:r>
            <a:endParaRPr lang="en-US" dirty="0"/>
          </a:p>
          <a:p>
            <a:pPr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2-447B-8783-96EF6896358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2-447B-8783-96EF68963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13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 каком художественном стиле вы бы хотели видеть данную новеллу?</a:t>
            </a:r>
          </a:p>
          <a:p>
            <a:pPr>
              <a:defRPr/>
            </a:pP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векторная графика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2-447B-8783-96EF6896358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аниме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2-447B-8783-96EF6896358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реализм</c:v>
                </c:pt>
              </c:strCache>
            </c:strRef>
          </c:tx>
          <c:spPr>
            <a:pattFill prst="narVert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9-4353-9319-E74187D851FB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2D арт</c:v>
                </c:pt>
              </c:strCache>
            </c:strRef>
          </c:tx>
          <c:spPr>
            <a:pattFill prst="narVert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39-4353-9319-E74187D85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2581488"/>
        <c:axId val="810781024"/>
      </c:barChart>
      <c:catAx>
        <c:axId val="8925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0781024"/>
        <c:crosses val="autoZero"/>
        <c:auto val="1"/>
        <c:lblAlgn val="ctr"/>
        <c:lblOffset val="100"/>
        <c:noMultiLvlLbl val="0"/>
      </c:catAx>
      <c:valAx>
        <c:axId val="810781024"/>
        <c:scaling>
          <c:orientation val="minMax"/>
          <c:max val="6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58148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680E5-D038-4535-8EF5-3658931073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E6C74-A189-425D-B386-5DEA7B34F16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1. Какими сайтами для выбора направлений вы пользовались</a:t>
          </a:r>
          <a:endParaRPr lang="en-US" dirty="0"/>
        </a:p>
      </dgm:t>
    </dgm:pt>
    <dgm:pt modelId="{204C2FF5-91E6-4DE1-B3A0-14363F49762A}" type="parTrans" cxnId="{BC9002C9-555D-45D6-9D09-76F5274809AB}">
      <dgm:prSet/>
      <dgm:spPr/>
      <dgm:t>
        <a:bodyPr/>
        <a:lstStyle/>
        <a:p>
          <a:endParaRPr lang="en-US"/>
        </a:p>
      </dgm:t>
    </dgm:pt>
    <dgm:pt modelId="{3FC1CE87-D581-4103-986E-BE796971FB9F}" type="sibTrans" cxnId="{BC9002C9-555D-45D6-9D09-76F5274809AB}">
      <dgm:prSet/>
      <dgm:spPr/>
      <dgm:t>
        <a:bodyPr/>
        <a:lstStyle/>
        <a:p>
          <a:endParaRPr lang="en-US"/>
        </a:p>
      </dgm:t>
    </dgm:pt>
    <dgm:pt modelId="{2A2BF196-C64C-49F3-83C8-6668DA89F62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2. Что вас не устраивает</a:t>
          </a:r>
          <a:r>
            <a:rPr lang="ru-RU" baseline="0" dirty="0"/>
            <a:t> в сайтах на профориентацию</a:t>
          </a:r>
          <a:endParaRPr lang="en-US" dirty="0"/>
        </a:p>
      </dgm:t>
    </dgm:pt>
    <dgm:pt modelId="{47A6F68D-2C86-4D89-91A3-FE0D0558736E}" type="parTrans" cxnId="{878EF561-3A8C-4F4E-A12D-CC20FF1DA08F}">
      <dgm:prSet/>
      <dgm:spPr/>
      <dgm:t>
        <a:bodyPr/>
        <a:lstStyle/>
        <a:p>
          <a:endParaRPr lang="en-US"/>
        </a:p>
      </dgm:t>
    </dgm:pt>
    <dgm:pt modelId="{BE7D6FEE-398F-4564-A206-FF98DFA9CF19}" type="sibTrans" cxnId="{878EF561-3A8C-4F4E-A12D-CC20FF1DA08F}">
      <dgm:prSet/>
      <dgm:spPr/>
      <dgm:t>
        <a:bodyPr/>
        <a:lstStyle/>
        <a:p>
          <a:endParaRPr lang="en-US"/>
        </a:p>
      </dgm:t>
    </dgm:pt>
    <dgm:pt modelId="{5345DFA2-660C-4C1C-9686-942BE78DAE8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3. Сколько времени вы готовы потратить на визуальную новеллу о</a:t>
          </a:r>
          <a:r>
            <a:rPr lang="ru-RU" baseline="0" dirty="0"/>
            <a:t> </a:t>
          </a:r>
          <a:r>
            <a:rPr lang="en-US" baseline="0" dirty="0"/>
            <a:t>VR</a:t>
          </a:r>
          <a:r>
            <a:rPr lang="ru-RU" baseline="0" dirty="0"/>
            <a:t>-разработчике</a:t>
          </a:r>
          <a:endParaRPr lang="en-US" dirty="0"/>
        </a:p>
      </dgm:t>
    </dgm:pt>
    <dgm:pt modelId="{C1A49F56-9C3C-456E-BADE-66EB82247B91}" type="parTrans" cxnId="{D0435D96-30C7-4816-8616-20CA03863DC2}">
      <dgm:prSet/>
      <dgm:spPr/>
      <dgm:t>
        <a:bodyPr/>
        <a:lstStyle/>
        <a:p>
          <a:endParaRPr lang="en-US"/>
        </a:p>
      </dgm:t>
    </dgm:pt>
    <dgm:pt modelId="{E9445050-B1E2-474F-AB03-A114C1923506}" type="sibTrans" cxnId="{D0435D96-30C7-4816-8616-20CA03863DC2}">
      <dgm:prSet/>
      <dgm:spPr/>
      <dgm:t>
        <a:bodyPr/>
        <a:lstStyle/>
        <a:p>
          <a:endParaRPr lang="en-US"/>
        </a:p>
      </dgm:t>
    </dgm:pt>
    <dgm:pt modelId="{174503F5-7D30-4F44-B672-967A279568D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4. Ваша профессия связана с IT-технологиями?</a:t>
          </a:r>
          <a:endParaRPr lang="en-US" dirty="0"/>
        </a:p>
      </dgm:t>
    </dgm:pt>
    <dgm:pt modelId="{19A4D368-B5F9-4E82-BF1C-1C4A73894C23}" type="parTrans" cxnId="{D7CCA873-FA94-4D04-875F-EBAA1D0B1AA0}">
      <dgm:prSet/>
      <dgm:spPr/>
      <dgm:t>
        <a:bodyPr/>
        <a:lstStyle/>
        <a:p>
          <a:endParaRPr lang="en-US"/>
        </a:p>
      </dgm:t>
    </dgm:pt>
    <dgm:pt modelId="{B89F273C-3316-4493-8AE5-1317EB831ACB}" type="sibTrans" cxnId="{D7CCA873-FA94-4D04-875F-EBAA1D0B1AA0}">
      <dgm:prSet/>
      <dgm:spPr/>
      <dgm:t>
        <a:bodyPr/>
        <a:lstStyle/>
        <a:p>
          <a:endParaRPr lang="en-US"/>
        </a:p>
      </dgm:t>
    </dgm:pt>
    <dgm:pt modelId="{493CFB9B-0C7B-4BDD-BE3C-0C299E33F8B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5. Интересно было бы узнать о профессии </a:t>
          </a:r>
          <a:r>
            <a:rPr lang="en-US" dirty="0"/>
            <a:t>VR-</a:t>
          </a:r>
          <a:r>
            <a:rPr lang="ru-RU" dirty="0"/>
            <a:t>разработчик?</a:t>
          </a:r>
          <a:endParaRPr lang="en-US" dirty="0"/>
        </a:p>
      </dgm:t>
    </dgm:pt>
    <dgm:pt modelId="{D8FB4A2B-8921-4789-96A0-9656169D9AB0}" type="parTrans" cxnId="{0E1C414E-146A-406D-BD12-0658D4632D53}">
      <dgm:prSet/>
      <dgm:spPr/>
      <dgm:t>
        <a:bodyPr/>
        <a:lstStyle/>
        <a:p>
          <a:endParaRPr lang="en-US"/>
        </a:p>
      </dgm:t>
    </dgm:pt>
    <dgm:pt modelId="{68576B28-B4BD-4A14-9772-66B87689811B}" type="sibTrans" cxnId="{0E1C414E-146A-406D-BD12-0658D4632D53}">
      <dgm:prSet/>
      <dgm:spPr/>
      <dgm:t>
        <a:bodyPr/>
        <a:lstStyle/>
        <a:p>
          <a:endParaRPr lang="en-US"/>
        </a:p>
      </dgm:t>
    </dgm:pt>
    <dgm:pt modelId="{5FAAB9C8-3867-4669-91BB-3C6AD83C8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6. Знакомы ли Вы с таким жанром видеоигр как "Визуальная новелла" </a:t>
          </a:r>
          <a:endParaRPr lang="en-US" dirty="0"/>
        </a:p>
      </dgm:t>
    </dgm:pt>
    <dgm:pt modelId="{5EC459FE-3C3F-435B-A048-D48DFD29C1AA}" type="parTrans" cxnId="{BC7D5F60-C272-4F77-AB3E-CF55F8AAB543}">
      <dgm:prSet/>
      <dgm:spPr/>
      <dgm:t>
        <a:bodyPr/>
        <a:lstStyle/>
        <a:p>
          <a:endParaRPr lang="en-US"/>
        </a:p>
      </dgm:t>
    </dgm:pt>
    <dgm:pt modelId="{C85326E7-ACD8-4D34-9045-14F8FF56AACC}" type="sibTrans" cxnId="{BC7D5F60-C272-4F77-AB3E-CF55F8AAB543}">
      <dgm:prSet/>
      <dgm:spPr/>
      <dgm:t>
        <a:bodyPr/>
        <a:lstStyle/>
        <a:p>
          <a:endParaRPr lang="en-US"/>
        </a:p>
      </dgm:t>
    </dgm:pt>
    <dgm:pt modelId="{A34C2B33-8CBE-42B6-8552-B092DC365E4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7. Хотели бы вы сыграть в визуальную новеллу о </a:t>
          </a:r>
          <a:r>
            <a:rPr lang="en-US" dirty="0"/>
            <a:t>VR-</a:t>
          </a:r>
          <a:r>
            <a:rPr lang="ru-RU" dirty="0"/>
            <a:t>разработчике, чтобы узнать больше о его работе?</a:t>
          </a:r>
          <a:endParaRPr lang="en-US" dirty="0"/>
        </a:p>
      </dgm:t>
    </dgm:pt>
    <dgm:pt modelId="{779FA6C2-CDA2-4D18-AB9D-10FE18D9E4C4}" type="parTrans" cxnId="{3F1AD204-B826-4E08-ACDC-06BE23DC044D}">
      <dgm:prSet/>
      <dgm:spPr/>
      <dgm:t>
        <a:bodyPr/>
        <a:lstStyle/>
        <a:p>
          <a:endParaRPr lang="en-US"/>
        </a:p>
      </dgm:t>
    </dgm:pt>
    <dgm:pt modelId="{80BB95DB-18D5-4CFF-9E57-7149624B4A3A}" type="sibTrans" cxnId="{3F1AD204-B826-4E08-ACDC-06BE23DC044D}">
      <dgm:prSet/>
      <dgm:spPr/>
      <dgm:t>
        <a:bodyPr/>
        <a:lstStyle/>
        <a:p>
          <a:endParaRPr lang="en-US"/>
        </a:p>
      </dgm:t>
    </dgm:pt>
    <dgm:pt modelId="{782E73DD-1AA7-45E6-BC38-7AFAD39832F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8. В каком художественном стиле вы бы хотели видеть данную новеллу?</a:t>
          </a:r>
        </a:p>
      </dgm:t>
    </dgm:pt>
    <dgm:pt modelId="{969E4211-0652-44E4-B0C9-A79E16F6B040}" type="parTrans" cxnId="{94F1F6A0-3347-42DF-8E2E-9E347423065E}">
      <dgm:prSet/>
      <dgm:spPr/>
      <dgm:t>
        <a:bodyPr/>
        <a:lstStyle/>
        <a:p>
          <a:endParaRPr lang="ru-RU"/>
        </a:p>
      </dgm:t>
    </dgm:pt>
    <dgm:pt modelId="{739D77AB-70D4-46E5-BB59-57DACF67ED80}" type="sibTrans" cxnId="{94F1F6A0-3347-42DF-8E2E-9E347423065E}">
      <dgm:prSet/>
      <dgm:spPr/>
      <dgm:t>
        <a:bodyPr/>
        <a:lstStyle/>
        <a:p>
          <a:endParaRPr lang="ru-RU"/>
        </a:p>
      </dgm:t>
    </dgm:pt>
    <dgm:pt modelId="{E521A5BF-0546-48A4-9C97-6FA4089A5EED}" type="pres">
      <dgm:prSet presAssocID="{AAD680E5-D038-4535-8EF5-365893107389}" presName="linear" presStyleCnt="0">
        <dgm:presLayoutVars>
          <dgm:animLvl val="lvl"/>
          <dgm:resizeHandles val="exact"/>
        </dgm:presLayoutVars>
      </dgm:prSet>
      <dgm:spPr/>
    </dgm:pt>
    <dgm:pt modelId="{C933F59E-6426-4D71-BC20-13986BCD20E4}" type="pres">
      <dgm:prSet presAssocID="{4CDE6C74-A189-425D-B386-5DEA7B34F164}" presName="parentText" presStyleLbl="node1" presStyleIdx="0" presStyleCnt="8" custLinFactNeighborY="-84864">
        <dgm:presLayoutVars>
          <dgm:chMax val="0"/>
          <dgm:bulletEnabled val="1"/>
        </dgm:presLayoutVars>
      </dgm:prSet>
      <dgm:spPr/>
    </dgm:pt>
    <dgm:pt modelId="{73847F97-3BC9-4399-80EA-61D8393D88F1}" type="pres">
      <dgm:prSet presAssocID="{3FC1CE87-D581-4103-986E-BE796971FB9F}" presName="spacer" presStyleCnt="0"/>
      <dgm:spPr/>
    </dgm:pt>
    <dgm:pt modelId="{6D000BE9-4865-4731-BEA6-4E3F4D064D1A}" type="pres">
      <dgm:prSet presAssocID="{2A2BF196-C64C-49F3-83C8-6668DA89F62E}" presName="parentText" presStyleLbl="node1" presStyleIdx="1" presStyleCnt="8" custLinFactNeighborY="-84864">
        <dgm:presLayoutVars>
          <dgm:chMax val="0"/>
          <dgm:bulletEnabled val="1"/>
        </dgm:presLayoutVars>
      </dgm:prSet>
      <dgm:spPr/>
    </dgm:pt>
    <dgm:pt modelId="{60528CDB-8570-4BE5-9711-AF87D3ED469F}" type="pres">
      <dgm:prSet presAssocID="{BE7D6FEE-398F-4564-A206-FF98DFA9CF19}" presName="spacer" presStyleCnt="0"/>
      <dgm:spPr/>
    </dgm:pt>
    <dgm:pt modelId="{264FB8F2-EB2B-4D5D-AAEC-32F3792F4F5F}" type="pres">
      <dgm:prSet presAssocID="{5345DFA2-660C-4C1C-9686-942BE78DAE8E}" presName="parentText" presStyleLbl="node1" presStyleIdx="2" presStyleCnt="8" custLinFactNeighborY="-84864">
        <dgm:presLayoutVars>
          <dgm:chMax val="0"/>
          <dgm:bulletEnabled val="1"/>
        </dgm:presLayoutVars>
      </dgm:prSet>
      <dgm:spPr/>
    </dgm:pt>
    <dgm:pt modelId="{187B7283-9A72-4F29-87BC-79D806823FD1}" type="pres">
      <dgm:prSet presAssocID="{E9445050-B1E2-474F-AB03-A114C1923506}" presName="spacer" presStyleCnt="0"/>
      <dgm:spPr/>
    </dgm:pt>
    <dgm:pt modelId="{EEFA77DF-45B1-484C-94CA-84F732B54223}" type="pres">
      <dgm:prSet presAssocID="{174503F5-7D30-4F44-B672-967A279568DF}" presName="parentText" presStyleLbl="node1" presStyleIdx="3" presStyleCnt="8" custLinFactNeighborY="-84864">
        <dgm:presLayoutVars>
          <dgm:chMax val="0"/>
          <dgm:bulletEnabled val="1"/>
        </dgm:presLayoutVars>
      </dgm:prSet>
      <dgm:spPr/>
    </dgm:pt>
    <dgm:pt modelId="{9D87BCBB-0A65-4AB2-8486-B1B97454FD29}" type="pres">
      <dgm:prSet presAssocID="{B89F273C-3316-4493-8AE5-1317EB831ACB}" presName="spacer" presStyleCnt="0"/>
      <dgm:spPr/>
    </dgm:pt>
    <dgm:pt modelId="{540A9933-B5AF-442C-BAA8-478162FC506F}" type="pres">
      <dgm:prSet presAssocID="{493CFB9B-0C7B-4BDD-BE3C-0C299E33F8B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F775CF7-E13C-4F86-89DE-1CECCE44E851}" type="pres">
      <dgm:prSet presAssocID="{68576B28-B4BD-4A14-9772-66B87689811B}" presName="spacer" presStyleCnt="0"/>
      <dgm:spPr/>
    </dgm:pt>
    <dgm:pt modelId="{87BBF908-1EF7-4D9E-8F89-567229800BB0}" type="pres">
      <dgm:prSet presAssocID="{5FAAB9C8-3867-4669-91BB-3C6AD83C82F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75E3B91-727D-4DFC-9978-510941BECB77}" type="pres">
      <dgm:prSet presAssocID="{C85326E7-ACD8-4D34-9045-14F8FF56AACC}" presName="spacer" presStyleCnt="0"/>
      <dgm:spPr/>
    </dgm:pt>
    <dgm:pt modelId="{42C30831-3DEF-4F46-B7DE-7DC8519A4F16}" type="pres">
      <dgm:prSet presAssocID="{A34C2B33-8CBE-42B6-8552-B092DC365E4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990986F-AA03-477E-AF7E-7AA6D5A51769}" type="pres">
      <dgm:prSet presAssocID="{80BB95DB-18D5-4CFF-9E57-7149624B4A3A}" presName="spacer" presStyleCnt="0"/>
      <dgm:spPr/>
    </dgm:pt>
    <dgm:pt modelId="{8E5EABBB-9F1B-4912-BC34-8F3E8D2E2A71}" type="pres">
      <dgm:prSet presAssocID="{782E73DD-1AA7-45E6-BC38-7AFAD39832F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F1AD204-B826-4E08-ACDC-06BE23DC044D}" srcId="{AAD680E5-D038-4535-8EF5-365893107389}" destId="{A34C2B33-8CBE-42B6-8552-B092DC365E40}" srcOrd="6" destOrd="0" parTransId="{779FA6C2-CDA2-4D18-AB9D-10FE18D9E4C4}" sibTransId="{80BB95DB-18D5-4CFF-9E57-7149624B4A3A}"/>
    <dgm:cxn modelId="{4310701D-2BF0-4ACF-9DC8-77864AC99EF5}" type="presOf" srcId="{A34C2B33-8CBE-42B6-8552-B092DC365E40}" destId="{42C30831-3DEF-4F46-B7DE-7DC8519A4F16}" srcOrd="0" destOrd="0" presId="urn:microsoft.com/office/officeart/2005/8/layout/vList2"/>
    <dgm:cxn modelId="{C0DFA02E-35B7-4CA4-8F59-85F4A397D79F}" type="presOf" srcId="{174503F5-7D30-4F44-B672-967A279568DF}" destId="{EEFA77DF-45B1-484C-94CA-84F732B54223}" srcOrd="0" destOrd="0" presId="urn:microsoft.com/office/officeart/2005/8/layout/vList2"/>
    <dgm:cxn modelId="{BC7D5F60-C272-4F77-AB3E-CF55F8AAB543}" srcId="{AAD680E5-D038-4535-8EF5-365893107389}" destId="{5FAAB9C8-3867-4669-91BB-3C6AD83C82F2}" srcOrd="5" destOrd="0" parTransId="{5EC459FE-3C3F-435B-A048-D48DFD29C1AA}" sibTransId="{C85326E7-ACD8-4D34-9045-14F8FF56AACC}"/>
    <dgm:cxn modelId="{878EF561-3A8C-4F4E-A12D-CC20FF1DA08F}" srcId="{AAD680E5-D038-4535-8EF5-365893107389}" destId="{2A2BF196-C64C-49F3-83C8-6668DA89F62E}" srcOrd="1" destOrd="0" parTransId="{47A6F68D-2C86-4D89-91A3-FE0D0558736E}" sibTransId="{BE7D6FEE-398F-4564-A206-FF98DFA9CF19}"/>
    <dgm:cxn modelId="{BC750C6D-07E7-4E04-A82B-F3274F79508D}" type="presOf" srcId="{782E73DD-1AA7-45E6-BC38-7AFAD39832F7}" destId="{8E5EABBB-9F1B-4912-BC34-8F3E8D2E2A71}" srcOrd="0" destOrd="0" presId="urn:microsoft.com/office/officeart/2005/8/layout/vList2"/>
    <dgm:cxn modelId="{0E1C414E-146A-406D-BD12-0658D4632D53}" srcId="{AAD680E5-D038-4535-8EF5-365893107389}" destId="{493CFB9B-0C7B-4BDD-BE3C-0C299E33F8B3}" srcOrd="4" destOrd="0" parTransId="{D8FB4A2B-8921-4789-96A0-9656169D9AB0}" sibTransId="{68576B28-B4BD-4A14-9772-66B87689811B}"/>
    <dgm:cxn modelId="{EEB77B6E-E84D-4C52-A178-6E417A759CC6}" type="presOf" srcId="{5FAAB9C8-3867-4669-91BB-3C6AD83C82F2}" destId="{87BBF908-1EF7-4D9E-8F89-567229800BB0}" srcOrd="0" destOrd="0" presId="urn:microsoft.com/office/officeart/2005/8/layout/vList2"/>
    <dgm:cxn modelId="{AEDDF04F-BEC9-4987-8D1E-309D40B95C72}" type="presOf" srcId="{4CDE6C74-A189-425D-B386-5DEA7B34F164}" destId="{C933F59E-6426-4D71-BC20-13986BCD20E4}" srcOrd="0" destOrd="0" presId="urn:microsoft.com/office/officeart/2005/8/layout/vList2"/>
    <dgm:cxn modelId="{D7CCA873-FA94-4D04-875F-EBAA1D0B1AA0}" srcId="{AAD680E5-D038-4535-8EF5-365893107389}" destId="{174503F5-7D30-4F44-B672-967A279568DF}" srcOrd="3" destOrd="0" parTransId="{19A4D368-B5F9-4E82-BF1C-1C4A73894C23}" sibTransId="{B89F273C-3316-4493-8AE5-1317EB831ACB}"/>
    <dgm:cxn modelId="{748E408C-EA38-4C7F-A5E2-D3266B6DDC28}" type="presOf" srcId="{5345DFA2-660C-4C1C-9686-942BE78DAE8E}" destId="{264FB8F2-EB2B-4D5D-AAEC-32F3792F4F5F}" srcOrd="0" destOrd="0" presId="urn:microsoft.com/office/officeart/2005/8/layout/vList2"/>
    <dgm:cxn modelId="{D0435D96-30C7-4816-8616-20CA03863DC2}" srcId="{AAD680E5-D038-4535-8EF5-365893107389}" destId="{5345DFA2-660C-4C1C-9686-942BE78DAE8E}" srcOrd="2" destOrd="0" parTransId="{C1A49F56-9C3C-456E-BADE-66EB82247B91}" sibTransId="{E9445050-B1E2-474F-AB03-A114C1923506}"/>
    <dgm:cxn modelId="{94F1F6A0-3347-42DF-8E2E-9E347423065E}" srcId="{AAD680E5-D038-4535-8EF5-365893107389}" destId="{782E73DD-1AA7-45E6-BC38-7AFAD39832F7}" srcOrd="7" destOrd="0" parTransId="{969E4211-0652-44E4-B0C9-A79E16F6B040}" sibTransId="{739D77AB-70D4-46E5-BB59-57DACF67ED80}"/>
    <dgm:cxn modelId="{64BE9CBB-D88B-4923-8482-46BC0A7712E3}" type="presOf" srcId="{AAD680E5-D038-4535-8EF5-365893107389}" destId="{E521A5BF-0546-48A4-9C97-6FA4089A5EED}" srcOrd="0" destOrd="0" presId="urn:microsoft.com/office/officeart/2005/8/layout/vList2"/>
    <dgm:cxn modelId="{BC9002C9-555D-45D6-9D09-76F5274809AB}" srcId="{AAD680E5-D038-4535-8EF5-365893107389}" destId="{4CDE6C74-A189-425D-B386-5DEA7B34F164}" srcOrd="0" destOrd="0" parTransId="{204C2FF5-91E6-4DE1-B3A0-14363F49762A}" sibTransId="{3FC1CE87-D581-4103-986E-BE796971FB9F}"/>
    <dgm:cxn modelId="{8EEFFDD1-E3AB-4847-A51E-E5935FAF25FC}" type="presOf" srcId="{493CFB9B-0C7B-4BDD-BE3C-0C299E33F8B3}" destId="{540A9933-B5AF-442C-BAA8-478162FC506F}" srcOrd="0" destOrd="0" presId="urn:microsoft.com/office/officeart/2005/8/layout/vList2"/>
    <dgm:cxn modelId="{333C12E5-5F85-4D22-AD80-46181919EB51}" type="presOf" srcId="{2A2BF196-C64C-49F3-83C8-6668DA89F62E}" destId="{6D000BE9-4865-4731-BEA6-4E3F4D064D1A}" srcOrd="0" destOrd="0" presId="urn:microsoft.com/office/officeart/2005/8/layout/vList2"/>
    <dgm:cxn modelId="{E692B302-7ADF-4449-A5DF-381444ECA86E}" type="presParOf" srcId="{E521A5BF-0546-48A4-9C97-6FA4089A5EED}" destId="{C933F59E-6426-4D71-BC20-13986BCD20E4}" srcOrd="0" destOrd="0" presId="urn:microsoft.com/office/officeart/2005/8/layout/vList2"/>
    <dgm:cxn modelId="{9CD725C2-75FB-4F25-ABCC-3DBB2ADCB005}" type="presParOf" srcId="{E521A5BF-0546-48A4-9C97-6FA4089A5EED}" destId="{73847F97-3BC9-4399-80EA-61D8393D88F1}" srcOrd="1" destOrd="0" presId="urn:microsoft.com/office/officeart/2005/8/layout/vList2"/>
    <dgm:cxn modelId="{A1702C0F-9B85-4FBA-8199-914220CC954A}" type="presParOf" srcId="{E521A5BF-0546-48A4-9C97-6FA4089A5EED}" destId="{6D000BE9-4865-4731-BEA6-4E3F4D064D1A}" srcOrd="2" destOrd="0" presId="urn:microsoft.com/office/officeart/2005/8/layout/vList2"/>
    <dgm:cxn modelId="{FEA63254-6714-41EC-9DA7-0168D1EE80F4}" type="presParOf" srcId="{E521A5BF-0546-48A4-9C97-6FA4089A5EED}" destId="{60528CDB-8570-4BE5-9711-AF87D3ED469F}" srcOrd="3" destOrd="0" presId="urn:microsoft.com/office/officeart/2005/8/layout/vList2"/>
    <dgm:cxn modelId="{63A3AABB-25A1-4676-A69F-1ED3020658E7}" type="presParOf" srcId="{E521A5BF-0546-48A4-9C97-6FA4089A5EED}" destId="{264FB8F2-EB2B-4D5D-AAEC-32F3792F4F5F}" srcOrd="4" destOrd="0" presId="urn:microsoft.com/office/officeart/2005/8/layout/vList2"/>
    <dgm:cxn modelId="{7BAB02B9-29A4-4C19-A8B5-C22F230BA68D}" type="presParOf" srcId="{E521A5BF-0546-48A4-9C97-6FA4089A5EED}" destId="{187B7283-9A72-4F29-87BC-79D806823FD1}" srcOrd="5" destOrd="0" presId="urn:microsoft.com/office/officeart/2005/8/layout/vList2"/>
    <dgm:cxn modelId="{2FEB0AF2-5FBC-4425-8AF5-D2859CDC75FC}" type="presParOf" srcId="{E521A5BF-0546-48A4-9C97-6FA4089A5EED}" destId="{EEFA77DF-45B1-484C-94CA-84F732B54223}" srcOrd="6" destOrd="0" presId="urn:microsoft.com/office/officeart/2005/8/layout/vList2"/>
    <dgm:cxn modelId="{B057FEB4-0A51-40FD-9DA2-6D20CD1B9B53}" type="presParOf" srcId="{E521A5BF-0546-48A4-9C97-6FA4089A5EED}" destId="{9D87BCBB-0A65-4AB2-8486-B1B97454FD29}" srcOrd="7" destOrd="0" presId="urn:microsoft.com/office/officeart/2005/8/layout/vList2"/>
    <dgm:cxn modelId="{41A728F1-4F5D-4424-81EF-FF4486E8F2A3}" type="presParOf" srcId="{E521A5BF-0546-48A4-9C97-6FA4089A5EED}" destId="{540A9933-B5AF-442C-BAA8-478162FC506F}" srcOrd="8" destOrd="0" presId="urn:microsoft.com/office/officeart/2005/8/layout/vList2"/>
    <dgm:cxn modelId="{E90685C4-1500-4B73-9525-E5B6F50C330F}" type="presParOf" srcId="{E521A5BF-0546-48A4-9C97-6FA4089A5EED}" destId="{7F775CF7-E13C-4F86-89DE-1CECCE44E851}" srcOrd="9" destOrd="0" presId="urn:microsoft.com/office/officeart/2005/8/layout/vList2"/>
    <dgm:cxn modelId="{7094FDE4-2664-4B8E-87A3-53D93DC64374}" type="presParOf" srcId="{E521A5BF-0546-48A4-9C97-6FA4089A5EED}" destId="{87BBF908-1EF7-4D9E-8F89-567229800BB0}" srcOrd="10" destOrd="0" presId="urn:microsoft.com/office/officeart/2005/8/layout/vList2"/>
    <dgm:cxn modelId="{59F9EABF-B00F-40EE-9094-DD6DAEC3D9C8}" type="presParOf" srcId="{E521A5BF-0546-48A4-9C97-6FA4089A5EED}" destId="{675E3B91-727D-4DFC-9978-510941BECB77}" srcOrd="11" destOrd="0" presId="urn:microsoft.com/office/officeart/2005/8/layout/vList2"/>
    <dgm:cxn modelId="{8E9706B3-725F-42F4-A795-318227B6A747}" type="presParOf" srcId="{E521A5BF-0546-48A4-9C97-6FA4089A5EED}" destId="{42C30831-3DEF-4F46-B7DE-7DC8519A4F16}" srcOrd="12" destOrd="0" presId="urn:microsoft.com/office/officeart/2005/8/layout/vList2"/>
    <dgm:cxn modelId="{C627C64B-8572-4907-86C3-561D23580439}" type="presParOf" srcId="{E521A5BF-0546-48A4-9C97-6FA4089A5EED}" destId="{F990986F-AA03-477E-AF7E-7AA6D5A51769}" srcOrd="13" destOrd="0" presId="urn:microsoft.com/office/officeart/2005/8/layout/vList2"/>
    <dgm:cxn modelId="{D79A8079-6656-49D8-95C0-72FA552CAEFF}" type="presParOf" srcId="{E521A5BF-0546-48A4-9C97-6FA4089A5EED}" destId="{8E5EABBB-9F1B-4912-BC34-8F3E8D2E2A7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3F59E-6426-4D71-BC20-13986BCD20E4}">
      <dsp:nvSpPr>
        <dsp:cNvPr id="0" name=""/>
        <dsp:cNvSpPr/>
      </dsp:nvSpPr>
      <dsp:spPr>
        <a:xfrm>
          <a:off x="0" y="73963"/>
          <a:ext cx="5115491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1. Какими сайтами для выбора направлений вы пользовались</a:t>
          </a:r>
          <a:endParaRPr lang="en-US" sz="1400" kern="1200" dirty="0"/>
        </a:p>
      </dsp:txBody>
      <dsp:txXfrm>
        <a:off x="27149" y="101112"/>
        <a:ext cx="5061193" cy="501854"/>
      </dsp:txXfrm>
    </dsp:sp>
    <dsp:sp modelId="{6D000BE9-4865-4731-BEA6-4E3F4D064D1A}">
      <dsp:nvSpPr>
        <dsp:cNvPr id="0" name=""/>
        <dsp:cNvSpPr/>
      </dsp:nvSpPr>
      <dsp:spPr>
        <a:xfrm>
          <a:off x="0" y="670435"/>
          <a:ext cx="5115491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2. Что вас не устраивает</a:t>
          </a:r>
          <a:r>
            <a:rPr lang="ru-RU" sz="1400" kern="1200" baseline="0" dirty="0"/>
            <a:t> в сайтах на профориентацию</a:t>
          </a:r>
          <a:endParaRPr lang="en-US" sz="1400" kern="1200" dirty="0"/>
        </a:p>
      </dsp:txBody>
      <dsp:txXfrm>
        <a:off x="27149" y="697584"/>
        <a:ext cx="5061193" cy="501854"/>
      </dsp:txXfrm>
    </dsp:sp>
    <dsp:sp modelId="{264FB8F2-EB2B-4D5D-AAEC-32F3792F4F5F}">
      <dsp:nvSpPr>
        <dsp:cNvPr id="0" name=""/>
        <dsp:cNvSpPr/>
      </dsp:nvSpPr>
      <dsp:spPr>
        <a:xfrm>
          <a:off x="0" y="1266907"/>
          <a:ext cx="5115491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3. Сколько времени вы готовы потратить на визуальную новеллу о</a:t>
          </a:r>
          <a:r>
            <a:rPr lang="ru-RU" sz="1400" kern="1200" baseline="0" dirty="0"/>
            <a:t> </a:t>
          </a:r>
          <a:r>
            <a:rPr lang="en-US" sz="1400" kern="1200" baseline="0" dirty="0"/>
            <a:t>VR</a:t>
          </a:r>
          <a:r>
            <a:rPr lang="ru-RU" sz="1400" kern="1200" baseline="0" dirty="0"/>
            <a:t>-разработчике</a:t>
          </a:r>
          <a:endParaRPr lang="en-US" sz="1400" kern="1200" dirty="0"/>
        </a:p>
      </dsp:txBody>
      <dsp:txXfrm>
        <a:off x="27149" y="1294056"/>
        <a:ext cx="5061193" cy="501854"/>
      </dsp:txXfrm>
    </dsp:sp>
    <dsp:sp modelId="{EEFA77DF-45B1-484C-94CA-84F732B54223}">
      <dsp:nvSpPr>
        <dsp:cNvPr id="0" name=""/>
        <dsp:cNvSpPr/>
      </dsp:nvSpPr>
      <dsp:spPr>
        <a:xfrm>
          <a:off x="0" y="1863379"/>
          <a:ext cx="5115491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4. Ваша профессия связана с IT-технологиями?</a:t>
          </a:r>
          <a:endParaRPr lang="en-US" sz="1400" kern="1200" dirty="0"/>
        </a:p>
      </dsp:txBody>
      <dsp:txXfrm>
        <a:off x="27149" y="1890528"/>
        <a:ext cx="5061193" cy="501854"/>
      </dsp:txXfrm>
    </dsp:sp>
    <dsp:sp modelId="{540A9933-B5AF-442C-BAA8-478162FC506F}">
      <dsp:nvSpPr>
        <dsp:cNvPr id="0" name=""/>
        <dsp:cNvSpPr/>
      </dsp:nvSpPr>
      <dsp:spPr>
        <a:xfrm>
          <a:off x="0" y="2494068"/>
          <a:ext cx="5115491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5. Интересно было бы узнать о профессии </a:t>
          </a:r>
          <a:r>
            <a:rPr lang="en-US" sz="1400" kern="1200" dirty="0"/>
            <a:t>VR-</a:t>
          </a:r>
          <a:r>
            <a:rPr lang="ru-RU" sz="1400" kern="1200" dirty="0"/>
            <a:t>разработчик?</a:t>
          </a:r>
          <a:endParaRPr lang="en-US" sz="1400" kern="1200" dirty="0"/>
        </a:p>
      </dsp:txBody>
      <dsp:txXfrm>
        <a:off x="27149" y="2521217"/>
        <a:ext cx="5061193" cy="501854"/>
      </dsp:txXfrm>
    </dsp:sp>
    <dsp:sp modelId="{87BBF908-1EF7-4D9E-8F89-567229800BB0}">
      <dsp:nvSpPr>
        <dsp:cNvPr id="0" name=""/>
        <dsp:cNvSpPr/>
      </dsp:nvSpPr>
      <dsp:spPr>
        <a:xfrm>
          <a:off x="0" y="3090541"/>
          <a:ext cx="5115491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6. Знакомы ли Вы с таким жанром видеоигр как "Визуальная новелла" </a:t>
          </a:r>
          <a:endParaRPr lang="en-US" sz="1400" kern="1200" dirty="0"/>
        </a:p>
      </dsp:txBody>
      <dsp:txXfrm>
        <a:off x="27149" y="3117690"/>
        <a:ext cx="5061193" cy="501854"/>
      </dsp:txXfrm>
    </dsp:sp>
    <dsp:sp modelId="{42C30831-3DEF-4F46-B7DE-7DC8519A4F16}">
      <dsp:nvSpPr>
        <dsp:cNvPr id="0" name=""/>
        <dsp:cNvSpPr/>
      </dsp:nvSpPr>
      <dsp:spPr>
        <a:xfrm>
          <a:off x="0" y="3687013"/>
          <a:ext cx="5115491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7. Хотели бы вы сыграть в визуальную новеллу о </a:t>
          </a:r>
          <a:r>
            <a:rPr lang="en-US" sz="1400" kern="1200" dirty="0"/>
            <a:t>VR-</a:t>
          </a:r>
          <a:r>
            <a:rPr lang="ru-RU" sz="1400" kern="1200" dirty="0"/>
            <a:t>разработчике, чтобы узнать больше о его работе?</a:t>
          </a:r>
          <a:endParaRPr lang="en-US" sz="1400" kern="1200" dirty="0"/>
        </a:p>
      </dsp:txBody>
      <dsp:txXfrm>
        <a:off x="27149" y="3714162"/>
        <a:ext cx="5061193" cy="501854"/>
      </dsp:txXfrm>
    </dsp:sp>
    <dsp:sp modelId="{8E5EABBB-9F1B-4912-BC34-8F3E8D2E2A71}">
      <dsp:nvSpPr>
        <dsp:cNvPr id="0" name=""/>
        <dsp:cNvSpPr/>
      </dsp:nvSpPr>
      <dsp:spPr>
        <a:xfrm>
          <a:off x="0" y="4283485"/>
          <a:ext cx="5115491" cy="55615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8. В каком художественном стиле вы бы хотели видеть данную новеллу?</a:t>
          </a:r>
        </a:p>
      </dsp:txBody>
      <dsp:txXfrm>
        <a:off x="27149" y="4310634"/>
        <a:ext cx="5061193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/>
              <a:t>team five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A8B07-5413-4D77-95BF-775BA37A015B}" type="datetime1">
              <a:rPr lang="ru-RU" noProof="0" smtClean="0"/>
              <a:t>30.12.2023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CF71C2F3-A545-02FD-2342-EBAA10C976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1920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498E5347-AF28-FB82-4705-1DF9A98EF07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8176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3</a:t>
            </a:fld>
            <a:endParaRPr lang="ru-RU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01286565-D93B-F713-1DCA-FBF0469A77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672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4</a:t>
            </a:fld>
            <a:endParaRPr lang="ru-RU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4F24E7A7-34C3-A13C-9C9D-DA65742850E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433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13</a:t>
            </a:fld>
            <a:endParaRPr lang="ru-RU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D21A9CC0-F7DB-A2B4-34A1-859A1BF9C0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864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15</a:t>
            </a:fld>
            <a:endParaRPr lang="ru-RU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C4576134-90B1-52FF-E3A9-01927E7523F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717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16</a:t>
            </a:fld>
            <a:endParaRPr lang="ru-RU"/>
          </a:p>
        </p:txBody>
      </p:sp>
      <p:sp>
        <p:nvSpPr>
          <p:cNvPr id="5" name="Верхний колонтитул 4">
            <a:extLst>
              <a:ext uri="{FF2B5EF4-FFF2-40B4-BE49-F238E27FC236}">
                <a16:creationId xmlns:a16="http://schemas.microsoft.com/office/drawing/2014/main" id="{DA2933BB-AD33-A92D-3948-5BD0C957F3A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144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5FBD63-738B-41D8-960B-95EDD0F41D9C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6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F0E07D-03B9-486C-B645-D1955F853666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448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808438-9F70-4A8C-A26A-AF139A2335E4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92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0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C3DE664-A45B-41BB-8C86-E128EE1FDD16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279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Вставка диаграммы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C6CE9D28-D7BF-4FD0-9D4F-07D460E9A797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997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5AA6212-EC4A-4A35-B47E-F791B81C2B06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3249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ru-RU" noProof="0" dirty="0"/>
              <a:t>Вставка таблицы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459FB94-B068-4982-838A-CB2E45133B7C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23D1311-643F-4DF7-91D7-0F248366C1FB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575859B-2138-45B3-ADBB-D4CF70AE227A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B3287C-2DDC-49A5-8471-8AE73193B186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924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26D293F-77EC-48B5-AD9A-C3C792A122D3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4369C613-BA36-4CEB-BB29-CA800CA1671A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AC2BF18C-E3DA-4ED2-811C-CE880D43C22B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0B6C4E-E5BC-452F-819B-D22F5C20B1EE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14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5667B8-46A6-43C0-8C63-D22BB695E249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4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C51DF8-6CDF-4F92-8435-F3FFF90ADDF6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39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8C54C3-0C61-458F-A2F1-DB65C4775665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736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677F64-733E-4054-9D8A-A1F6C7785B45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71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398F77-0D27-4A20-BE29-9C7171DAD46F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45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F0BEB0-0470-4107-BA31-BFEB27B4BEBC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4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0460D9-127D-4BAB-BAC5-280C5E7A9FC5}" type="datetime4">
              <a:rPr lang="ru-RU" noProof="0" smtClean="0">
                <a:latin typeface="+mn-lt"/>
              </a:rPr>
              <a:t>30 декабря 2023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28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672" r:id="rId16"/>
    <p:sldLayoutId id="2147483684" r:id="rId17"/>
    <p:sldLayoutId id="2147483676" r:id="rId18"/>
    <p:sldLayoutId id="2147483677" r:id="rId19"/>
    <p:sldLayoutId id="2147483685" r:id="rId20"/>
    <p:sldLayoutId id="2147483688" r:id="rId21"/>
    <p:sldLayoutId id="2147483692" r:id="rId22"/>
    <p:sldLayoutId id="214748368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>
          <p15:clr>
            <a:srgbClr val="547EBF"/>
          </p15:clr>
        </p15:guide>
        <p15:guide id="2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Bodoni MT Black" panose="02070A03080606020203" pitchFamily="18" charset="0"/>
              </a:rPr>
              <a:t>АНАЛИЗ ЦА, СРАВНЕНИЕ С КОНКУРЕНТАМИ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0391" y="4115918"/>
            <a:ext cx="6730911" cy="682079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kern="1200" dirty="0" err="1">
                <a:latin typeface="+mn-lt"/>
                <a:ea typeface="+mn-ea"/>
                <a:cs typeface="+mn-cs"/>
              </a:rPr>
              <a:t>Команда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проекта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разработки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визуальной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новеллы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latin typeface="+mn-lt"/>
                <a:ea typeface="+mn-ea"/>
                <a:cs typeface="+mn-cs"/>
              </a:rPr>
              <a:t>про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VR-</a:t>
            </a:r>
            <a:r>
              <a:rPr lang="ru-RU" sz="2800" kern="1200" dirty="0">
                <a:latin typeface="+mn-lt"/>
                <a:ea typeface="+mn-ea"/>
                <a:cs typeface="+mn-cs"/>
              </a:rPr>
              <a:t>разработчика</a:t>
            </a:r>
          </a:p>
          <a:p>
            <a:pPr algn="ctr"/>
            <a:r>
              <a:rPr lang="en-US" sz="2800" b="1" u="sng" dirty="0"/>
              <a:t>team five</a:t>
            </a:r>
            <a:endParaRPr lang="en-US" sz="2800" b="1" u="sng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>
            <a:extLst>
              <a:ext uri="{FF2B5EF4-FFF2-40B4-BE49-F238E27FC236}">
                <a16:creationId xmlns:a16="http://schemas.microsoft.com/office/drawing/2014/main" id="{BA84A800-D989-DDC7-2923-248602189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 defTabSz="914400">
                <a:spcAft>
                  <a:spcPts val="600"/>
                </a:spcAft>
              </a:pPr>
              <a:t>10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>
            <a:extLst>
              <a:ext uri="{FF2B5EF4-FFF2-40B4-BE49-F238E27FC236}">
                <a16:creationId xmlns:a16="http://schemas.microsoft.com/office/drawing/2014/main" id="{5FD1C3DB-8EFB-4A79-E528-D9CF882595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  <a:pPr rtl="0">
                <a:spcAft>
                  <a:spcPts val="600"/>
                </a:spcAft>
              </a:pPr>
              <a:t>10</a:t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A0840DB-E9E6-6B62-0C1E-B66243927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050585"/>
              </p:ext>
            </p:extLst>
          </p:nvPr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9B27162-E6C1-FC0E-70A1-16944BB60E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245863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>
            <a:extLst>
              <a:ext uri="{FF2B5EF4-FFF2-40B4-BE49-F238E27FC236}">
                <a16:creationId xmlns:a16="http://schemas.microsoft.com/office/drawing/2014/main" id="{BA84A800-D989-DDC7-2923-248602189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 defTabSz="914400">
                <a:spcAft>
                  <a:spcPts val="600"/>
                </a:spcAft>
              </a:pPr>
              <a:t>11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>
            <a:extLst>
              <a:ext uri="{FF2B5EF4-FFF2-40B4-BE49-F238E27FC236}">
                <a16:creationId xmlns:a16="http://schemas.microsoft.com/office/drawing/2014/main" id="{5FD1C3DB-8EFB-4A79-E528-D9CF882595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  <a:pPr rtl="0">
                <a:spcAft>
                  <a:spcPts val="600"/>
                </a:spcAft>
              </a:pPr>
              <a:t>11</a:t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A0840DB-E9E6-6B62-0C1E-B66243927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16506"/>
              </p:ext>
            </p:extLst>
          </p:nvPr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22693DB-E414-7564-13F4-0D6AD716C6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115365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>
            <a:extLst>
              <a:ext uri="{FF2B5EF4-FFF2-40B4-BE49-F238E27FC236}">
                <a16:creationId xmlns:a16="http://schemas.microsoft.com/office/drawing/2014/main" id="{BA84A800-D989-DDC7-2923-248602189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 defTabSz="914400">
                <a:spcAft>
                  <a:spcPts val="600"/>
                </a:spcAft>
              </a:pPr>
              <a:t>12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>
            <a:extLst>
              <a:ext uri="{FF2B5EF4-FFF2-40B4-BE49-F238E27FC236}">
                <a16:creationId xmlns:a16="http://schemas.microsoft.com/office/drawing/2014/main" id="{5FD1C3DB-8EFB-4A79-E528-D9CF882595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  <a:pPr rtl="0">
                <a:spcAft>
                  <a:spcPts val="600"/>
                </a:spcAft>
              </a:pPr>
              <a:t>12</a:t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A0840DB-E9E6-6B62-0C1E-B66243927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251618"/>
              </p:ext>
            </p:extLst>
          </p:nvPr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A7F8D77-315D-0110-5292-A6487F0F68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316119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63" name="Freeform: Shape 4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4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4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4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Анализ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конкурентов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tx2"/>
                </a:solidFill>
              </a:rPr>
              <a:t>Косвенными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конкурентами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нашей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новеллы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являются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сайты</a:t>
            </a:r>
            <a:r>
              <a:rPr lang="en-US" sz="2000" dirty="0">
                <a:solidFill>
                  <a:schemeClr val="tx2"/>
                </a:solidFill>
              </a:rPr>
              <a:t> с </a:t>
            </a:r>
            <a:r>
              <a:rPr lang="en-US" sz="2000" dirty="0" err="1">
                <a:solidFill>
                  <a:schemeClr val="tx2"/>
                </a:solidFill>
              </a:rPr>
              <a:t>тестами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на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профориентацию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такие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как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44546A"/>
                </a:solidFill>
              </a:rPr>
              <a:t>Учёба.ру</a:t>
            </a:r>
            <a:endParaRPr lang="en-US" sz="2000" b="1" i="0" u="none" strike="noStrike" dirty="0">
              <a:solidFill>
                <a:srgbClr val="44546A"/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 err="1">
                <a:solidFill>
                  <a:srgbClr val="44546A"/>
                </a:solidFill>
                <a:effectLst/>
              </a:rPr>
              <a:t>postupi</a:t>
            </a:r>
            <a:r>
              <a:rPr lang="en-US" sz="2000" b="1" dirty="0" err="1">
                <a:solidFill>
                  <a:srgbClr val="44546A"/>
                </a:solidFill>
              </a:rPr>
              <a:t>.</a:t>
            </a:r>
            <a:r>
              <a:rPr lang="en-US" sz="2000" b="1" i="0" u="none" strike="noStrike" dirty="0" err="1">
                <a:solidFill>
                  <a:srgbClr val="44546A"/>
                </a:solidFill>
                <a:effectLst/>
              </a:rPr>
              <a:t>online</a:t>
            </a:r>
            <a:endParaRPr lang="en-US" sz="2000" b="1" i="0" u="none" strike="noStrike" dirty="0">
              <a:solidFill>
                <a:srgbClr val="44546A"/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4546A"/>
                </a:solidFill>
              </a:rPr>
              <a:t>Propostuplenie</a:t>
            </a:r>
            <a:endParaRPr lang="en-US" sz="2000" b="1" dirty="0">
              <a:solidFill>
                <a:srgbClr val="44546A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4546A"/>
                </a:solidFill>
              </a:rPr>
              <a:t>Vuzopedia</a:t>
            </a:r>
            <a:endParaRPr lang="en-US" sz="2000" b="1" dirty="0">
              <a:solidFill>
                <a:srgbClr val="44546A"/>
              </a:solidFill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4B24D3-397C-037D-A690-B7A87E2703C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401700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Улыбающееся лицо 22">
            <a:extLst>
              <a:ext uri="{FF2B5EF4-FFF2-40B4-BE49-F238E27FC236}">
                <a16:creationId xmlns:a16="http://schemas.microsoft.com/office/drawing/2014/main" id="{B2FEF5DC-7A75-377B-872D-9F6ED1A197B0}"/>
              </a:ext>
            </a:extLst>
          </p:cNvPr>
          <p:cNvSpPr/>
          <p:nvPr/>
        </p:nvSpPr>
        <p:spPr>
          <a:xfrm>
            <a:off x="4907280" y="2254681"/>
            <a:ext cx="2377440" cy="2377440"/>
          </a:xfrm>
          <a:prstGeom prst="smileyFac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D4249-BC9B-6B5D-73DE-19CD6101D7C5}"/>
              </a:ext>
            </a:extLst>
          </p:cNvPr>
          <p:cNvSpPr txBox="1"/>
          <p:nvPr/>
        </p:nvSpPr>
        <p:spPr>
          <a:xfrm>
            <a:off x="781019" y="729734"/>
            <a:ext cx="295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думают и чувствуют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6EB31-F189-B573-8BC3-2C4F4E0521FC}"/>
              </a:ext>
            </a:extLst>
          </p:cNvPr>
          <p:cNvSpPr txBox="1"/>
          <p:nvPr/>
        </p:nvSpPr>
        <p:spPr>
          <a:xfrm>
            <a:off x="322807" y="2989859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слышат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622FA4-DB19-5AA5-ED3F-84E2C4F5779F}"/>
              </a:ext>
            </a:extLst>
          </p:cNvPr>
          <p:cNvSpPr txBox="1"/>
          <p:nvPr/>
        </p:nvSpPr>
        <p:spPr>
          <a:xfrm>
            <a:off x="8134182" y="706452"/>
            <a:ext cx="156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видят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A57FFA-A4BF-AD3D-9CD9-707218E3EB22}"/>
              </a:ext>
            </a:extLst>
          </p:cNvPr>
          <p:cNvSpPr txBox="1"/>
          <p:nvPr/>
        </p:nvSpPr>
        <p:spPr>
          <a:xfrm>
            <a:off x="7504476" y="2990005"/>
            <a:ext cx="171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делают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F9B7F-A748-00D0-7F70-02E6E64B3286}"/>
              </a:ext>
            </a:extLst>
          </p:cNvPr>
          <p:cNvSpPr txBox="1"/>
          <p:nvPr/>
        </p:nvSpPr>
        <p:spPr>
          <a:xfrm>
            <a:off x="1292293" y="4980456"/>
            <a:ext cx="175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они говорят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4E721-DDE0-F016-3C5E-CEEB74D9D0D2}"/>
              </a:ext>
            </a:extLst>
          </p:cNvPr>
          <p:cNvSpPr txBox="1"/>
          <p:nvPr/>
        </p:nvSpPr>
        <p:spPr>
          <a:xfrm>
            <a:off x="6844480" y="4965764"/>
            <a:ext cx="235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им нужно сделать</a:t>
            </a:r>
          </a:p>
          <a:p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F5943A-3943-305A-6743-EFBF0D43EB06}"/>
              </a:ext>
            </a:extLst>
          </p:cNvPr>
          <p:cNvSpPr txBox="1"/>
          <p:nvPr/>
        </p:nvSpPr>
        <p:spPr>
          <a:xfrm>
            <a:off x="781019" y="1323129"/>
            <a:ext cx="3649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Стресс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Давление окружающих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 не сдам экзамены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Неуверенность в выборе предметов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33E0E-344C-A16F-1A45-4DC3791D71F5}"/>
              </a:ext>
            </a:extLst>
          </p:cNvPr>
          <p:cNvSpPr txBox="1"/>
          <p:nvPr/>
        </p:nvSpPr>
        <p:spPr>
          <a:xfrm>
            <a:off x="322807" y="3515506"/>
            <a:ext cx="41896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Ты не сдашь ЕГЭ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Поступай на бюджет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Сделай правильный выбор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ЕГЭ – лишь одно из жизненных испытаний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3ABEB-7899-6495-BF9E-82F9E326AA96}"/>
              </a:ext>
            </a:extLst>
          </p:cNvPr>
          <p:cNvSpPr txBox="1"/>
          <p:nvPr/>
        </p:nvSpPr>
        <p:spPr>
          <a:xfrm>
            <a:off x="1292293" y="5463118"/>
            <a:ext cx="4418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 не знаю, как правильно сделать выбор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 хочу поступить на бюджет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 боюсь подвести своих родителей</a:t>
            </a:r>
            <a:r>
              <a:rPr lang="en-US" sz="1600" dirty="0"/>
              <a:t>/</a:t>
            </a:r>
            <a:r>
              <a:rPr lang="ru-RU" sz="1600" dirty="0"/>
              <a:t>учителей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13D9E3-3F31-2F5A-6DC8-42665401B26A}"/>
              </a:ext>
            </a:extLst>
          </p:cNvPr>
          <p:cNvSpPr txBox="1"/>
          <p:nvPr/>
        </p:nvSpPr>
        <p:spPr>
          <a:xfrm>
            <a:off x="6844879" y="5463117"/>
            <a:ext cx="456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Проанализировать информацию о профессиях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Распределить время на отдых и на подготовку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Регулярно заниматься подготовкой к ЕГЭ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59B80C-9F6D-4BFD-ECA1-D529AEBAD3F6}"/>
              </a:ext>
            </a:extLst>
          </p:cNvPr>
          <p:cNvSpPr txBox="1"/>
          <p:nvPr/>
        </p:nvSpPr>
        <p:spPr>
          <a:xfrm>
            <a:off x="7555876" y="3446583"/>
            <a:ext cx="431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Готовятся к ЕГЭ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Изучают информацию о вузах и профессиях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12962E-335A-0588-BC2A-F3198F59809D}"/>
              </a:ext>
            </a:extLst>
          </p:cNvPr>
          <p:cNvSpPr txBox="1"/>
          <p:nvPr/>
        </p:nvSpPr>
        <p:spPr>
          <a:xfrm>
            <a:off x="8029420" y="1176052"/>
            <a:ext cx="2636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Учебники, видео-лекции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Учителей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Онлайн курсы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Своих сверстников</a:t>
            </a:r>
          </a:p>
        </p:txBody>
      </p:sp>
    </p:spTree>
    <p:extLst>
      <p:ext uri="{BB962C8B-B14F-4D97-AF65-F5344CB8AC3E}">
        <p14:creationId xmlns:p14="http://schemas.microsoft.com/office/powerpoint/2010/main" val="8542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63" name="Freeform: Shape 4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4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4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4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Рекомендации команде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7124" y="1881505"/>
            <a:ext cx="5221224" cy="4338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Создать сюжет о </a:t>
            </a:r>
            <a:r>
              <a:rPr lang="en-US" sz="2400" dirty="0">
                <a:solidFill>
                  <a:srgbClr val="44546A"/>
                </a:solidFill>
              </a:rPr>
              <a:t>VR</a:t>
            </a:r>
            <a:r>
              <a:rPr lang="ru-RU" sz="2400" dirty="0">
                <a:solidFill>
                  <a:srgbClr val="44546A"/>
                </a:solidFill>
              </a:rPr>
              <a:t>-разработчике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Обеспечить визуальный контент аудитории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Обеспечить возможность выбора (интерактив)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Создать геймплей длительностью до 30 минут (оптимально до 10)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546A"/>
                </a:solidFill>
              </a:rPr>
              <a:t>Предпочитаемый художественный стиль – векторная графика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4546A"/>
              </a:solidFill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58E89D-4A6A-F164-93B6-38D5E82493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286548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2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9" name="Freeform: Shape 2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2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2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2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4" y="2546885"/>
            <a:ext cx="9833548" cy="2457269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solidFill>
                  <a:schemeClr val="tx2"/>
                </a:solidFill>
              </a:rPr>
              <a:t>Сравнивая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наш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продукт</a:t>
            </a:r>
            <a:r>
              <a:rPr lang="en-US" sz="2800" dirty="0">
                <a:solidFill>
                  <a:schemeClr val="tx2"/>
                </a:solidFill>
              </a:rPr>
              <a:t> с </a:t>
            </a:r>
            <a:r>
              <a:rPr lang="en-US" sz="2800" dirty="0" err="1">
                <a:solidFill>
                  <a:schemeClr val="tx2"/>
                </a:solidFill>
              </a:rPr>
              <a:t>конкурентами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мы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можем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сделать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вывод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что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текущий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проект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наш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проект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уникален</a:t>
            </a:r>
            <a:r>
              <a:rPr lang="en-US" sz="2800" dirty="0">
                <a:solidFill>
                  <a:schemeClr val="tx2"/>
                </a:solidFill>
              </a:rPr>
              <a:t> и </a:t>
            </a:r>
            <a:r>
              <a:rPr lang="en-US" sz="2800" dirty="0" err="1">
                <a:solidFill>
                  <a:schemeClr val="tx2"/>
                </a:solidFill>
              </a:rPr>
              <a:t>имеет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большой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потенциал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для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роста</a:t>
            </a:r>
            <a:r>
              <a:rPr lang="en-US" sz="2800" dirty="0">
                <a:solidFill>
                  <a:schemeClr val="tx2"/>
                </a:solidFill>
              </a:rPr>
              <a:t>. </a:t>
            </a:r>
            <a:r>
              <a:rPr lang="en-US" sz="2800" dirty="0" err="1">
                <a:solidFill>
                  <a:schemeClr val="tx2"/>
                </a:solidFill>
              </a:rPr>
              <a:t>Мы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занимаемся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разработкой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нашей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новеллы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учитывая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результаты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опроса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нашей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будущей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аудитории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3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3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59EF57-BDBE-3145-01B3-3261CDD84A2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3118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52" y="2714465"/>
            <a:ext cx="3265424" cy="1429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Bodoni MT Black" panose="02070A03080606020203" pitchFamily="18" charset="0"/>
              </a:rPr>
              <a:t>Анализ</a:t>
            </a:r>
            <a:r>
              <a:rPr lang="en-US" kern="1200" dirty="0">
                <a:solidFill>
                  <a:schemeClr val="tx2"/>
                </a:solidFill>
                <a:latin typeface="Bodoni MT Black" panose="02070A03080606020203" pitchFamily="18" charset="0"/>
              </a:rPr>
              <a:t> ЦА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2187" y="2041600"/>
            <a:ext cx="5976826" cy="3171000"/>
          </a:xfr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5900" dirty="0" err="1">
                <a:solidFill>
                  <a:schemeClr val="tx2"/>
                </a:solidFill>
              </a:rPr>
              <a:t>Для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определения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основной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целевой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аудитории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нашего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проекта</a:t>
            </a:r>
            <a:r>
              <a:rPr lang="ru-RU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мы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создали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опрос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ru-RU" sz="5900" dirty="0">
                <a:solidFill>
                  <a:schemeClr val="tx2"/>
                </a:solidFill>
              </a:rPr>
              <a:t> в </a:t>
            </a:r>
            <a:r>
              <a:rPr lang="en-US" sz="5900" dirty="0">
                <a:solidFill>
                  <a:schemeClr val="tx2"/>
                </a:solidFill>
              </a:rPr>
              <a:t>“Google Forms”</a:t>
            </a:r>
            <a:r>
              <a:rPr lang="ru-RU" sz="5900" dirty="0">
                <a:solidFill>
                  <a:schemeClr val="tx2"/>
                </a:solidFill>
              </a:rPr>
              <a:t> </a:t>
            </a:r>
            <a:r>
              <a:rPr lang="en-US" sz="5900" dirty="0">
                <a:solidFill>
                  <a:schemeClr val="tx2"/>
                </a:solidFill>
              </a:rPr>
              <a:t>и </a:t>
            </a:r>
            <a:r>
              <a:rPr lang="en-US" sz="5900" dirty="0" err="1">
                <a:solidFill>
                  <a:schemeClr val="tx2"/>
                </a:solidFill>
              </a:rPr>
              <a:t>собрали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группу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из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ru-RU" sz="5900" dirty="0">
                <a:solidFill>
                  <a:schemeClr val="tx2"/>
                </a:solidFill>
              </a:rPr>
              <a:t>учеников 11 класса.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5900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5900" dirty="0">
                <a:solidFill>
                  <a:schemeClr val="tx2"/>
                </a:solidFill>
              </a:rPr>
              <a:t>Мы </a:t>
            </a:r>
            <a:r>
              <a:rPr lang="en-US" sz="5900" dirty="0" err="1">
                <a:solidFill>
                  <a:schemeClr val="tx2"/>
                </a:solidFill>
              </a:rPr>
              <a:t>подготовили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ru-RU" sz="5900" dirty="0">
                <a:solidFill>
                  <a:schemeClr val="tx2"/>
                </a:solidFill>
              </a:rPr>
              <a:t>8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вопросов</a:t>
            </a:r>
            <a:r>
              <a:rPr lang="en-US" sz="5900" dirty="0">
                <a:solidFill>
                  <a:schemeClr val="tx2"/>
                </a:solidFill>
              </a:rPr>
              <a:t>, </a:t>
            </a:r>
            <a:r>
              <a:rPr lang="en-US" sz="5900" dirty="0" err="1">
                <a:solidFill>
                  <a:schemeClr val="tx2"/>
                </a:solidFill>
              </a:rPr>
              <a:t>чтобы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лучше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узнать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свою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целевую</a:t>
            </a:r>
            <a:r>
              <a:rPr lang="en-US" sz="5900" dirty="0">
                <a:solidFill>
                  <a:schemeClr val="tx2"/>
                </a:solidFill>
              </a:rPr>
              <a:t> </a:t>
            </a:r>
            <a:r>
              <a:rPr lang="en-US" sz="5900" dirty="0" err="1">
                <a:solidFill>
                  <a:schemeClr val="tx2"/>
                </a:solidFill>
              </a:rPr>
              <a:t>аудиторию</a:t>
            </a:r>
            <a:r>
              <a:rPr lang="en-US" sz="5900" dirty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  <a:effectLst>
            <a:glow rad="25400"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4A09A9-5501-47C1-A89A-A340965A2BE2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BF7A16-FC94-0BA0-DCB1-269A56C415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 dirty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343731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36" name="Freeform: Shape 26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27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28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29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0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Текст 3">
            <a:extLst>
              <a:ext uri="{FF2B5EF4-FFF2-40B4-BE49-F238E27FC236}">
                <a16:creationId xmlns:a16="http://schemas.microsoft.com/office/drawing/2014/main" id="{6D283FB4-22A0-360F-0E83-8BDD5B2C9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83170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D887312-D28C-88B1-C4CD-63B1A60A95DA}"/>
              </a:ext>
            </a:extLst>
          </p:cNvPr>
          <p:cNvSpPr txBox="1">
            <a:spLocks/>
          </p:cNvSpPr>
          <p:nvPr/>
        </p:nvSpPr>
        <p:spPr>
          <a:xfrm>
            <a:off x="1135094" y="2515728"/>
            <a:ext cx="3265424" cy="14290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  <a:latin typeface="Bodoni MT Black" panose="02070A03080606020203" pitchFamily="18" charset="0"/>
              </a:rPr>
              <a:t>Вопросы</a:t>
            </a:r>
            <a:endParaRPr lang="en-US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3E3715-98D6-F3FF-1952-03225FC951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3</a:t>
            </a:fld>
            <a:endParaRPr lang="ru-RU" noProof="0" dirty="0">
              <a:latin typeface="+mn-lt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330ABEED-C619-A230-49B1-2AB1965687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350697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280" y="1793803"/>
            <a:ext cx="5283200" cy="36068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3300" dirty="0">
                <a:solidFill>
                  <a:schemeClr val="tx2"/>
                </a:solidFill>
              </a:rPr>
              <a:t>ЦА – ученики 11 классов 17-18 лет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33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300" dirty="0" err="1">
                <a:solidFill>
                  <a:schemeClr val="tx2"/>
                </a:solidFill>
              </a:rPr>
              <a:t>Благодаря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полученным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данным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из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опроса</a:t>
            </a:r>
            <a:r>
              <a:rPr lang="en-US" sz="3300" dirty="0">
                <a:solidFill>
                  <a:schemeClr val="tx2"/>
                </a:solidFill>
              </a:rPr>
              <a:t>, </a:t>
            </a:r>
            <a:r>
              <a:rPr lang="en-US" sz="3300" dirty="0" err="1">
                <a:solidFill>
                  <a:schemeClr val="tx2"/>
                </a:solidFill>
              </a:rPr>
              <a:t>мы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видим</a:t>
            </a:r>
            <a:r>
              <a:rPr lang="en-US" sz="3300" dirty="0">
                <a:solidFill>
                  <a:schemeClr val="tx2"/>
                </a:solidFill>
              </a:rPr>
              <a:t>, </a:t>
            </a:r>
            <a:r>
              <a:rPr lang="en-US" sz="3300" dirty="0" err="1">
                <a:solidFill>
                  <a:schemeClr val="tx2"/>
                </a:solidFill>
              </a:rPr>
              <a:t>что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большинство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опрошенных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знают</a:t>
            </a:r>
            <a:r>
              <a:rPr lang="en-US" sz="3300" dirty="0">
                <a:solidFill>
                  <a:schemeClr val="tx2"/>
                </a:solidFill>
              </a:rPr>
              <a:t> о </a:t>
            </a:r>
            <a:r>
              <a:rPr lang="en-US" sz="3300" dirty="0" err="1">
                <a:solidFill>
                  <a:schemeClr val="tx2"/>
                </a:solidFill>
              </a:rPr>
              <a:t>профессии</a:t>
            </a:r>
            <a:r>
              <a:rPr lang="en-US" sz="3300" dirty="0">
                <a:solidFill>
                  <a:schemeClr val="tx2"/>
                </a:solidFill>
              </a:rPr>
              <a:t> VR-</a:t>
            </a:r>
            <a:r>
              <a:rPr lang="ru-RU" sz="3300" dirty="0">
                <a:solidFill>
                  <a:schemeClr val="tx2"/>
                </a:solidFill>
              </a:rPr>
              <a:t>разработчика, и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они</a:t>
            </a:r>
            <a:r>
              <a:rPr lang="en-US" sz="3300" dirty="0">
                <a:solidFill>
                  <a:schemeClr val="tx2"/>
                </a:solidFill>
              </a:rPr>
              <a:t> </a:t>
            </a:r>
            <a:r>
              <a:rPr lang="en-US" sz="3300" dirty="0" err="1">
                <a:solidFill>
                  <a:schemeClr val="tx2"/>
                </a:solidFill>
              </a:rPr>
              <a:t>заинтересованы</a:t>
            </a:r>
            <a:r>
              <a:rPr lang="en-US" sz="3300" dirty="0">
                <a:solidFill>
                  <a:schemeClr val="tx2"/>
                </a:solidFill>
              </a:rPr>
              <a:t> в </a:t>
            </a:r>
            <a:r>
              <a:rPr lang="en-US" sz="3300" dirty="0" err="1">
                <a:solidFill>
                  <a:schemeClr val="tx2"/>
                </a:solidFill>
              </a:rPr>
              <a:t>том</a:t>
            </a:r>
            <a:r>
              <a:rPr lang="en-US" sz="3300" dirty="0">
                <a:solidFill>
                  <a:schemeClr val="tx2"/>
                </a:solidFill>
              </a:rPr>
              <a:t>, </a:t>
            </a:r>
            <a:r>
              <a:rPr lang="ru-RU" sz="3300" dirty="0">
                <a:solidFill>
                  <a:schemeClr val="tx2"/>
                </a:solidFill>
              </a:rPr>
              <a:t>чтобы узнать о ней больше.</a:t>
            </a:r>
            <a:endParaRPr lang="en-US" sz="33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94A09A9-5501-47C1-A89A-A340965A2BE2}" type="slidenum">
              <a:rPr lang="en-US"/>
              <a:pPr defTabSz="914400"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B22613F-6C98-FF41-E757-1831846D971D}"/>
              </a:ext>
            </a:extLst>
          </p:cNvPr>
          <p:cNvSpPr txBox="1">
            <a:spLocks/>
          </p:cNvSpPr>
          <p:nvPr/>
        </p:nvSpPr>
        <p:spPr>
          <a:xfrm>
            <a:off x="8088376" y="2706109"/>
            <a:ext cx="3265424" cy="14290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/>
                </a:solidFill>
                <a:latin typeface="Bodoni MT Black" panose="02070A03080606020203" pitchFamily="18" charset="0"/>
              </a:rPr>
              <a:t>Анализ ЦА</a:t>
            </a:r>
            <a:endParaRPr lang="en-US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84C101F-2729-E564-35DC-4081A83EDE9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70" name="Freeform: Shape 1066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71" name="Freeform: Shape 1067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1C3DB-8EFB-4A79-E528-D9CF882595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 defTabSz="914400">
                <a:spcAft>
                  <a:spcPts val="600"/>
                </a:spcAft>
              </a:pPr>
              <a:t>5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5033C03-DBD5-565A-5EDE-575D64D85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9222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A6A3E-E369-1619-D51C-16F48DB1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144900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2064" name="Group 2056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1C3DB-8EFB-4A79-E528-D9CF882595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 defTabSz="914400">
                <a:spcAft>
                  <a:spcPts val="600"/>
                </a:spcAft>
              </a:pPr>
              <a:t>6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D5F95A3D-7DB6-61AB-3726-48EAE8240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1754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C0D23C-F4A5-B529-0072-19D0D76F7C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371449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>
            <a:extLst>
              <a:ext uri="{FF2B5EF4-FFF2-40B4-BE49-F238E27FC236}">
                <a16:creationId xmlns:a16="http://schemas.microsoft.com/office/drawing/2014/main" id="{BA84A800-D989-DDC7-2923-248602189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 defTabSz="914400">
                <a:spcAft>
                  <a:spcPts val="600"/>
                </a:spcAft>
              </a:pPr>
              <a:t>7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>
            <a:extLst>
              <a:ext uri="{FF2B5EF4-FFF2-40B4-BE49-F238E27FC236}">
                <a16:creationId xmlns:a16="http://schemas.microsoft.com/office/drawing/2014/main" id="{5FD1C3DB-8EFB-4A79-E528-D9CF882595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  <a:pPr rtl="0">
                <a:spcAft>
                  <a:spcPts val="600"/>
                </a:spcAft>
              </a:pPr>
              <a:t>7</a:t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A0840DB-E9E6-6B62-0C1E-B66243927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453914"/>
              </p:ext>
            </p:extLst>
          </p:nvPr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ED9A7906-D554-0D7F-7D53-DD7A87921C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9756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>
            <a:extLst>
              <a:ext uri="{FF2B5EF4-FFF2-40B4-BE49-F238E27FC236}">
                <a16:creationId xmlns:a16="http://schemas.microsoft.com/office/drawing/2014/main" id="{BA84A800-D989-DDC7-2923-248602189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 defTabSz="914400">
                <a:spcAft>
                  <a:spcPts val="600"/>
                </a:spcAft>
              </a:pPr>
              <a:t>8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>
            <a:extLst>
              <a:ext uri="{FF2B5EF4-FFF2-40B4-BE49-F238E27FC236}">
                <a16:creationId xmlns:a16="http://schemas.microsoft.com/office/drawing/2014/main" id="{5FD1C3DB-8EFB-4A79-E528-D9CF882595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  <a:pPr rtl="0">
                <a:spcAft>
                  <a:spcPts val="600"/>
                </a:spcAft>
              </a:pPr>
              <a:t>8</a:t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A0840DB-E9E6-6B62-0C1E-B66243927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250894"/>
              </p:ext>
            </p:extLst>
          </p:nvPr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64D2008-DC44-740A-DD65-1CF66CA73B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189920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3111" name="Group 3110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104" name="Slide Number Placeholder 6">
            <a:extLst>
              <a:ext uri="{FF2B5EF4-FFF2-40B4-BE49-F238E27FC236}">
                <a16:creationId xmlns:a16="http://schemas.microsoft.com/office/drawing/2014/main" id="{BA84A800-D989-DDC7-2923-248602189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294A09A9-5501-47C1-A89A-A340965A2BE2}" type="slidenum">
              <a:rPr lang="en-US" sz="16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 defTabSz="914400">
                <a:spcAft>
                  <a:spcPts val="600"/>
                </a:spcAft>
              </a:pPr>
              <a:t>9</a:t>
            </a:fld>
            <a:endParaRPr lang="en-US" sz="16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Номер слайда 5" hidden="1">
            <a:extLst>
              <a:ext uri="{FF2B5EF4-FFF2-40B4-BE49-F238E27FC236}">
                <a16:creationId xmlns:a16="http://schemas.microsoft.com/office/drawing/2014/main" id="{5FD1C3DB-8EFB-4A79-E528-D9CF882595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ru-RU" noProof="0" smtClean="0"/>
              <a:pPr rtl="0">
                <a:spcAft>
                  <a:spcPts val="600"/>
                </a:spcAft>
              </a:pPr>
              <a:t>9</a:t>
            </a:fld>
            <a:endParaRPr lang="ru-RU" noProof="0">
              <a:latin typeface="+mn-lt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A0840DB-E9E6-6B62-0C1E-B66243927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347491"/>
              </p:ext>
            </p:extLst>
          </p:nvPr>
        </p:nvGraphicFramePr>
        <p:xfrm>
          <a:off x="2021115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0FE5DEC-7688-0165-60D0-E7686B0821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US" noProof="0"/>
              <a:t>team five</a:t>
            </a:r>
            <a:endParaRPr lang="ru-RU" b="0" noProof="0" dirty="0"/>
          </a:p>
        </p:txBody>
      </p:sp>
    </p:spTree>
    <p:extLst>
      <p:ext uri="{BB962C8B-B14F-4D97-AF65-F5344CB8AC3E}">
        <p14:creationId xmlns:p14="http://schemas.microsoft.com/office/powerpoint/2010/main" val="3476528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540</Words>
  <Application>Microsoft Office PowerPoint</Application>
  <PresentationFormat>Широкоэкранный</PresentationFormat>
  <Paragraphs>116</Paragraphs>
  <Slides>16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Meiryo</vt:lpstr>
      <vt:lpstr>Arial</vt:lpstr>
      <vt:lpstr>Bodoni MT Black</vt:lpstr>
      <vt:lpstr>Calibri</vt:lpstr>
      <vt:lpstr>Calibri Light</vt:lpstr>
      <vt:lpstr>Wingdings</vt:lpstr>
      <vt:lpstr>Тема Office</vt:lpstr>
      <vt:lpstr>АНАЛИЗ ЦА, СРАВНЕНИЕ С КОНКУРЕНТАМИ</vt:lpstr>
      <vt:lpstr>Анализ ЦА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конкурентов</vt:lpstr>
      <vt:lpstr>Презентация PowerPoint</vt:lpstr>
      <vt:lpstr>Рекомендации команде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целевой аудитории</dc:title>
  <dc:creator>Никита Павлов</dc:creator>
  <cp:lastModifiedBy>Новоселова Анастасия Юрьевна</cp:lastModifiedBy>
  <cp:revision>5</cp:revision>
  <dcterms:created xsi:type="dcterms:W3CDTF">2023-10-23T17:50:48Z</dcterms:created>
  <dcterms:modified xsi:type="dcterms:W3CDTF">2023-12-30T19:02:36Z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