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65" r:id="rId9"/>
    <p:sldMasterId id="2147483778" r:id="rId10"/>
    <p:sldMasterId id="2147483791" r:id="rId11"/>
    <p:sldMasterId id="2147483804" r:id="rId12"/>
    <p:sldMasterId id="2147483817" r:id="rId13"/>
    <p:sldMasterId id="2147483830" r:id="rId14"/>
    <p:sldMasterId id="2147483843" r:id="rId15"/>
    <p:sldMasterId id="2147483856" r:id="rId16"/>
    <p:sldMasterId id="2147483869" r:id="rId17"/>
    <p:sldMasterId id="2147483882" r:id="rId18"/>
  </p:sldMasterIdLst>
  <p:notesMasterIdLst>
    <p:notesMasterId r:id="rId31"/>
  </p:notesMasterIdLst>
  <p:sldIdLst>
    <p:sldId id="256" r:id="rId19"/>
    <p:sldId id="259" r:id="rId20"/>
    <p:sldId id="285" r:id="rId21"/>
    <p:sldId id="278" r:id="rId22"/>
    <p:sldId id="279" r:id="rId23"/>
    <p:sldId id="281" r:id="rId24"/>
    <p:sldId id="287" r:id="rId25"/>
    <p:sldId id="286" r:id="rId26"/>
    <p:sldId id="288" r:id="rId27"/>
    <p:sldId id="268" r:id="rId28"/>
    <p:sldId id="269" r:id="rId29"/>
    <p:sldId id="270" r:id="rId3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>
        <p:scale>
          <a:sx n="74" d="100"/>
          <a:sy n="74" d="100"/>
        </p:scale>
        <p:origin x="3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70E6F-0C95-4720-B765-DA62FA905AE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07DEF-2880-4485-862D-B1E2C11088F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7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8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4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1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6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9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0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1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2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3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19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4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1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6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9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0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1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2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3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1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1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7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9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3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4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5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6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4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9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1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5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6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7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8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9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9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4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4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4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4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4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4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4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magine 126"/>
          <p:cNvPicPr/>
          <p:nvPr/>
        </p:nvPicPr>
        <p:blipFill>
          <a:blip r:embed="rId14"/>
          <a:stretch/>
        </p:blipFill>
        <p:spPr>
          <a:xfrm>
            <a:off x="0" y="0"/>
            <a:ext cx="12194280" cy="429336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3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539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30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4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5" name="PlaceHolder 125"/>
          <p:cNvSpPr>
            <a:spLocks noGrp="1"/>
          </p:cNvSpPr>
          <p:nvPr>
            <p:ph type="body"/>
          </p:nvPr>
        </p:nvSpPr>
        <p:spPr>
          <a:xfrm>
            <a:off x="576000" y="5148720"/>
            <a:ext cx="11039760" cy="25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6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27" name="Picture 4" descr="Y:\IMMAGINE _COORDINATA_2014\LOGO_UFFICIALE\01_Polimi_centrato\eps\01_Polimi_centrato_COL_negativo.png"/>
          <p:cNvPicPr/>
          <p:nvPr/>
        </p:nvPicPr>
        <p:blipFill>
          <a:blip r:embed="rId15"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128" name="Picture 384"/>
          <p:cNvPicPr/>
          <p:nvPr/>
        </p:nvPicPr>
        <p:blipFill>
          <a:blip r:embed="rId16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5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6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7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528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529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0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1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2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3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7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8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0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1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2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6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7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8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9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0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1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2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3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4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5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6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7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8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9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0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1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2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3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4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5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6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7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8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0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1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7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8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9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0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1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2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3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4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5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6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7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8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9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0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1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2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3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4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5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6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7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8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9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0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1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2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3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4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5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6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7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8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9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0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1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2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3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4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5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6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7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8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9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0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1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2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3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4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5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6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7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8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9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0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1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2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3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4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5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6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7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8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9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0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1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2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3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4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5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6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7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8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49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554E5D4-B42D-4F00-ABF9-5399A1393A8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650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1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652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653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2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93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694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695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6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7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8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9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0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1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2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3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4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5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6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7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8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9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0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1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2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3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4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5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6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7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8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9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0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1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2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3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4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5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6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7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8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9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0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1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2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3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4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5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6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7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8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9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0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1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2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3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4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5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6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7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8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9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0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1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2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3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4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5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6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7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8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9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0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1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2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3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4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5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6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7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8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9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0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1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2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3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4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5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6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7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8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9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0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1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2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3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4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5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6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7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8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9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0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1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2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3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4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5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6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7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8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9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0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1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2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3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4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5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6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7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8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9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0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1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2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3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4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15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8B17EB8B-2B69-4B68-9ACE-673C7887813C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816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17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818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81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86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86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8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1D9A8A8-5313-4FF7-A757-69D3E47265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98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98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98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4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5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026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027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8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9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0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1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2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3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4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5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6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7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8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9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0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1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2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3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4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5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6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7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8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9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0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1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2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3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4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5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6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7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8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9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0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1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2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3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4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5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6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7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8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9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0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1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2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3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4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5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6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7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8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9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0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1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2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3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4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5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6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7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8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9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0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1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2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3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4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5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6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7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8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9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0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1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2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3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4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5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6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7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8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9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0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1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2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3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4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5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6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7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8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9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0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1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2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3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4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5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6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7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8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9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0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1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2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3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4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5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6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7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8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9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0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1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2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3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4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5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6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47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4A664BF-A4E0-4F70-8373-A14B784D714E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148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49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150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151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9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0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91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192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193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4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5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6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7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8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9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0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1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2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3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4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5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6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7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8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9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0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1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2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3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4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5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6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7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8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9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0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1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2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3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4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5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6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7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8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9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0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1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2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3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4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5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6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7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8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9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0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1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2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3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4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5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6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7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8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9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0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1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2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3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4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5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6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7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8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9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0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1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2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3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4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5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6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7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8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9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0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1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2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3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4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5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6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7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8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9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0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1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2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3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4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5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6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7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8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9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0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1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2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3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4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5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6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7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8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9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0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1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2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3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4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5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6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7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8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9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0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1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2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13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C188C90-F141-4CF2-90CC-22253CB499CB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314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15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316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317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5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6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7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358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359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0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1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2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3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4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5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6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7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8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9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0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1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2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3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4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5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6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7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8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9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0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1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2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3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4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5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6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7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8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9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0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1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2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3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4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5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6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7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8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9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0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1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2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3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4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5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6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7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8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9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0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1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2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3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4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5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6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7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8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9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0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1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2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3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4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5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6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7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8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9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0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1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2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3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4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5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6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7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8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9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0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1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2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3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4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5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6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7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8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9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0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1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2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3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4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5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6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7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8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9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0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1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2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3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4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5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6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7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8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9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0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1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2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3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4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5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6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7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8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79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06AE7B7-0B7A-4450-949F-DE7AA57608E3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480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1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482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483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2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23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524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525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6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7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8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9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0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1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2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3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4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5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6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7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8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9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0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1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2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3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4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5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6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7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8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9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0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1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2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3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4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5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6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7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8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9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0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1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2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3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4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5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6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7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8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9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0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1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2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3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4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5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6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7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8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9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0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1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2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3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4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5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6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7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8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9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0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1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2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3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4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5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6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7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8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9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0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1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2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3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4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5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6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7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8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9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0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1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2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3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4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5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6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7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8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9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0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1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2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3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4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5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6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7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8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9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0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1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2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3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4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5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6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7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8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9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0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1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2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3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4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45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26E0786-3CA8-44CC-A968-C1E037016971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646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47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648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64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69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69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1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03359A02-ACCB-4587-9FE0-6A64E999B78D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81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1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81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81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4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5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856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857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8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9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0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1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2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3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4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5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6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7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8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9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0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1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2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3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4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5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6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7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8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9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0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1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2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3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4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5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6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7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8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9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0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1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2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3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4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5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6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7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8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9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0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1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2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3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4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5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6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7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8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9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0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1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2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3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4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5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6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7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8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9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0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1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2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3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4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5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6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7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8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9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0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1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2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3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4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5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6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7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8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9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0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1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2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3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4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5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6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7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8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9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0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1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2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3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4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5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6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7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8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9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0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1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2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3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4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5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6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7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8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9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0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1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2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3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4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5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6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77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648DC6-CECF-45AB-8431-AB0DE22B8263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978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79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980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981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magine 126"/>
          <p:cNvPicPr/>
          <p:nvPr/>
        </p:nvPicPr>
        <p:blipFill>
          <a:blip/>
          <a:stretch/>
        </p:blipFill>
        <p:spPr>
          <a:xfrm>
            <a:off x="0" y="0"/>
            <a:ext cx="12191760" cy="429228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7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168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8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935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30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9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0" name="PlaceHolder 125"/>
          <p:cNvSpPr>
            <a:spLocks noGrp="1"/>
          </p:cNvSpPr>
          <p:nvPr>
            <p:ph type="body"/>
          </p:nvPr>
        </p:nvSpPr>
        <p:spPr>
          <a:xfrm>
            <a:off x="7564320" y="5194080"/>
            <a:ext cx="4051440" cy="3236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1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292" name="Picture 4" descr="Y:\IMMAGINE _COORDINATA_2014\LOGO_UFFICIALE\01_Polimi_centrato\eps\01_Polimi_centrato_COL_negativo.png"/>
          <p:cNvPicPr/>
          <p:nvPr/>
        </p:nvPicPr>
        <p:blipFill>
          <a:blip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293" name="Picture 381"/>
          <p:cNvPicPr/>
          <p:nvPr/>
        </p:nvPicPr>
        <p:blipFill>
          <a:blip r:embed="rId14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333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334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4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F82D7930-D173-414E-82F9-B800287E06B9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455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56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457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58" name="Picture 255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45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50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50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C3EE061-EC89-4174-9502-F7503BFEF921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62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62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62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79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665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666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3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4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0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1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2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3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4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5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6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7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8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9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0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1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2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4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5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6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7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0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1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4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5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6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7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8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9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1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2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9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0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2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3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4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5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6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7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8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9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0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1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2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3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4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5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6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9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5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8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1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4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86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B56BBE2-81E2-4A21-BDA6-DC0B07C777D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787" name="PlaceHolder 126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788" name="PlaceHolder 127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789" name="Picture 256"/>
          <p:cNvPicPr/>
          <p:nvPr/>
        </p:nvPicPr>
        <p:blipFill>
          <a:blip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790" name="Picture 2" descr="Y:\IMMAGINE _COORDINATA_2014\PPT\modello1\loghi_PNG\03_Polimi_logotipo_bandiera-1riga.png"/>
          <p:cNvPicPr/>
          <p:nvPr/>
        </p:nvPicPr>
        <p:blipFill>
          <a:blip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/>
          <a:lstStyle/>
          <a:p>
            <a:pPr marL="432000" indent="-324000" algn="ctr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40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Write your thanks</a:t>
            </a:r>
            <a:endParaRPr lang="it-IT" sz="4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8" name="CustomShape 2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29" name="Group 3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830" name="Line 4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Line 5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Line 6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Line 7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Line 8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Line 9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Line 10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Line 11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8" name="Line 12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9" name="Line 13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Line 14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Line 15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Line 16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3" name="Line 17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4" name="Line 18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5" name="Line 19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6" name="Line 20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7" name="Line 21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8" name="Line 22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9" name="Line 23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0" name="Line 24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1" name="Line 25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2" name="Line 26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Line 27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4" name="Line 28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5" name="Line 29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6" name="Line 30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Line 31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8" name="Line 32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9" name="Line 33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Line 34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ne 35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Line 36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Line 37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ne 38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Line 39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Line 40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ne 41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Line 42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Line 43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Line 44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1" name="Line 45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2" name="Line 46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Line 47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Line 48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Line 49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Line 50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Line 51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Line 52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Line 53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Line 54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Line 55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Line 56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Line 57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Line 58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Line 59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6" name="Line 60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7" name="Line 61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8" name="Line 62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9" name="Line 63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0" name="Line 64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Line 65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Line 66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Line 67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Line 68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Line 69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Line 70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Line 71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Line 72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9" name="Line 73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Line 74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Line 75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Line 76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Line 77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Line 78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Line 79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Line 80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Line 81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Line 82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Line 83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Line 84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Line 85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Line 86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Line 87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Line 88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5" name="Line 89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6" name="Line 90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Line 91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8" name="Line 92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9" name="Line 93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0" name="Line 94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1" name="Line 95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2" name="Line 96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Line 97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Line 98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Line 99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6" name="Line 100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7" name="Line 101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8" name="Line 102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Line 103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Line 104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Line 105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Line 106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Line 107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Line 108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5" name="Line 109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Line 110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Line 111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8" name="Line 112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Line 113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Line 114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1" name="Line 115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2" name="Line 116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3" name="Line 117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Line 118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Line 119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Line 120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Line 121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Line 122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Line 123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950" name="Picture 373"/>
          <p:cNvPicPr/>
          <p:nvPr/>
        </p:nvPicPr>
        <p:blipFill>
          <a:blip r:embed="rId14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  <p:pic>
        <p:nvPicPr>
          <p:cNvPr id="951" name="Picture 375"/>
          <p:cNvPicPr/>
          <p:nvPr/>
        </p:nvPicPr>
        <p:blipFill>
          <a:blip r:embed="rId15"/>
          <a:stretch/>
        </p:blipFill>
        <p:spPr>
          <a:xfrm>
            <a:off x="5028120" y="2243880"/>
            <a:ext cx="2135520" cy="1572840"/>
          </a:xfrm>
          <a:prstGeom prst="rect">
            <a:avLst/>
          </a:prstGeom>
          <a:ln>
            <a:noFill/>
          </a:ln>
        </p:spPr>
      </p:pic>
      <p:sp>
        <p:nvSpPr>
          <p:cNvPr id="952" name="PlaceHolder 1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solidFill>
                  <a:srgbClr val="000000"/>
                </a:solidFill>
                <a:latin typeface="Malgun Gothic Semilight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title"/>
          </p:nvPr>
        </p:nvSpPr>
        <p:spPr>
          <a:xfrm>
            <a:off x="384840" y="139320"/>
            <a:ext cx="11441160" cy="8398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200" b="1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lo stile del titolo dello schema</a:t>
            </a: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8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029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030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3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5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1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2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3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4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5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6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0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6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7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8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9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0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1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2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3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4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5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6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7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8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9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0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1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2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3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4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5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0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3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4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7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8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4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5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6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7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8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9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0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1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2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3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4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6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8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0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1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2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3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4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5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6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7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8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9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0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1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2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3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4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5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6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7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0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1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3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4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9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0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2015A419-B0EC-4590-82D4-25D450EC14E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151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2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1153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154" name="Picture 255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15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9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0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361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362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3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4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5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6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7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9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0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1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2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3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4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5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6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7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8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9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0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1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2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3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4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5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6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7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9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0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1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2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3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4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5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6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7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8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9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0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1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2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3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4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5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6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7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8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9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0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1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2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3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4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5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6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9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0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1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2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3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4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5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6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7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8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9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0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4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5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6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7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2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3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4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5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6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0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1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8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9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0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1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82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B215C75-61D3-40C9-B071-DBBD9E0E57E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483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4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1485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486" name="Picture 255"/>
          <p:cNvPicPr/>
          <p:nvPr/>
        </p:nvPicPr>
        <p:blipFill>
          <a:blip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487" name="Picture 2" descr="Y:\IMMAGINE _COORDINATA_2014\PPT\modello1\loghi_PNG\03_Polimi_logotipo_bandiera-1riga.png"/>
          <p:cNvPicPr/>
          <p:nvPr/>
        </p:nvPicPr>
        <p:blipFill>
          <a:blip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9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TextShape 1"/>
          <p:cNvSpPr txBox="1"/>
          <p:nvPr/>
        </p:nvSpPr>
        <p:spPr>
          <a:xfrm>
            <a:off x="548640" y="4356360"/>
            <a:ext cx="11039760" cy="539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30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Meeting 7: TODO</a:t>
            </a:r>
            <a:endParaRPr lang="it-IT" sz="30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9" name="TextShape 2"/>
          <p:cNvSpPr txBox="1"/>
          <p:nvPr/>
        </p:nvSpPr>
        <p:spPr>
          <a:xfrm>
            <a:off x="86778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0" name="TextShape 3"/>
          <p:cNvSpPr txBox="1"/>
          <p:nvPr/>
        </p:nvSpPr>
        <p:spPr>
          <a:xfrm>
            <a:off x="576000" y="5148720"/>
            <a:ext cx="11039760" cy="25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02/09/2020, Milano</a:t>
            </a:r>
            <a:endParaRPr lang="it-IT" sz="14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1" name="TextShape 4"/>
          <p:cNvSpPr txBox="1"/>
          <p:nvPr/>
        </p:nvSpPr>
        <p:spPr>
          <a:xfrm>
            <a:off x="92160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Carmelo Valore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TextShape 1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br/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0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D61ECF6A-5CF8-433E-902F-EC92FDC06449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10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10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109" name="TextShape 4"/>
          <p:cNvSpPr txBox="1"/>
          <p:nvPr/>
        </p:nvSpPr>
        <p:spPr>
          <a:xfrm>
            <a:off x="471240" y="33840"/>
            <a:ext cx="1139976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Questions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3110" name="Immagine 3109"/>
          <p:cNvPicPr/>
          <p:nvPr/>
        </p:nvPicPr>
        <p:blipFill>
          <a:blip r:embed="rId2"/>
          <a:stretch/>
        </p:blipFill>
        <p:spPr>
          <a:xfrm>
            <a:off x="3952800" y="1594800"/>
            <a:ext cx="4285800" cy="428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Questions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12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E1EAE27-879D-445D-AB61-2DF0367CEDDD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11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113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114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Lateral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controller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tried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our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best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but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probably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do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not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get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the point:</a:t>
            </a: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do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not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undersand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, in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Mori’s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thesis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(and some literature papers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too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),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how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error’s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dynamic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is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actually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related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to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the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distance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to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path</a:t>
            </a:r>
            <a:endParaRPr lang="it-IT" spc="-1" dirty="0">
              <a:solidFill>
                <a:srgbClr val="000000"/>
              </a:solidFill>
              <a:latin typeface="Malgun Gothic Semilight"/>
            </a:endParaRP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How to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choose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our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requirements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of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regulator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? (e.g.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bandwidth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of the open-loop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function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)</a:t>
            </a: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Should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include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dynamic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of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error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in the complete model, or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it’s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just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used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to project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regulator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, and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then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our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«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search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for minimum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distance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reference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point»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algorithm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have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to be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used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?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pc="-1" dirty="0">
              <a:solidFill>
                <a:srgbClr val="000000"/>
              </a:solidFill>
              <a:latin typeface="Malgun Gothic Semilight"/>
            </a:endParaRP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High speed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problem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(?)</a:t>
            </a: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also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tested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other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controllers,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such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as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«pure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pursuit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» controller and «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dynamic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Stanley controller»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but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for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our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high speeds (&gt; 45m/s)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they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do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not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work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well</a:t>
            </a:r>
            <a:endParaRPr lang="it-IT" spc="-1" dirty="0">
              <a:solidFill>
                <a:srgbClr val="000000"/>
              </a:solidFill>
              <a:latin typeface="Malgun Gothic Semilight"/>
            </a:endParaRP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pc="-1" dirty="0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TextShape 1"/>
          <p:cNvSpPr txBox="1"/>
          <p:nvPr/>
        </p:nvSpPr>
        <p:spPr>
          <a:xfrm>
            <a:off x="1523880" y="6477120"/>
            <a:ext cx="469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0C90417-1DA3-4A8B-9842-1DB5C7568ACC}" type="slidenum">
              <a:rPr lang="it-IT" sz="1200" b="0" strike="noStrike" spc="-1">
                <a:solidFill>
                  <a:srgbClr val="8B8B8B"/>
                </a:solidFill>
                <a:latin typeface="Malgun Gothic Semilight"/>
                <a:ea typeface="Malgun Gothic Semilight"/>
              </a:rPr>
              <a:t>12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3116" name="TextShape 2"/>
          <p:cNvSpPr txBox="1"/>
          <p:nvPr/>
        </p:nvSpPr>
        <p:spPr>
          <a:xfrm>
            <a:off x="1590840" y="652320"/>
            <a:ext cx="9010440" cy="75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000" b="1" strike="noStrike" spc="-1" dirty="0">
                <a:solidFill>
                  <a:srgbClr val="000000"/>
                </a:solidFill>
                <a:latin typeface="Malgun Gothic Semilight"/>
                <a:ea typeface="Malgun Gothic Semilight"/>
              </a:rPr>
              <a:t>Meeting 6: Control</a:t>
            </a:r>
            <a:endParaRPr lang="it-IT" sz="30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Dynamic bicycle model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39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  </a:t>
            </a:r>
          </a:p>
        </p:txBody>
      </p:sp>
      <p:pic>
        <p:nvPicPr>
          <p:cNvPr id="3040" name="Immagine 3039"/>
          <p:cNvPicPr/>
          <p:nvPr/>
        </p:nvPicPr>
        <p:blipFill>
          <a:blip r:embed="rId3"/>
          <a:srcRect b="7582"/>
          <a:stretch/>
        </p:blipFill>
        <p:spPr>
          <a:xfrm>
            <a:off x="72000" y="1080000"/>
            <a:ext cx="3868200" cy="2879640"/>
          </a:xfrm>
          <a:prstGeom prst="rect">
            <a:avLst/>
          </a:prstGeom>
          <a:ln>
            <a:noFill/>
          </a:ln>
        </p:spPr>
      </p:pic>
      <p:pic>
        <p:nvPicPr>
          <p:cNvPr id="3041" name="Immagine 3040"/>
          <p:cNvPicPr/>
          <p:nvPr/>
        </p:nvPicPr>
        <p:blipFill>
          <a:blip r:embed="rId4"/>
          <a:stretch/>
        </p:blipFill>
        <p:spPr>
          <a:xfrm>
            <a:off x="1703331" y="4007520"/>
            <a:ext cx="1842309" cy="2138998"/>
          </a:xfrm>
          <a:prstGeom prst="rect">
            <a:avLst/>
          </a:prstGeom>
          <a:ln>
            <a:noFill/>
          </a:ln>
        </p:spPr>
      </p:pic>
      <p:pic>
        <p:nvPicPr>
          <p:cNvPr id="3042" name="Immagine 3041"/>
          <p:cNvPicPr/>
          <p:nvPr/>
        </p:nvPicPr>
        <p:blipFill>
          <a:blip r:embed="rId5"/>
          <a:stretch/>
        </p:blipFill>
        <p:spPr>
          <a:xfrm>
            <a:off x="4176523" y="1601483"/>
            <a:ext cx="7625835" cy="412863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C912072-351A-4794-9877-4ABFB5CDF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6"/>
          <a:stretch/>
        </p:blipFill>
        <p:spPr>
          <a:xfrm>
            <a:off x="4622755" y="1494571"/>
            <a:ext cx="1826305" cy="2552921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Linearized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@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operating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point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5398ACF-9C52-46DA-8800-290A0CC1C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023" y="1686350"/>
            <a:ext cx="2477819" cy="2276042"/>
          </a:xfrm>
          <a:prstGeom prst="rect">
            <a:avLst/>
          </a:prstGeom>
        </p:spPr>
      </p:pic>
      <p:grpSp>
        <p:nvGrpSpPr>
          <p:cNvPr id="20" name="Gruppo 19">
            <a:extLst>
              <a:ext uri="{FF2B5EF4-FFF2-40B4-BE49-F238E27FC236}">
                <a16:creationId xmlns:a16="http://schemas.microsoft.com/office/drawing/2014/main" id="{5F6B8335-69E1-40D5-AEC6-9B8A10F36809}"/>
              </a:ext>
            </a:extLst>
          </p:cNvPr>
          <p:cNvGrpSpPr/>
          <p:nvPr/>
        </p:nvGrpSpPr>
        <p:grpSpPr>
          <a:xfrm>
            <a:off x="4622755" y="4705245"/>
            <a:ext cx="1997754" cy="951207"/>
            <a:chOff x="4140246" y="4596455"/>
            <a:chExt cx="1997754" cy="951207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D84F1D0D-D4D1-43C8-B8BF-C63482AA6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750" r="51852" b="40269"/>
            <a:stretch/>
          </p:blipFill>
          <p:spPr>
            <a:xfrm>
              <a:off x="4140246" y="4896872"/>
              <a:ext cx="965017" cy="543584"/>
            </a:xfrm>
            <a:prstGeom prst="rect">
              <a:avLst/>
            </a:prstGeom>
          </p:spPr>
        </p:pic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6F7B35AE-786C-439B-9803-01EA588C1D81}"/>
                </a:ext>
              </a:extLst>
            </p:cNvPr>
            <p:cNvGrpSpPr/>
            <p:nvPr/>
          </p:nvGrpSpPr>
          <p:grpSpPr>
            <a:xfrm>
              <a:off x="5053918" y="4596455"/>
              <a:ext cx="1084082" cy="951207"/>
              <a:chOff x="9950343" y="4596455"/>
              <a:chExt cx="1084082" cy="951207"/>
            </a:xfrm>
          </p:grpSpPr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21FF7F74-15BA-4325-93DA-5295C67A58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5912" t="1" b="58036"/>
              <a:stretch/>
            </p:blipFill>
            <p:spPr>
              <a:xfrm>
                <a:off x="9950343" y="4596455"/>
                <a:ext cx="1084082" cy="951207"/>
              </a:xfrm>
              <a:prstGeom prst="rect">
                <a:avLst/>
              </a:prstGeom>
            </p:spPr>
          </p:pic>
          <p:pic>
            <p:nvPicPr>
              <p:cNvPr id="17" name="Immagine 16">
                <a:extLst>
                  <a:ext uri="{FF2B5EF4-FFF2-40B4-BE49-F238E27FC236}">
                    <a16:creationId xmlns:a16="http://schemas.microsoft.com/office/drawing/2014/main" id="{C25524A1-0B33-4F59-BF27-E3F1C484A3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5240" t="39898" r="5252" b="40504"/>
              <a:stretch/>
            </p:blipFill>
            <p:spPr>
              <a:xfrm>
                <a:off x="10096457" y="5103412"/>
                <a:ext cx="791853" cy="444250"/>
              </a:xfrm>
              <a:prstGeom prst="rect">
                <a:avLst/>
              </a:prstGeom>
            </p:spPr>
          </p:pic>
        </p:grp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13A8A5CB-E885-48FA-BBE1-88E628CD3AE6}"/>
              </a:ext>
            </a:extLst>
          </p:cNvPr>
          <p:cNvGrpSpPr/>
          <p:nvPr/>
        </p:nvGrpSpPr>
        <p:grpSpPr>
          <a:xfrm>
            <a:off x="7295025" y="4846834"/>
            <a:ext cx="1461813" cy="788503"/>
            <a:chOff x="9562788" y="4788989"/>
            <a:chExt cx="1461813" cy="788503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53592D85-E358-4083-9530-181C31E3D8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934" b="75465"/>
            <a:stretch/>
          </p:blipFill>
          <p:spPr>
            <a:xfrm>
              <a:off x="9562788" y="4788989"/>
              <a:ext cx="1245660" cy="418812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BDCE2D72-7D05-4E51-B545-5C638F6000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658" t="44513" r="-658" b="35240"/>
            <a:stretch/>
          </p:blipFill>
          <p:spPr>
            <a:xfrm>
              <a:off x="9750661" y="5231876"/>
              <a:ext cx="1273940" cy="345616"/>
            </a:xfrm>
            <a:prstGeom prst="rect">
              <a:avLst/>
            </a:prstGeom>
          </p:spPr>
        </p:pic>
      </p:grpSp>
      <p:pic>
        <p:nvPicPr>
          <p:cNvPr id="21" name="Immagine 20">
            <a:extLst>
              <a:ext uri="{FF2B5EF4-FFF2-40B4-BE49-F238E27FC236}">
                <a16:creationId xmlns:a16="http://schemas.microsoft.com/office/drawing/2014/main" id="{4F3417EA-418B-44DF-ABA5-CA3E2D7DA8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42" b="70762"/>
          <a:stretch/>
        </p:blipFill>
        <p:spPr>
          <a:xfrm>
            <a:off x="5597276" y="5216515"/>
            <a:ext cx="1037163" cy="665462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537F6EE8-212F-48DC-BBB0-F411A538E0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42" b="70762"/>
          <a:stretch/>
        </p:blipFill>
        <p:spPr>
          <a:xfrm>
            <a:off x="7470264" y="5233871"/>
            <a:ext cx="1286574" cy="6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5581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Linearized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Linear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slips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0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Linear </a:t>
            </a: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tyre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4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Linearized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5A3B548-E323-4C10-B833-6286B034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48" y="2764221"/>
            <a:ext cx="3459780" cy="307112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5B70D82-F4BD-4AF3-A8A6-B775377A5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585" y="3444123"/>
            <a:ext cx="3170195" cy="124978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36D4DB6-5303-4066-A8D3-51E2666FF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963" y="4844414"/>
            <a:ext cx="4892464" cy="1379340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E373813A-7939-4209-981D-719DCED3AACC}"/>
              </a:ext>
            </a:extLst>
          </p:cNvPr>
          <p:cNvGrpSpPr/>
          <p:nvPr/>
        </p:nvGrpSpPr>
        <p:grpSpPr>
          <a:xfrm>
            <a:off x="4697805" y="3446344"/>
            <a:ext cx="1706880" cy="1706880"/>
            <a:chOff x="4693920" y="2722880"/>
            <a:chExt cx="1706880" cy="1706880"/>
          </a:xfrm>
        </p:grpSpPr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A45B6302-9669-4376-8A92-2E83D61B5307}"/>
                </a:ext>
              </a:extLst>
            </p:cNvPr>
            <p:cNvCxnSpPr/>
            <p:nvPr/>
          </p:nvCxnSpPr>
          <p:spPr>
            <a:xfrm>
              <a:off x="5547360" y="2722880"/>
              <a:ext cx="0" cy="17068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2F96B388-5E6A-4CA4-88BD-2130D466AA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547360" y="2722880"/>
              <a:ext cx="0" cy="17068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33BEC520-D9BD-4125-A3E3-A7C4DF968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368" y="1141080"/>
            <a:ext cx="552497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6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146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Linearized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5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Linearized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D6CFF5-7616-4914-9AAB-03C3DC2B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98" y="1438953"/>
            <a:ext cx="6050804" cy="250719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335527B-E731-4A92-8749-050C67A75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34" t="59656" r="1574" b="30334"/>
          <a:stretch/>
        </p:blipFill>
        <p:spPr>
          <a:xfrm>
            <a:off x="9210824" y="5033059"/>
            <a:ext cx="590251" cy="209551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F9D488C2-9A74-41C0-9C41-9EA54CD4E082}"/>
              </a:ext>
            </a:extLst>
          </p:cNvPr>
          <p:cNvGrpSpPr/>
          <p:nvPr/>
        </p:nvGrpSpPr>
        <p:grpSpPr>
          <a:xfrm>
            <a:off x="1828948" y="4067175"/>
            <a:ext cx="8230403" cy="2264403"/>
            <a:chOff x="1828948" y="4067175"/>
            <a:chExt cx="8230403" cy="2264403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8033BC65-903A-4AE1-BD33-6D04112A7348}"/>
                </a:ext>
              </a:extLst>
            </p:cNvPr>
            <p:cNvGrpSpPr/>
            <p:nvPr/>
          </p:nvGrpSpPr>
          <p:grpSpPr>
            <a:xfrm>
              <a:off x="1828948" y="4067175"/>
              <a:ext cx="8105553" cy="2118501"/>
              <a:chOff x="1828948" y="4067175"/>
              <a:chExt cx="8105553" cy="2118501"/>
            </a:xfrm>
          </p:grpSpPr>
          <p:pic>
            <p:nvPicPr>
              <p:cNvPr id="9" name="Immagine 8">
                <a:extLst>
                  <a:ext uri="{FF2B5EF4-FFF2-40B4-BE49-F238E27FC236}">
                    <a16:creationId xmlns:a16="http://schemas.microsoft.com/office/drawing/2014/main" id="{7EBD3524-319D-4EC8-A0C0-26458C702C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-1089" r="9162" b="1"/>
              <a:stretch/>
            </p:blipFill>
            <p:spPr>
              <a:xfrm>
                <a:off x="1828948" y="4067175"/>
                <a:ext cx="7677002" cy="2118501"/>
              </a:xfrm>
              <a:prstGeom prst="rect">
                <a:avLst/>
              </a:prstGeom>
            </p:spPr>
          </p:pic>
          <p:pic>
            <p:nvPicPr>
              <p:cNvPr id="2" name="Immagine 1">
                <a:extLst>
                  <a:ext uri="{FF2B5EF4-FFF2-40B4-BE49-F238E27FC236}">
                    <a16:creationId xmlns:a16="http://schemas.microsoft.com/office/drawing/2014/main" id="{A61BD009-2098-43DC-871F-EB5DCD9050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2439"/>
              <a:stretch/>
            </p:blipFill>
            <p:spPr>
              <a:xfrm>
                <a:off x="8450351" y="4089994"/>
                <a:ext cx="1484150" cy="2095682"/>
              </a:xfrm>
              <a:prstGeom prst="rect">
                <a:avLst/>
              </a:prstGeom>
            </p:spPr>
          </p:pic>
        </p:grp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88725D7C-BFE6-4346-845C-EB300FDAD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546" t="4827" r="52196" b="43505"/>
            <a:stretch/>
          </p:blipFill>
          <p:spPr>
            <a:xfrm>
              <a:off x="9192426" y="5248759"/>
              <a:ext cx="866925" cy="1082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65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6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675CF03-3893-4B0A-9501-FC14D4101F1C}"/>
              </a:ext>
            </a:extLst>
          </p:cNvPr>
          <p:cNvSpPr/>
          <p:nvPr/>
        </p:nvSpPr>
        <p:spPr>
          <a:xfrm>
            <a:off x="9822730" y="5766161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4303A-FB26-4349-A667-5BFF8F951FB8}"/>
              </a:ext>
            </a:extLst>
          </p:cNvPr>
          <p:cNvSpPr/>
          <p:nvPr/>
        </p:nvSpPr>
        <p:spPr>
          <a:xfrm>
            <a:off x="9313683" y="5129852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5370D6-F6EB-410E-A466-08113C5A5FBD}"/>
              </a:ext>
            </a:extLst>
          </p:cNvPr>
          <p:cNvSpPr txBox="1"/>
          <p:nvPr/>
        </p:nvSpPr>
        <p:spPr>
          <a:xfrm>
            <a:off x="953280" y="1337094"/>
            <a:ext cx="5576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Screenshot</a:t>
            </a:r>
            <a:r>
              <a:rPr lang="it-IT" dirty="0"/>
              <a:t> del modello di mori</a:t>
            </a:r>
          </a:p>
          <a:p>
            <a:endParaRPr lang="it-IT" dirty="0"/>
          </a:p>
          <a:p>
            <a:endParaRPr lang="it-IT" dirty="0"/>
          </a:p>
          <a:p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160755-5274-45C4-8CCA-1E65DB0552BF}"/>
              </a:ext>
            </a:extLst>
          </p:cNvPr>
          <p:cNvSpPr txBox="1"/>
          <p:nvPr/>
        </p:nvSpPr>
        <p:spPr>
          <a:xfrm>
            <a:off x="953280" y="3959525"/>
            <a:ext cx="1059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/>
              <a:t>Starting</a:t>
            </a:r>
            <a:r>
              <a:rPr lang="it-IT" dirty="0"/>
              <a:t> from </a:t>
            </a:r>
            <a:r>
              <a:rPr lang="it-IT" dirty="0" err="1"/>
              <a:t>this</a:t>
            </a:r>
            <a:r>
              <a:rPr lang="it-IT" dirty="0"/>
              <a:t> model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the transfer </a:t>
            </a:r>
            <a:r>
              <a:rPr lang="it-IT" dirty="0" err="1"/>
              <a:t>function</a:t>
            </a:r>
            <a:r>
              <a:rPr lang="it-IT" dirty="0"/>
              <a:t> from the steering angle and the </a:t>
            </a:r>
            <a:r>
              <a:rPr lang="it-IT" dirty="0" err="1"/>
              <a:t>error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Screenshot</a:t>
            </a:r>
            <a:r>
              <a:rPr lang="it-IT" dirty="0"/>
              <a:t> transfer </a:t>
            </a:r>
            <a:r>
              <a:rPr lang="it-IT" dirty="0" err="1"/>
              <a:t>function</a:t>
            </a:r>
            <a:r>
              <a:rPr lang="it-IT" dirty="0"/>
              <a:t> (se serve)</a:t>
            </a:r>
          </a:p>
        </p:txBody>
      </p:sp>
    </p:spTree>
    <p:extLst>
      <p:ext uri="{BB962C8B-B14F-4D97-AF65-F5344CB8AC3E}">
        <p14:creationId xmlns:p14="http://schemas.microsoft.com/office/powerpoint/2010/main" val="204382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, tavolo, largo&#10;&#10;Descrizione generata automaticamente">
            <a:extLst>
              <a:ext uri="{FF2B5EF4-FFF2-40B4-BE49-F238E27FC236}">
                <a16:creationId xmlns:a16="http://schemas.microsoft.com/office/drawing/2014/main" id="{5AFD331E-FF97-4228-A64F-C4A589114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8" t="6623" r="8217" b="3866"/>
          <a:stretch/>
        </p:blipFill>
        <p:spPr>
          <a:xfrm>
            <a:off x="508958" y="1609494"/>
            <a:ext cx="9316528" cy="4923192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7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160755-5274-45C4-8CCA-1E65DB0552BF}"/>
              </a:ext>
            </a:extLst>
          </p:cNvPr>
          <p:cNvSpPr txBox="1"/>
          <p:nvPr/>
        </p:nvSpPr>
        <p:spPr>
          <a:xfrm>
            <a:off x="1075869" y="1115354"/>
            <a:ext cx="1059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Bode </a:t>
            </a:r>
            <a:r>
              <a:rPr lang="it-IT" dirty="0" err="1"/>
              <a:t>diagram</a:t>
            </a:r>
            <a:r>
              <a:rPr lang="it-IT" dirty="0"/>
              <a:t> of G(s)</a:t>
            </a:r>
          </a:p>
        </p:txBody>
      </p:sp>
    </p:spTree>
    <p:extLst>
      <p:ext uri="{BB962C8B-B14F-4D97-AF65-F5344CB8AC3E}">
        <p14:creationId xmlns:p14="http://schemas.microsoft.com/office/powerpoint/2010/main" val="257315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mappa, testo, tavolo, sedendo&#10;&#10;Descrizione generata automaticamente">
            <a:extLst>
              <a:ext uri="{FF2B5EF4-FFF2-40B4-BE49-F238E27FC236}">
                <a16:creationId xmlns:a16="http://schemas.microsoft.com/office/drawing/2014/main" id="{E9CF91E2-8620-4E5C-A178-13B25E4761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7" t="3982" r="9240" b="4048"/>
          <a:stretch/>
        </p:blipFill>
        <p:spPr>
          <a:xfrm>
            <a:off x="3461207" y="1677111"/>
            <a:ext cx="8492159" cy="4696852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8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160755-5274-45C4-8CCA-1E65DB0552BF}"/>
              </a:ext>
            </a:extLst>
          </p:cNvPr>
          <p:cNvSpPr txBox="1"/>
          <p:nvPr/>
        </p:nvSpPr>
        <p:spPr>
          <a:xfrm>
            <a:off x="154201" y="1218591"/>
            <a:ext cx="105945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built</a:t>
            </a:r>
            <a:r>
              <a:rPr lang="it-IT" dirty="0"/>
              <a:t> a </a:t>
            </a:r>
            <a:r>
              <a:rPr lang="it-IT" dirty="0" err="1"/>
              <a:t>regulator</a:t>
            </a:r>
            <a:r>
              <a:rPr lang="it-IT" dirty="0"/>
              <a:t> </a:t>
            </a:r>
            <a:r>
              <a:rPr lang="it-IT" dirty="0" err="1"/>
              <a:t>containing</a:t>
            </a:r>
            <a:r>
              <a:rPr lang="it-IT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zeros</a:t>
            </a:r>
            <a:r>
              <a:rPr lang="it-IT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in 0.01 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two</a:t>
            </a:r>
            <a:r>
              <a:rPr lang="it-IT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Tahoma" panose="020B0604030504040204" pitchFamily="34" charset="0"/>
              </a:rPr>
              <a:t>poles</a:t>
            </a:r>
            <a:r>
              <a:rPr lang="it-IT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it-IT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in 0 and 2 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gain 0.01</a:t>
            </a:r>
            <a:endParaRPr lang="en-GB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The Bode </a:t>
            </a:r>
            <a:r>
              <a:rPr lang="it-IT" dirty="0" err="1"/>
              <a:t>diagram</a:t>
            </a:r>
            <a:r>
              <a:rPr lang="it-IT" dirty="0"/>
              <a:t> of the </a:t>
            </a:r>
          </a:p>
          <a:p>
            <a:r>
              <a:rPr lang="it-IT" dirty="0"/>
              <a:t>     loop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</a:t>
            </a:r>
          </a:p>
          <a:p>
            <a:r>
              <a:rPr lang="it-IT" dirty="0"/>
              <a:t>     </a:t>
            </a:r>
            <a:r>
              <a:rPr lang="it-IT" dirty="0" err="1"/>
              <a:t>is</a:t>
            </a:r>
            <a:r>
              <a:rPr lang="it-IT" dirty="0"/>
              <a:t>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119931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9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752EEE-730A-43B9-938F-23318148A3FA}"/>
              </a:ext>
            </a:extLst>
          </p:cNvPr>
          <p:cNvSpPr txBox="1"/>
          <p:nvPr/>
        </p:nvSpPr>
        <p:spPr>
          <a:xfrm>
            <a:off x="526211" y="1276709"/>
            <a:ext cx="897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introduce in the model the </a:t>
            </a:r>
            <a:r>
              <a:rPr lang="it-IT" dirty="0" err="1"/>
              <a:t>notion</a:t>
            </a:r>
            <a:r>
              <a:rPr lang="it-IT" dirty="0"/>
              <a:t> of </a:t>
            </a:r>
            <a:r>
              <a:rPr lang="it-IT" dirty="0" err="1"/>
              <a:t>lookahead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69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375</Words>
  <Application>Microsoft Office PowerPoint</Application>
  <PresentationFormat>Widescreen</PresentationFormat>
  <Paragraphs>95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18</vt:i4>
      </vt:variant>
      <vt:variant>
        <vt:lpstr>Titoli diapositive</vt:lpstr>
      </vt:variant>
      <vt:variant>
        <vt:i4>12</vt:i4>
      </vt:variant>
    </vt:vector>
  </HeadingPairs>
  <TitlesOfParts>
    <vt:vector size="37" baseType="lpstr">
      <vt:lpstr>Malgun Gothic Semilight</vt:lpstr>
      <vt:lpstr>Arial</vt:lpstr>
      <vt:lpstr>Calibri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Alessio Russo</dc:creator>
  <dc:description/>
  <cp:lastModifiedBy>Alessio Russo</cp:lastModifiedBy>
  <cp:revision>122</cp:revision>
  <dcterms:created xsi:type="dcterms:W3CDTF">2020-05-01T16:55:40Z</dcterms:created>
  <dcterms:modified xsi:type="dcterms:W3CDTF">2020-09-06T22:28:01Z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