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65" r:id="rId9"/>
    <p:sldMasterId id="2147483778" r:id="rId10"/>
    <p:sldMasterId id="2147483791" r:id="rId11"/>
    <p:sldMasterId id="2147483804" r:id="rId12"/>
    <p:sldMasterId id="2147483817" r:id="rId13"/>
    <p:sldMasterId id="2147483830" r:id="rId14"/>
    <p:sldMasterId id="2147483843" r:id="rId15"/>
    <p:sldMasterId id="2147483856" r:id="rId16"/>
    <p:sldMasterId id="2147483869" r:id="rId17"/>
    <p:sldMasterId id="2147483882" r:id="rId18"/>
  </p:sldMasterIdLst>
  <p:sldIdLst>
    <p:sldId id="256" r:id="rId19"/>
    <p:sldId id="257" r:id="rId20"/>
    <p:sldId id="276" r:id="rId21"/>
    <p:sldId id="280" r:id="rId22"/>
    <p:sldId id="272" r:id="rId23"/>
    <p:sldId id="273" r:id="rId24"/>
    <p:sldId id="275" r:id="rId25"/>
    <p:sldId id="278" r:id="rId26"/>
    <p:sldId id="285" r:id="rId27"/>
    <p:sldId id="279" r:id="rId28"/>
    <p:sldId id="281" r:id="rId29"/>
    <p:sldId id="282" r:id="rId30"/>
    <p:sldId id="283" r:id="rId31"/>
    <p:sldId id="268" r:id="rId32"/>
    <p:sldId id="269" r:id="rId33"/>
    <p:sldId id="270" r:id="rId3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7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9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4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5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6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1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5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6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7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8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4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4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magine 126"/>
          <p:cNvPicPr/>
          <p:nvPr/>
        </p:nvPicPr>
        <p:blipFill>
          <a:blip r:embed="rId14"/>
          <a:stretch/>
        </p:blipFill>
        <p:spPr>
          <a:xfrm>
            <a:off x="0" y="0"/>
            <a:ext cx="12194280" cy="4293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3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539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4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5" name="PlaceHolder 125"/>
          <p:cNvSpPr>
            <a:spLocks noGrp="1"/>
          </p:cNvSpPr>
          <p:nvPr>
            <p:ph type="body"/>
          </p:nvPr>
        </p:nvSpPr>
        <p:spPr>
          <a:xfrm>
            <a:off x="576000" y="5148720"/>
            <a:ext cx="11039760" cy="25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6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27" name="Picture 4" descr="Y:\IMMAGINE _COORDINATA_2014\LOGO_UFFICIALE\01_Polimi_centrato\eps\01_Polimi_centrato_COL_negativo.png"/>
          <p:cNvPicPr/>
          <p:nvPr/>
        </p:nvPicPr>
        <p:blipFill>
          <a:blip r:embed="rId15"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128" name="Picture 384"/>
          <p:cNvPicPr/>
          <p:nvPr/>
        </p:nvPicPr>
        <p:blipFill>
          <a:blip r:embed="rId16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52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52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4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554E5D4-B42D-4F00-ABF9-5399A1393A8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65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65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65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9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69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69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B17EB8B-2B69-4B68-9ACE-673C7887813C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81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1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81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81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86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86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8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1D9A8A8-5313-4FF7-A757-69D3E47265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98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98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98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02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02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4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4A664BF-A4E0-4F70-8373-A14B784D714E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14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4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15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15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0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91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192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193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4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5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6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7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8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9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0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1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2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3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4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5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6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7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8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9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0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1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2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3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4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5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6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7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8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9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0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1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2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3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4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5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6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7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8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9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0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1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2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3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4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5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6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7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8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9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0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1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2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3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4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5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1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2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3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4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5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6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7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8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9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0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1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2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3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4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5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6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7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8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9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0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1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2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3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4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5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6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7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8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9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0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1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2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3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4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5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6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7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8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9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0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1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2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3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9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0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1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2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3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4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5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6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7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8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9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0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1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2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13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C188C90-F141-4CF2-90CC-22253CB499CB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314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5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316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317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35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35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7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06AE7B7-0B7A-4450-949F-DE7AA57608E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48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48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48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2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52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52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4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26E0786-3CA8-44CC-A968-C1E03701697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64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4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64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64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69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69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1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3359A02-ACCB-4587-9FE0-6A64E999B78D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81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81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81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85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85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7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648DC6-CECF-45AB-8431-AB0DE22B826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97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98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98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magine 126"/>
          <p:cNvPicPr/>
          <p:nvPr/>
        </p:nvPicPr>
        <p:blipFill>
          <a:blip/>
          <a:stretch/>
        </p:blipFill>
        <p:spPr>
          <a:xfrm>
            <a:off x="0" y="0"/>
            <a:ext cx="12191760" cy="42922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7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168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8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935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9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0" name="PlaceHolder 125"/>
          <p:cNvSpPr>
            <a:spLocks noGrp="1"/>
          </p:cNvSpPr>
          <p:nvPr>
            <p:ph type="body"/>
          </p:nvPr>
        </p:nvSpPr>
        <p:spPr>
          <a:xfrm>
            <a:off x="7564320" y="5194080"/>
            <a:ext cx="4051440" cy="3236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1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92" name="Picture 4" descr="Y:\IMMAGINE _COORDINATA_2014\LOGO_UFFICIALE\01_Polimi_centrato\eps\01_Polimi_centrato_COL_negativo.png"/>
          <p:cNvPicPr/>
          <p:nvPr/>
        </p:nvPicPr>
        <p:blipFill>
          <a:blip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293" name="Picture 381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333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334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4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82D7930-D173-414E-82F9-B800287E06B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455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56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457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58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45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50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50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C3EE061-EC89-4174-9502-F7503BFEF92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62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62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62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79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665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666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4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86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B56BBE2-81E2-4A21-BDA6-DC0B07C777D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787" name="PlaceHolder 126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788" name="PlaceHolder 127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789" name="Picture 256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790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/>
          <a:lstStyle/>
          <a:p>
            <a:pPr marL="432000" indent="-32400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40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Write your thanks</a:t>
            </a:r>
            <a:endParaRPr lang="it-IT" sz="4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9" name="Group 3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830" name="Line 4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Line 5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6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7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8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9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10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Line 11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Line 12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Line 13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Line 14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Line 15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Line 16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Line 17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Line 18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Line 19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Line 20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Line 21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Line 22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Line 23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Line 24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Line 25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Line 26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Line 27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Line 28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Line 29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Line 30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Line 31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Line 32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Line 33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Line 34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ne 35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Line 36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Line 37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ne 38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Line 39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Line 40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ne 41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Line 42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Line 43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Line 44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Line 45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Line 46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Line 47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Line 48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Line 49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Line 50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Line 51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Line 52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53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54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55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56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57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58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59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Line 60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Line 61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Line 62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Line 63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0" name="Line 64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65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66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67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68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69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70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71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Line 72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Line 73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74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75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76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77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78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79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80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Line 81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Line 82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Line 83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Line 84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Line 85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Line 86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Line 87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Line 88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Line 89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Line 90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Line 91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Line 92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Line 93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Line 94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Line 95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Line 96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Line 97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Line 98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Line 99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Line 100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Line 101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Line 102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103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104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105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106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107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Line 108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Line 109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Line 110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Line 111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Line 112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Line 113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Line 114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Line 115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Line 116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Line 117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Line 118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Line 119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Line 120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Line 121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Line 122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Line 123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50" name="Picture 373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  <p:pic>
        <p:nvPicPr>
          <p:cNvPr id="951" name="Picture 375"/>
          <p:cNvPicPr/>
          <p:nvPr/>
        </p:nvPicPr>
        <p:blipFill>
          <a:blip r:embed="rId15"/>
          <a:stretch/>
        </p:blipFill>
        <p:spPr>
          <a:xfrm>
            <a:off x="5028120" y="2243880"/>
            <a:ext cx="2135520" cy="1572840"/>
          </a:xfrm>
          <a:prstGeom prst="rect">
            <a:avLst/>
          </a:prstGeom>
          <a:ln>
            <a:noFill/>
          </a:ln>
        </p:spPr>
      </p:pic>
      <p:sp>
        <p:nvSpPr>
          <p:cNvPr id="952" name="PlaceHolder 1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latin typeface="Malgun Gothic Semiligh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384840" y="139320"/>
            <a:ext cx="11441160" cy="839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200" b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lo stile del titolo dello schema</a:t>
            </a: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8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029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030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2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3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5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8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9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0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1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2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3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4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5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6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7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8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9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0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1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2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3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4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5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0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1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2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3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4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6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7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2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3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4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6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7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0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2015A419-B0EC-4590-82D4-25D450EC14E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151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2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153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154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15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0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361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362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1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3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4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6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7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9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0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2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3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4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5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6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8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3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4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8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9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82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B215C75-61D3-40C9-B071-DBBD9E0E57E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483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4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485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486" name="Picture 255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487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TextShape 1"/>
          <p:cNvSpPr txBox="1"/>
          <p:nvPr/>
        </p:nvSpPr>
        <p:spPr>
          <a:xfrm>
            <a:off x="548640" y="4356360"/>
            <a:ext cx="11039760" cy="53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Meeting 5: TO DO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9" name="TextShape 2"/>
          <p:cNvSpPr txBox="1"/>
          <p:nvPr/>
        </p:nvSpPr>
        <p:spPr>
          <a:xfrm>
            <a:off x="86778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0" name="TextShape 3"/>
          <p:cNvSpPr txBox="1"/>
          <p:nvPr/>
        </p:nvSpPr>
        <p:spPr>
          <a:xfrm>
            <a:off x="576000" y="5148720"/>
            <a:ext cx="11039760" cy="2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03/07/2020, Milano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1" name="TextShape 4"/>
          <p:cNvSpPr txBox="1"/>
          <p:nvPr/>
        </p:nvSpPr>
        <p:spPr>
          <a:xfrm>
            <a:off x="92160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Carmelo Valore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7E6737D-8326-4713-9624-2CDF84EF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92" y="1954229"/>
            <a:ext cx="9747751" cy="449603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8FDF5DE-3D5E-47AE-BCBF-EEFE8147DAD8}"/>
              </a:ext>
            </a:extLst>
          </p:cNvPr>
          <p:cNvSpPr/>
          <p:nvPr/>
        </p:nvSpPr>
        <p:spPr>
          <a:xfrm>
            <a:off x="1300898" y="2271859"/>
            <a:ext cx="1979629" cy="3959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79CC781-36CB-4559-8E92-D4213FE31E4B}"/>
              </a:ext>
            </a:extLst>
          </p:cNvPr>
          <p:cNvSpPr txBox="1"/>
          <p:nvPr/>
        </p:nvSpPr>
        <p:spPr>
          <a:xfrm>
            <a:off x="9445659" y="4821493"/>
            <a:ext cx="3893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Proportional</a:t>
            </a:r>
            <a:r>
              <a:rPr lang="it-IT" dirty="0"/>
              <a:t> (P): 3</a:t>
            </a:r>
          </a:p>
          <a:p>
            <a:endParaRPr lang="it-IT" dirty="0"/>
          </a:p>
          <a:p>
            <a:r>
              <a:rPr lang="it-IT" dirty="0" err="1"/>
              <a:t>Integral</a:t>
            </a:r>
            <a:r>
              <a:rPr lang="it-IT" dirty="0"/>
              <a:t> (I): 0</a:t>
            </a:r>
          </a:p>
          <a:p>
            <a:endParaRPr lang="it-IT" dirty="0"/>
          </a:p>
          <a:p>
            <a:r>
              <a:rPr lang="it-IT" dirty="0"/>
              <a:t>Derivative (D): 0</a:t>
            </a:r>
            <a:endParaRPr lang="en-GB" dirty="0"/>
          </a:p>
        </p:txBody>
      </p:sp>
      <p:sp>
        <p:nvSpPr>
          <p:cNvPr id="5" name="TextShape 4">
            <a:extLst>
              <a:ext uri="{FF2B5EF4-FFF2-40B4-BE49-F238E27FC236}">
                <a16:creationId xmlns:a16="http://schemas.microsoft.com/office/drawing/2014/main" id="{9D949E09-C0EF-4688-AF0A-93EE0EE47D89}"/>
              </a:ext>
            </a:extLst>
          </p:cNvPr>
          <p:cNvSpPr txBox="1"/>
          <p:nvPr/>
        </p:nvSpPr>
        <p:spPr>
          <a:xfrm>
            <a:off x="357660" y="123062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Control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Longitudinal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Lateral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689E3E5-5760-4542-9DA5-A8878C98EB76}"/>
              </a:ext>
            </a:extLst>
          </p:cNvPr>
          <p:cNvCxnSpPr/>
          <p:nvPr/>
        </p:nvCxnSpPr>
        <p:spPr>
          <a:xfrm>
            <a:off x="10275216" y="3582186"/>
            <a:ext cx="0" cy="1239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2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8FDF5DE-3D5E-47AE-BCBF-EEFE8147DAD8}"/>
              </a:ext>
            </a:extLst>
          </p:cNvPr>
          <p:cNvSpPr/>
          <p:nvPr/>
        </p:nvSpPr>
        <p:spPr>
          <a:xfrm>
            <a:off x="1357460" y="2281286"/>
            <a:ext cx="1979629" cy="3959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63961D1-9862-4C69-81E7-ED7824A4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304" y="1545534"/>
            <a:ext cx="8317623" cy="4666729"/>
          </a:xfrm>
          <a:prstGeom prst="rect">
            <a:avLst/>
          </a:prstGeom>
        </p:spPr>
      </p:pic>
      <p:sp>
        <p:nvSpPr>
          <p:cNvPr id="5" name="TextShape 4">
            <a:extLst>
              <a:ext uri="{FF2B5EF4-FFF2-40B4-BE49-F238E27FC236}">
                <a16:creationId xmlns:a16="http://schemas.microsoft.com/office/drawing/2014/main" id="{9D949E09-C0EF-4688-AF0A-93EE0EE47D89}"/>
              </a:ext>
            </a:extLst>
          </p:cNvPr>
          <p:cNvSpPr txBox="1"/>
          <p:nvPr/>
        </p:nvSpPr>
        <p:spPr>
          <a:xfrm>
            <a:off x="449058" y="123062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Control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Longitudinal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Lateral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07500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63961D1-9862-4C69-81E7-ED7824A4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00" y="1281581"/>
            <a:ext cx="9092756" cy="5101629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EE7B3028-3C6E-4DEC-B9BF-4191505494C0}"/>
              </a:ext>
            </a:extLst>
          </p:cNvPr>
          <p:cNvSpPr/>
          <p:nvPr/>
        </p:nvSpPr>
        <p:spPr>
          <a:xfrm>
            <a:off x="3034788" y="1474283"/>
            <a:ext cx="253885" cy="467640"/>
          </a:xfrm>
          <a:prstGeom prst="leftBrace">
            <a:avLst>
              <a:gd name="adj1" fmla="val 8333"/>
              <a:gd name="adj2" fmla="val 53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B91C1D-B908-4C78-B51A-894CBB3B73E1}"/>
              </a:ext>
            </a:extLst>
          </p:cNvPr>
          <p:cNvSpPr txBox="1"/>
          <p:nvPr/>
        </p:nvSpPr>
        <p:spPr>
          <a:xfrm>
            <a:off x="138625" y="1534959"/>
            <a:ext cx="292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Compute the </a:t>
            </a:r>
            <a:r>
              <a:rPr lang="it-IT" dirty="0" err="1"/>
              <a:t>virtual</a:t>
            </a:r>
            <a:r>
              <a:rPr lang="it-IT" dirty="0"/>
              <a:t> point</a:t>
            </a:r>
            <a:endParaRPr lang="en-GB" dirty="0"/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E57EE33E-D732-49B6-ABC5-B6B794A9CC2B}"/>
              </a:ext>
            </a:extLst>
          </p:cNvPr>
          <p:cNvSpPr/>
          <p:nvPr/>
        </p:nvSpPr>
        <p:spPr>
          <a:xfrm>
            <a:off x="3003145" y="2271860"/>
            <a:ext cx="285528" cy="1018095"/>
          </a:xfrm>
          <a:prstGeom prst="leftBrace">
            <a:avLst>
              <a:gd name="adj1" fmla="val 8333"/>
              <a:gd name="adj2" fmla="val 7474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E246BF7-83D5-485B-8E8A-3666A1C73903}"/>
              </a:ext>
            </a:extLst>
          </p:cNvPr>
          <p:cNvSpPr txBox="1"/>
          <p:nvPr/>
        </p:nvSpPr>
        <p:spPr>
          <a:xfrm flipH="1">
            <a:off x="148052" y="2608998"/>
            <a:ext cx="26614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Define</a:t>
            </a:r>
            <a:r>
              <a:rPr lang="it-IT" dirty="0"/>
              <a:t>: </a:t>
            </a:r>
          </a:p>
          <a:p>
            <a:pPr marL="285750" indent="-285750">
              <a:buFontTx/>
              <a:buChar char="-"/>
            </a:pPr>
            <a:r>
              <a:rPr lang="it-IT" dirty="0"/>
              <a:t>the minimum </a:t>
            </a:r>
            <a:r>
              <a:rPr lang="it-IT" dirty="0" err="1"/>
              <a:t>distance</a:t>
            </a:r>
            <a:r>
              <a:rPr lang="it-IT" dirty="0"/>
              <a:t> (</a:t>
            </a:r>
            <a:r>
              <a:rPr lang="it-IT" dirty="0" err="1"/>
              <a:t>error</a:t>
            </a:r>
            <a:r>
              <a:rPr lang="it-IT" dirty="0"/>
              <a:t>)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virtual</a:t>
            </a:r>
            <a:r>
              <a:rPr lang="it-IT" dirty="0"/>
              <a:t> point and the </a:t>
            </a:r>
            <a:r>
              <a:rPr lang="it-IT" dirty="0" err="1"/>
              <a:t>reference</a:t>
            </a:r>
            <a:r>
              <a:rPr lang="it-IT" dirty="0"/>
              <a:t> </a:t>
            </a:r>
            <a:r>
              <a:rPr lang="it-IT" dirty="0" err="1"/>
              <a:t>trajectory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The index of the point on the </a:t>
            </a:r>
            <a:r>
              <a:rPr lang="it-IT" dirty="0" err="1"/>
              <a:t>reference</a:t>
            </a:r>
            <a:r>
              <a:rPr lang="it-IT" dirty="0"/>
              <a:t> </a:t>
            </a:r>
            <a:r>
              <a:rPr lang="it-IT" dirty="0" err="1"/>
              <a:t>trajectory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nearest</a:t>
            </a:r>
            <a:r>
              <a:rPr lang="it-IT" dirty="0"/>
              <a:t> to the </a:t>
            </a:r>
            <a:r>
              <a:rPr lang="it-IT" dirty="0" err="1"/>
              <a:t>virtual</a:t>
            </a:r>
            <a:r>
              <a:rPr lang="it-IT" dirty="0"/>
              <a:t>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95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Lateral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63961D1-9862-4C69-81E7-ED7824A4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00" y="1281581"/>
            <a:ext cx="9092756" cy="5101629"/>
          </a:xfrm>
          <a:prstGeom prst="rect">
            <a:avLst/>
          </a:prstGeom>
        </p:spPr>
      </p:pic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EDBBB700-71C6-4D66-9044-A9B583D6ABC1}"/>
              </a:ext>
            </a:extLst>
          </p:cNvPr>
          <p:cNvSpPr/>
          <p:nvPr/>
        </p:nvSpPr>
        <p:spPr>
          <a:xfrm>
            <a:off x="2846895" y="3650085"/>
            <a:ext cx="441779" cy="2552752"/>
          </a:xfrm>
          <a:prstGeom prst="leftBrace">
            <a:avLst>
              <a:gd name="adj1" fmla="val 8333"/>
              <a:gd name="adj2" fmla="val 1307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7B7EF9-671C-4B12-80F0-967A5B47FCC0}"/>
              </a:ext>
            </a:extLst>
          </p:cNvPr>
          <p:cNvSpPr txBox="1"/>
          <p:nvPr/>
        </p:nvSpPr>
        <p:spPr>
          <a:xfrm>
            <a:off x="213772" y="3398617"/>
            <a:ext cx="2651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Establish</a:t>
            </a:r>
            <a:r>
              <a:rPr lang="it-IT" dirty="0"/>
              <a:t> the </a:t>
            </a:r>
            <a:r>
              <a:rPr lang="it-IT" dirty="0" err="1"/>
              <a:t>sign</a:t>
            </a:r>
            <a:r>
              <a:rPr lang="it-IT" dirty="0"/>
              <a:t> of the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 the </a:t>
            </a:r>
            <a:r>
              <a:rPr lang="it-IT" dirty="0" err="1"/>
              <a:t>left</a:t>
            </a:r>
            <a:r>
              <a:rPr lang="it-IT" dirty="0"/>
              <a:t> or on the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wrt</a:t>
            </a:r>
            <a:r>
              <a:rPr lang="it-IT" dirty="0"/>
              <a:t>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trajectory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Done using the </a:t>
            </a:r>
            <a:r>
              <a:rPr lang="en-GB" b="1" dirty="0"/>
              <a:t>cross product</a:t>
            </a:r>
          </a:p>
        </p:txBody>
      </p:sp>
    </p:spTree>
    <p:extLst>
      <p:ext uri="{BB962C8B-B14F-4D97-AF65-F5344CB8AC3E}">
        <p14:creationId xmlns:p14="http://schemas.microsoft.com/office/powerpoint/2010/main" val="112725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TextShape 1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61ECF6A-5CF8-433E-902F-EC92FDC0644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10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109" name="TextShape 4"/>
          <p:cNvSpPr txBox="1"/>
          <p:nvPr/>
        </p:nvSpPr>
        <p:spPr>
          <a:xfrm>
            <a:off x="471240" y="33840"/>
            <a:ext cx="1139976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Questions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110" name="Immagine 3109"/>
          <p:cNvPicPr/>
          <p:nvPr/>
        </p:nvPicPr>
        <p:blipFill>
          <a:blip r:embed="rId2"/>
          <a:stretch/>
        </p:blipFill>
        <p:spPr>
          <a:xfrm>
            <a:off x="3343320" y="1584000"/>
            <a:ext cx="4285800" cy="428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Questions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12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E1EAE27-879D-445D-AB61-2DF0367CEDDD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113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114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u="sng" strike="noStrike" spc="-1" dirty="0" err="1">
                <a:solidFill>
                  <a:srgbClr val="000000"/>
                </a:solidFill>
                <a:uFillTx/>
                <a:latin typeface="Malgun Gothic Semilight"/>
              </a:rPr>
              <a:t>Consider</a:t>
            </a:r>
            <a:r>
              <a:rPr lang="it-IT" sz="2200" b="0" u="sng" strike="noStrike" spc="-1" dirty="0">
                <a:solidFill>
                  <a:srgbClr val="000000"/>
                </a:solidFill>
                <a:uFillTx/>
                <a:latin typeface="Malgun Gothic Semilight"/>
              </a:rPr>
              <a:t> banking in the </a:t>
            </a:r>
            <a:r>
              <a:rPr lang="it-IT" sz="2200" b="0" u="sng" strike="noStrike" spc="-1" dirty="0" err="1">
                <a:solidFill>
                  <a:srgbClr val="000000"/>
                </a:solidFill>
                <a:uFillTx/>
                <a:latin typeface="Malgun Gothic Semilight"/>
              </a:rPr>
              <a:t>dynamic</a:t>
            </a:r>
            <a:r>
              <a:rPr lang="it-IT" sz="2200" b="0" u="sng" strike="noStrike" spc="-1" dirty="0">
                <a:solidFill>
                  <a:srgbClr val="000000"/>
                </a:solidFill>
                <a:uFillTx/>
                <a:latin typeface="Malgun Gothic Semilight"/>
              </a:rPr>
              <a:t> model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(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Malgun Gothic Semilight"/>
              </a:rPr>
              <a:t>see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pdf..)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 dirty="0" err="1">
                <a:solidFill>
                  <a:srgbClr val="000000"/>
                </a:solidFill>
                <a:latin typeface="Malgun Gothic Semilight"/>
              </a:rPr>
              <a:t>Fuel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Malgun Gothic Semilight"/>
              </a:rPr>
              <a:t>consumption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(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Malgun Gothic Semilight"/>
              </a:rPr>
              <a:t>sim</a:t>
            </a: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TextShape 1"/>
          <p:cNvSpPr txBox="1"/>
          <p:nvPr/>
        </p:nvSpPr>
        <p:spPr>
          <a:xfrm>
            <a:off x="1523880" y="6477120"/>
            <a:ext cx="469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0C90417-1DA3-4A8B-9842-1DB5C7568ACC}" type="slidenum">
              <a:rPr lang="it-IT" sz="1200" b="0" strike="noStrike" spc="-1">
                <a:solidFill>
                  <a:srgbClr val="8B8B8B"/>
                </a:solidFill>
                <a:latin typeface="Malgun Gothic Semilight"/>
                <a:ea typeface="Malgun Gothic Semilight"/>
              </a:rPr>
              <a:t>16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3116" name="TextShape 2"/>
          <p:cNvSpPr txBox="1"/>
          <p:nvPr/>
        </p:nvSpPr>
        <p:spPr>
          <a:xfrm>
            <a:off x="1590840" y="652320"/>
            <a:ext cx="9010440" cy="75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000" b="1" strike="noStrike" spc="-1" dirty="0">
                <a:solidFill>
                  <a:srgbClr val="000000"/>
                </a:solidFill>
                <a:latin typeface="Malgun Gothic Semilight"/>
                <a:ea typeface="Malgun Gothic Semilight"/>
              </a:rPr>
              <a:t>Meeting 5: TO DO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Overview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25" name="TextShape 4"/>
          <p:cNvSpPr txBox="1"/>
          <p:nvPr/>
        </p:nvSpPr>
        <p:spPr>
          <a:xfrm>
            <a:off x="449058" y="1230620"/>
            <a:ext cx="11231640" cy="48119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What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have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done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since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last meeting: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Malgun Gothic Semilight"/>
              </a:rPr>
              <a:t>arameters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Malgun Gothic Semilight"/>
              </a:rPr>
              <a:t>adjusted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using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new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provided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data</a:t>
            </a:r>
          </a:p>
          <a:p>
            <a:pPr marL="1365300" lvl="2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Vehicle’s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parameters</a:t>
            </a: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365300" lvl="2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Banking </a:t>
            </a:r>
          </a:p>
          <a:p>
            <a:pPr marL="1365300" lvl="2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Introduced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a steering ratio 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 dirty="0" err="1">
                <a:solidFill>
                  <a:srgbClr val="000000"/>
                </a:solidFill>
                <a:latin typeface="Malgun Gothic Semilight"/>
              </a:rPr>
              <a:t>Simulations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run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to test the model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 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Control</a:t>
            </a:r>
          </a:p>
          <a:p>
            <a:pPr marL="1365300" lvl="2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Longitudinal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</a:p>
          <a:p>
            <a:pPr marL="1365300" lvl="2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Lateral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321E49B3-2486-48F6-AD22-A48D8E6D33D9}"/>
              </a:ext>
            </a:extLst>
          </p:cNvPr>
          <p:cNvSpPr/>
          <p:nvPr/>
        </p:nvSpPr>
        <p:spPr>
          <a:xfrm>
            <a:off x="1319753" y="2288572"/>
            <a:ext cx="1187777" cy="377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Adjusted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parameters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Malgun Gothic Semilight"/>
              </a:rPr>
              <a:t>arameters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Malgun Gothic Semilight"/>
              </a:rPr>
              <a:t>adjusted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using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new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provided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data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Vehicle’s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parameters</a:t>
            </a: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Banking </a:t>
            </a:r>
          </a:p>
          <a:p>
            <a:pPr marL="1365300" lvl="2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Banking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values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are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stored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inside an array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indexed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using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the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curvilinear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abscissa</a:t>
            </a: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365300" lvl="2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Step size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considered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is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0.1 for the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curvilinear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abscissa</a:t>
            </a: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Introduced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a steering ratio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53906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321E49B3-2486-48F6-AD22-A48D8E6D33D9}"/>
              </a:ext>
            </a:extLst>
          </p:cNvPr>
          <p:cNvSpPr/>
          <p:nvPr/>
        </p:nvSpPr>
        <p:spPr>
          <a:xfrm>
            <a:off x="1272620" y="2762053"/>
            <a:ext cx="3544478" cy="4485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Malgun Gothic Semilight"/>
              </a:rPr>
              <a:t>arameters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Malgun Gothic Semilight"/>
              </a:rPr>
              <a:t>adjusted</a:t>
            </a:r>
            <a:r>
              <a:rPr lang="it-IT" sz="2200" b="0" strike="noStrike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using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new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provided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data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Vehicle’s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parameters</a:t>
            </a: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Banking 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Introduced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a steering ratio</a:t>
            </a: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Adjusted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</a:t>
            </a: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parameters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1879D11-AE02-4156-BD79-E8026E9C5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78" y="3809527"/>
            <a:ext cx="11238137" cy="20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Simulations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25" name="TextShape 4"/>
          <p:cNvSpPr txBox="1"/>
          <p:nvPr/>
        </p:nvSpPr>
        <p:spPr>
          <a:xfrm>
            <a:off x="449058" y="123062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800" spc="-1" dirty="0">
                <a:solidFill>
                  <a:srgbClr val="000000"/>
                </a:solidFill>
                <a:latin typeface="Malgun Gothic Semilight"/>
              </a:rPr>
              <a:t>7 </a:t>
            </a:r>
            <a:r>
              <a:rPr lang="it-IT" sz="2800" spc="-1" dirty="0" err="1">
                <a:solidFill>
                  <a:srgbClr val="000000"/>
                </a:solidFill>
                <a:latin typeface="Malgun Gothic Semilight"/>
              </a:rPr>
              <a:t>simulations</a:t>
            </a:r>
            <a:r>
              <a:rPr lang="it-IT" sz="28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800" spc="-1" dirty="0" err="1">
                <a:solidFill>
                  <a:srgbClr val="000000"/>
                </a:solidFill>
                <a:latin typeface="Malgun Gothic Semilight"/>
              </a:rPr>
              <a:t>have</a:t>
            </a:r>
            <a:r>
              <a:rPr lang="it-IT" sz="28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800" spc="-1" dirty="0" err="1">
                <a:solidFill>
                  <a:srgbClr val="000000"/>
                </a:solidFill>
                <a:latin typeface="Malgun Gothic Semilight"/>
              </a:rPr>
              <a:t>been</a:t>
            </a:r>
            <a:r>
              <a:rPr lang="it-IT" sz="28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800" spc="-1" dirty="0" err="1">
                <a:solidFill>
                  <a:srgbClr val="000000"/>
                </a:solidFill>
                <a:latin typeface="Malgun Gothic Semilight"/>
              </a:rPr>
              <a:t>run</a:t>
            </a:r>
            <a:r>
              <a:rPr lang="it-IT" sz="2800" spc="-1" dirty="0">
                <a:solidFill>
                  <a:srgbClr val="000000"/>
                </a:solidFill>
                <a:latin typeface="Malgun Gothic Semilight"/>
              </a:rPr>
              <a:t>: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Non-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accelerating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straight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path</a:t>
            </a: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Accelerating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straight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path</a:t>
            </a: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Accelerating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straight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path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on a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banked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road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Accelerating-Braking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straight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path</a:t>
            </a: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Constant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steer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and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incresing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velocity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path</a:t>
            </a: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Sinusoidal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wave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path</a:t>
            </a: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Constant speed and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increasing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steering angle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79253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Simulations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25" name="TextShape 4"/>
          <p:cNvSpPr txBox="1"/>
          <p:nvPr/>
        </p:nvSpPr>
        <p:spPr>
          <a:xfrm>
            <a:off x="449058" y="123062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ADD ALL SLIDES OF SIMULATIONS HERE?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02893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269B2D8-BE0C-45ED-8ED2-7537A9637465}"/>
              </a:ext>
            </a:extLst>
          </p:cNvPr>
          <p:cNvSpPr/>
          <p:nvPr/>
        </p:nvSpPr>
        <p:spPr>
          <a:xfrm>
            <a:off x="1338606" y="1772240"/>
            <a:ext cx="2686639" cy="3959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44F44ED-580E-4DF1-8ED3-11929C11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0" y="2869178"/>
            <a:ext cx="9982713" cy="306720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100AA08-CB55-4440-90FB-5E0A14DE7480}"/>
              </a:ext>
            </a:extLst>
          </p:cNvPr>
          <p:cNvSpPr txBox="1"/>
          <p:nvPr/>
        </p:nvSpPr>
        <p:spPr>
          <a:xfrm>
            <a:off x="7607433" y="1474977"/>
            <a:ext cx="3893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Proportional</a:t>
            </a:r>
            <a:r>
              <a:rPr lang="it-IT" dirty="0"/>
              <a:t> (P): 3000</a:t>
            </a:r>
          </a:p>
          <a:p>
            <a:endParaRPr lang="it-IT" dirty="0"/>
          </a:p>
          <a:p>
            <a:r>
              <a:rPr lang="it-IT" dirty="0" err="1"/>
              <a:t>Integral</a:t>
            </a:r>
            <a:r>
              <a:rPr lang="it-IT" dirty="0"/>
              <a:t> (I): 0</a:t>
            </a:r>
          </a:p>
          <a:p>
            <a:endParaRPr lang="it-IT" dirty="0"/>
          </a:p>
          <a:p>
            <a:r>
              <a:rPr lang="it-IT" dirty="0"/>
              <a:t>Derivative (D): 0</a:t>
            </a:r>
            <a:endParaRPr lang="en-GB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46D7105-EFFB-45C5-8FFD-5C3ECB92F9E6}"/>
              </a:ext>
            </a:extLst>
          </p:cNvPr>
          <p:cNvCxnSpPr>
            <a:cxnSpLocks/>
          </p:cNvCxnSpPr>
          <p:nvPr/>
        </p:nvCxnSpPr>
        <p:spPr>
          <a:xfrm flipV="1">
            <a:off x="8531258" y="3054285"/>
            <a:ext cx="0" cy="1348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5" name="TextShape 4"/>
          <p:cNvSpPr txBox="1"/>
          <p:nvPr/>
        </p:nvSpPr>
        <p:spPr>
          <a:xfrm>
            <a:off x="479880" y="125784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Control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Longitudinal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Lateral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37694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269B2D8-BE0C-45ED-8ED2-7537A9637465}"/>
              </a:ext>
            </a:extLst>
          </p:cNvPr>
          <p:cNvSpPr/>
          <p:nvPr/>
        </p:nvSpPr>
        <p:spPr>
          <a:xfrm>
            <a:off x="1338606" y="1734532"/>
            <a:ext cx="2686639" cy="3959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25" name="TextShape 4"/>
          <p:cNvSpPr txBox="1"/>
          <p:nvPr/>
        </p:nvSpPr>
        <p:spPr>
          <a:xfrm>
            <a:off x="449058" y="123062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Control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Longitudinal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Lateral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4F77AB7-C8CD-4B70-8C9A-67ECDE3D0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0"/>
          <a:stretch/>
        </p:blipFill>
        <p:spPr>
          <a:xfrm>
            <a:off x="454740" y="3007148"/>
            <a:ext cx="11621859" cy="17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3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4F77AB7-C8CD-4B70-8C9A-67ECDE3D0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2" r="11882"/>
          <a:stretch/>
        </p:blipFill>
        <p:spPr>
          <a:xfrm>
            <a:off x="1896755" y="1593131"/>
            <a:ext cx="10207262" cy="1769557"/>
          </a:xfrm>
          <a:prstGeom prst="rect">
            <a:avLst/>
          </a:prstGeom>
        </p:spPr>
      </p:pic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DF0D2046-FAE6-4526-B1E7-F23FA53E0F98}"/>
              </a:ext>
            </a:extLst>
          </p:cNvPr>
          <p:cNvSpPr/>
          <p:nvPr/>
        </p:nvSpPr>
        <p:spPr>
          <a:xfrm>
            <a:off x="1564849" y="2477909"/>
            <a:ext cx="331906" cy="79319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7781559-DCCC-4EFE-8ABC-A55941B54168}"/>
              </a:ext>
            </a:extLst>
          </p:cNvPr>
          <p:cNvSpPr txBox="1"/>
          <p:nvPr/>
        </p:nvSpPr>
        <p:spPr>
          <a:xfrm flipH="1">
            <a:off x="138624" y="4664044"/>
            <a:ext cx="8260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Define</a:t>
            </a:r>
            <a:r>
              <a:rPr lang="it-IT" dirty="0"/>
              <a:t> the index of the point on the </a:t>
            </a:r>
            <a:r>
              <a:rPr lang="it-IT" dirty="0" err="1"/>
              <a:t>reference</a:t>
            </a:r>
            <a:r>
              <a:rPr lang="it-IT" dirty="0"/>
              <a:t> </a:t>
            </a:r>
            <a:r>
              <a:rPr lang="it-IT" dirty="0" err="1"/>
              <a:t>trajectory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nearest</a:t>
            </a:r>
            <a:r>
              <a:rPr lang="it-IT" dirty="0"/>
              <a:t> to the </a:t>
            </a:r>
            <a:r>
              <a:rPr lang="it-IT" dirty="0" err="1"/>
              <a:t>vehicle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Return the </a:t>
            </a: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</a:t>
            </a:r>
            <a:r>
              <a:rPr lang="it-IT" dirty="0" err="1"/>
              <a:t>its</a:t>
            </a:r>
            <a:r>
              <a:rPr lang="it-IT" dirty="0"/>
              <a:t> 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CBADF4-C078-4D57-9EEB-50355F1A3ED0}"/>
              </a:ext>
            </a:extLst>
          </p:cNvPr>
          <p:cNvSpPr txBox="1"/>
          <p:nvPr/>
        </p:nvSpPr>
        <p:spPr>
          <a:xfrm flipH="1">
            <a:off x="5164475" y="3874415"/>
            <a:ext cx="683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Row</a:t>
            </a:r>
            <a:r>
              <a:rPr lang="it-IT" dirty="0"/>
              <a:t> 5 of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trajec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profile</a:t>
            </a:r>
            <a:endParaRPr lang="en-GB" dirty="0"/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6ECA2E89-311F-41F3-B12A-67712158E5D0}"/>
              </a:ext>
            </a:extLst>
          </p:cNvPr>
          <p:cNvCxnSpPr>
            <a:cxnSpLocks/>
          </p:cNvCxnSpPr>
          <p:nvPr/>
        </p:nvCxnSpPr>
        <p:spPr>
          <a:xfrm rot="10800000">
            <a:off x="4303335" y="3487920"/>
            <a:ext cx="832859" cy="584461"/>
          </a:xfrm>
          <a:prstGeom prst="bentConnector3">
            <a:avLst>
              <a:gd name="adj1" fmla="val 9867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37CA6155-4B8F-426A-A717-BDEC8FC95EED}"/>
              </a:ext>
            </a:extLst>
          </p:cNvPr>
          <p:cNvCxnSpPr>
            <a:cxnSpLocks/>
          </p:cNvCxnSpPr>
          <p:nvPr/>
        </p:nvCxnSpPr>
        <p:spPr>
          <a:xfrm rot="5400000">
            <a:off x="348469" y="3460464"/>
            <a:ext cx="1566668" cy="451312"/>
          </a:xfrm>
          <a:prstGeom prst="bentConnector3">
            <a:avLst>
              <a:gd name="adj1" fmla="val -174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9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416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18</vt:i4>
      </vt:variant>
      <vt:variant>
        <vt:lpstr>Titoli diapositive</vt:lpstr>
      </vt:variant>
      <vt:variant>
        <vt:i4>16</vt:i4>
      </vt:variant>
    </vt:vector>
  </HeadingPairs>
  <TitlesOfParts>
    <vt:vector size="39" baseType="lpstr">
      <vt:lpstr>Malgun Gothic Semilight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Alessio Russo</dc:creator>
  <dc:description/>
  <cp:lastModifiedBy>Alessio Russo</cp:lastModifiedBy>
  <cp:revision>91</cp:revision>
  <dcterms:created xsi:type="dcterms:W3CDTF">2020-05-01T16:55:40Z</dcterms:created>
  <dcterms:modified xsi:type="dcterms:W3CDTF">2020-08-19T20:09:46Z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