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65" r:id="rId8"/>
    <p:sldMasterId id="2147483778" r:id="rId9"/>
    <p:sldMasterId id="2147483791" r:id="rId10"/>
    <p:sldMasterId id="2147483804" r:id="rId11"/>
    <p:sldMasterId id="2147483817" r:id="rId12"/>
    <p:sldMasterId id="2147483830" r:id="rId13"/>
    <p:sldMasterId id="2147483843" r:id="rId14"/>
    <p:sldMasterId id="2147483856" r:id="rId15"/>
    <p:sldMasterId id="2147483882" r:id="rId16"/>
  </p:sldMasterIdLst>
  <p:notesMasterIdLst>
    <p:notesMasterId r:id="rId56"/>
  </p:notesMasterIdLst>
  <p:sldIdLst>
    <p:sldId id="256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22" r:id="rId25"/>
    <p:sldId id="321" r:id="rId26"/>
    <p:sldId id="323" r:id="rId27"/>
    <p:sldId id="324" r:id="rId28"/>
    <p:sldId id="325" r:id="rId29"/>
    <p:sldId id="285" r:id="rId30"/>
    <p:sldId id="326" r:id="rId31"/>
    <p:sldId id="328" r:id="rId32"/>
    <p:sldId id="327" r:id="rId33"/>
    <p:sldId id="329" r:id="rId34"/>
    <p:sldId id="330" r:id="rId35"/>
    <p:sldId id="278" r:id="rId36"/>
    <p:sldId id="279" r:id="rId37"/>
    <p:sldId id="310" r:id="rId38"/>
    <p:sldId id="281" r:id="rId39"/>
    <p:sldId id="291" r:id="rId40"/>
    <p:sldId id="289" r:id="rId41"/>
    <p:sldId id="292" r:id="rId42"/>
    <p:sldId id="301" r:id="rId43"/>
    <p:sldId id="294" r:id="rId44"/>
    <p:sldId id="295" r:id="rId45"/>
    <p:sldId id="298" r:id="rId46"/>
    <p:sldId id="297" r:id="rId47"/>
    <p:sldId id="302" r:id="rId48"/>
    <p:sldId id="300" r:id="rId49"/>
    <p:sldId id="309" r:id="rId50"/>
    <p:sldId id="303" r:id="rId51"/>
    <p:sldId id="306" r:id="rId52"/>
    <p:sldId id="307" r:id="rId53"/>
    <p:sldId id="311" r:id="rId54"/>
    <p:sldId id="270" r:id="rId5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7483" autoAdjust="0"/>
  </p:normalViewPr>
  <p:slideViewPr>
    <p:cSldViewPr snapToGrid="0">
      <p:cViewPr varScale="1">
        <p:scale>
          <a:sx n="68" d="100"/>
          <a:sy n="68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0E6F-0C95-4720-B765-DA62FA905AE8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7DEF-2880-4485-862D-B1E2C1108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7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32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5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2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8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50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9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94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4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7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11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5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2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73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2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19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7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8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98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76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4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4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2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2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3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5.jf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Final</a:t>
            </a: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30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presentation</a:t>
            </a: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: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Fuel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consumption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56161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has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been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modelled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by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taking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into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account the power output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P = 0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while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braking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P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multiplied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by a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coefficient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express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15F0B21-5C6E-424D-9FDC-417B64D8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03" y="3765981"/>
            <a:ext cx="6497794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Tyre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wear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56161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Based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Archard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model for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wear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The model has been converted in order to take into account, instead of the sliding velocity, the forces acting on the wheels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So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it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depends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on: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pressure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P</a:t>
            </a:r>
            <a:r>
              <a:rPr lang="it-IT" sz="2400" b="0" strike="noStrike" spc="-1" baseline="-25000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b="0" strike="noStrike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=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b="0" strike="noStrike" spc="-1" baseline="-25000" dirty="0" err="1">
                <a:solidFill>
                  <a:srgbClr val="000000"/>
                </a:solidFill>
                <a:latin typeface="Malgun Gothic Semilight"/>
              </a:rPr>
              <a:t>z</a:t>
            </a:r>
            <a:r>
              <a:rPr lang="it-IT" sz="2400" b="0" strike="noStrike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/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Tyre_contact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_a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rea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Forces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x</a:t>
            </a:r>
            <a:r>
              <a:rPr lang="it-IT" sz="2400" b="0" strike="noStrike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acting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wheel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K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wear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coefficient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opportunely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chosen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C8DA24-E20A-441F-91A6-EF14A288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89" y="4628561"/>
            <a:ext cx="4905960" cy="15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0804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Banking (slide 1)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357660" y="1054482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Banking has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been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considered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in the model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equations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take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into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acount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shape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Indianapolis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circuit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To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simplify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model, the car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assumed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always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travel with in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parallel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with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respect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tangent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curve. In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this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way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only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consider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projection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weight force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along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road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surface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75B960-3AB9-40A1-BF8E-03B9D2B04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3" b="7713"/>
          <a:stretch/>
        </p:blipFill>
        <p:spPr>
          <a:xfrm>
            <a:off x="6938475" y="3901616"/>
            <a:ext cx="4175727" cy="254036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127C6F2-7E6C-4E09-90D7-EAD5B0F9A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0" t="3901" r="2580" b="5282"/>
          <a:stretch/>
        </p:blipFill>
        <p:spPr>
          <a:xfrm>
            <a:off x="1448914" y="3535775"/>
            <a:ext cx="3291628" cy="29062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F957E7-37E2-495A-9AAF-EF60CEC66B3E}"/>
              </a:ext>
            </a:extLst>
          </p:cNvPr>
          <p:cNvSpPr txBox="1"/>
          <p:nvPr/>
        </p:nvSpPr>
        <p:spPr>
          <a:xfrm>
            <a:off x="6138000" y="3500273"/>
            <a:ext cx="18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 </a:t>
            </a:r>
            <a:r>
              <a:rPr lang="it-IT" sz="2800" dirty="0" err="1"/>
              <a:t>view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283086-36D4-4D7C-84D4-596E0884CF90}"/>
              </a:ext>
            </a:extLst>
          </p:cNvPr>
          <p:cNvSpPr txBox="1"/>
          <p:nvPr/>
        </p:nvSpPr>
        <p:spPr>
          <a:xfrm>
            <a:off x="670320" y="3500273"/>
            <a:ext cx="272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Lateral</a:t>
            </a:r>
            <a:r>
              <a:rPr lang="it-IT" sz="2800" dirty="0"/>
              <a:t> </a:t>
            </a:r>
            <a:r>
              <a:rPr lang="it-IT" sz="2800" dirty="0" err="1"/>
              <a:t>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516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0804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Banking (slide 2)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-94268" y="14401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Given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assumptions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,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projection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mg*sin(</a:t>
            </a:r>
            <a:r>
              <a:rPr lang="el-GR" sz="2400" spc="-1" dirty="0">
                <a:solidFill>
                  <a:srgbClr val="000000"/>
                </a:solidFill>
                <a:latin typeface="Malgun Gothic Semilight"/>
              </a:rPr>
              <a:t>γ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)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will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be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directed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the center of the curve.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Thus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,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projected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again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consider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into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state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equations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75B960-3AB9-40A1-BF8E-03B9D2B0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11" y="1131647"/>
            <a:ext cx="4028389" cy="26039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AA4235-2088-4B9C-8B22-CE120C60B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5" b="19492"/>
          <a:stretch/>
        </p:blipFill>
        <p:spPr>
          <a:xfrm>
            <a:off x="20700" y="4044116"/>
            <a:ext cx="12150000" cy="20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C53B65E-EF3E-4C47-8430-BD2E27020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6" t="13741" r="3246"/>
          <a:stretch/>
        </p:blipFill>
        <p:spPr>
          <a:xfrm>
            <a:off x="6054604" y="3795298"/>
            <a:ext cx="2912883" cy="2567884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4F2F-AFA2-4BB9-84A3-AF6424F9ABC0}"/>
              </a:ext>
            </a:extLst>
          </p:cNvPr>
          <p:cNvSpPr txBox="1"/>
          <p:nvPr/>
        </p:nvSpPr>
        <p:spPr>
          <a:xfrm>
            <a:off x="438784" y="1263192"/>
            <a:ext cx="1149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model </a:t>
            </a:r>
            <a:r>
              <a:rPr lang="it-IT" sz="2400" dirty="0" err="1"/>
              <a:t>presented</a:t>
            </a:r>
            <a:r>
              <a:rPr lang="it-IT" sz="2400" dirty="0"/>
              <a:t> so far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We</a:t>
            </a:r>
            <a:r>
              <a:rPr lang="it-IT" sz="2400" dirty="0"/>
              <a:t> first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linearize</a:t>
            </a:r>
            <a:r>
              <a:rPr lang="it-IT" sz="2400" dirty="0"/>
              <a:t> the model to design a </a:t>
            </a:r>
            <a:r>
              <a:rPr lang="it-IT" sz="2400" dirty="0" err="1"/>
              <a:t>regulator</a:t>
            </a:r>
            <a:r>
              <a:rPr lang="it-IT" sz="2400" dirty="0"/>
              <a:t> on </a:t>
            </a:r>
            <a:r>
              <a:rPr lang="it-IT" sz="2400" dirty="0" err="1"/>
              <a:t>it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choose as operating point for linearization a point where we assume that the vehicle is moving on a straight path with a constant longitudinal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 the right we can see the value of </a:t>
            </a:r>
          </a:p>
          <a:p>
            <a:r>
              <a:rPr lang="en-GB" sz="2400" dirty="0"/>
              <a:t>states and inputs at the considered </a:t>
            </a:r>
          </a:p>
          <a:p>
            <a:r>
              <a:rPr lang="en-GB" sz="2400" dirty="0"/>
              <a:t>operating point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45DA97-A028-495B-AAF5-9F4D8C93C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0" t="-634"/>
          <a:stretch/>
        </p:blipFill>
        <p:spPr>
          <a:xfrm>
            <a:off x="9841183" y="4025246"/>
            <a:ext cx="1829241" cy="22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4F2F-AFA2-4BB9-84A3-AF6424F9ABC0}"/>
              </a:ext>
            </a:extLst>
          </p:cNvPr>
          <p:cNvSpPr txBox="1"/>
          <p:nvPr/>
        </p:nvSpPr>
        <p:spPr>
          <a:xfrm>
            <a:off x="438784" y="1263192"/>
            <a:ext cx="11495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Expanding</a:t>
            </a:r>
            <a:r>
              <a:rPr lang="it-IT" sz="2400" dirty="0"/>
              <a:t> the system in a Taylor </a:t>
            </a:r>
            <a:r>
              <a:rPr lang="it-IT" sz="2400" dirty="0" err="1"/>
              <a:t>series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Considering linear tyre model and linear version of the slip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2B05FEC-A930-4CD8-9489-5EA31861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747319"/>
            <a:ext cx="7668695" cy="7906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DE4FE83-498F-4FBD-ABBC-7CB7FF13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43" y="3429000"/>
            <a:ext cx="3962114" cy="28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4F2F-AFA2-4BB9-84A3-AF6424F9ABC0}"/>
              </a:ext>
            </a:extLst>
          </p:cNvPr>
          <p:cNvSpPr txBox="1"/>
          <p:nvPr/>
        </p:nvSpPr>
        <p:spPr>
          <a:xfrm>
            <a:off x="202131" y="1164658"/>
            <a:ext cx="11944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value</a:t>
            </a:r>
            <a:r>
              <a:rPr lang="it-IT" sz="2400" dirty="0"/>
              <a:t> for C</a:t>
            </a:r>
            <a:r>
              <a:rPr lang="it-IT" sz="2400" baseline="-25000" dirty="0"/>
              <a:t>F  </a:t>
            </a:r>
            <a:r>
              <a:rPr lang="it-IT" sz="2400" dirty="0"/>
              <a:t>and C</a:t>
            </a:r>
            <a:r>
              <a:rPr lang="it-IT" sz="2400" baseline="-25000" dirty="0"/>
              <a:t>R</a:t>
            </a:r>
            <a:r>
              <a:rPr lang="it-IT" sz="2400" dirty="0"/>
              <a:t> has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chosen</a:t>
            </a:r>
            <a:r>
              <a:rPr lang="it-IT" sz="2400" dirty="0"/>
              <a:t> to best </a:t>
            </a:r>
            <a:r>
              <a:rPr lang="it-IT" sz="2400" dirty="0" err="1"/>
              <a:t>approximate</a:t>
            </a:r>
            <a:r>
              <a:rPr lang="it-IT" sz="2400" dirty="0"/>
              <a:t> the </a:t>
            </a:r>
            <a:r>
              <a:rPr lang="it-IT" sz="2400" dirty="0" err="1"/>
              <a:t>Pacejka</a:t>
            </a:r>
            <a:r>
              <a:rPr lang="it-IT" sz="2400" dirty="0"/>
              <a:t> </a:t>
            </a:r>
            <a:r>
              <a:rPr lang="it-IT" sz="2400" dirty="0" err="1"/>
              <a:t>tyre</a:t>
            </a:r>
            <a:r>
              <a:rPr lang="it-IT" sz="2400" dirty="0"/>
              <a:t> model in the case of small </a:t>
            </a:r>
            <a:r>
              <a:rPr lang="it-IT" sz="2400" dirty="0" err="1"/>
              <a:t>angles</a:t>
            </a:r>
            <a:r>
              <a:rPr lang="it-IT" sz="2400" dirty="0"/>
              <a:t> </a:t>
            </a:r>
            <a:r>
              <a:rPr lang="it-IT" sz="2400" dirty="0" err="1"/>
              <a:t>according</a:t>
            </a:r>
            <a:r>
              <a:rPr lang="it-IT" sz="2400" dirty="0"/>
              <a:t> to the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vertical</a:t>
            </a:r>
            <a:r>
              <a:rPr lang="it-IT" sz="2400" dirty="0"/>
              <a:t> </a:t>
            </a:r>
            <a:r>
              <a:rPr lang="it-IT" sz="2400" dirty="0" err="1"/>
              <a:t>load</a:t>
            </a:r>
            <a:r>
              <a:rPr lang="it-IT" sz="2400" dirty="0"/>
              <a:t> on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wheel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D33C0FC-6139-4B28-A6CF-3EC6EFF6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58" y="1969587"/>
            <a:ext cx="8232511" cy="44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351CA2B-0746-4787-9B74-CB329F46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57" y="1949352"/>
            <a:ext cx="8974867" cy="4042433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4F2F-AFA2-4BB9-84A3-AF6424F9ABC0}"/>
              </a:ext>
            </a:extLst>
          </p:cNvPr>
          <p:cNvSpPr txBox="1"/>
          <p:nvPr/>
        </p:nvSpPr>
        <p:spPr>
          <a:xfrm>
            <a:off x="438784" y="1263192"/>
            <a:ext cx="11495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So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obtain</a:t>
            </a:r>
            <a:r>
              <a:rPr lang="it-IT" sz="2400" dirty="0"/>
              <a:t> the </a:t>
            </a:r>
            <a:r>
              <a:rPr lang="it-IT" sz="2400" dirty="0" err="1"/>
              <a:t>linearized</a:t>
            </a:r>
            <a:r>
              <a:rPr lang="it-IT" sz="2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48AD23-4C3B-41F6-AD40-A5C270E5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6" y="2346330"/>
            <a:ext cx="159089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4F2F-AFA2-4BB9-84A3-AF6424F9ABC0}"/>
              </a:ext>
            </a:extLst>
          </p:cNvPr>
          <p:cNvSpPr txBox="1"/>
          <p:nvPr/>
        </p:nvSpPr>
        <p:spPr>
          <a:xfrm>
            <a:off x="438784" y="1263192"/>
            <a:ext cx="11495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From the linearized model we first neglect the longitudinal dynamics and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AA5EC81-11D1-438F-9925-2DCB2772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46" y="2148384"/>
            <a:ext cx="1124107" cy="9050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ACAD2FB-AFD1-4DFF-BDF5-B37E27D6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57" y="3429000"/>
            <a:ext cx="834506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3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4F2F-AFA2-4BB9-84A3-AF6424F9ABC0}"/>
              </a:ext>
            </a:extLst>
          </p:cNvPr>
          <p:cNvSpPr txBox="1"/>
          <p:nvPr/>
        </p:nvSpPr>
        <p:spPr>
          <a:xfrm>
            <a:off x="438784" y="1263192"/>
            <a:ext cx="11495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Then we make a change in the states by exploiting the following assumption that v</a:t>
            </a:r>
            <a:r>
              <a:rPr lang="en-GB" sz="2400" baseline="-25000" dirty="0"/>
              <a:t>T0 </a:t>
            </a:r>
            <a:r>
              <a:rPr lang="en-GB" sz="2400" dirty="0"/>
              <a:t>corresponds to V</a:t>
            </a:r>
            <a:r>
              <a:rPr lang="en-GB" sz="2400" baseline="-25000" dirty="0"/>
              <a:t>x</a:t>
            </a:r>
            <a:r>
              <a:rPr lang="en-GB" sz="2400" dirty="0"/>
              <a:t> and </a:t>
            </a:r>
            <a:r>
              <a:rPr lang="el-GR" sz="2400" dirty="0"/>
              <a:t>β</a:t>
            </a:r>
            <a:r>
              <a:rPr lang="en-GB" sz="2400" dirty="0"/>
              <a:t>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Thus obtaining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75ADC9-3173-4E88-A38E-8502B383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37" y="2285769"/>
            <a:ext cx="2124371" cy="4953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317AEAA-CDAD-4B14-8251-7984DF5E4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3" t="58082" r="7481" b="7923"/>
          <a:stretch/>
        </p:blipFill>
        <p:spPr>
          <a:xfrm>
            <a:off x="8337094" y="2057399"/>
            <a:ext cx="1442301" cy="9521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B860373-2DFD-4B7B-B61E-D8C068C41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13"/>
          <a:stretch/>
        </p:blipFill>
        <p:spPr>
          <a:xfrm>
            <a:off x="5146661" y="2285769"/>
            <a:ext cx="1648055" cy="49537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40CC548-84F2-44A9-BC1C-AB104EEA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298" y="3596972"/>
            <a:ext cx="9547403" cy="22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Introduction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/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objectives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078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Linear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" y="2764221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85" y="344412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63" y="4844414"/>
            <a:ext cx="4892464" cy="13793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E373813A-7939-4209-981D-719DCED3AACC}"/>
              </a:ext>
            </a:extLst>
          </p:cNvPr>
          <p:cNvGrpSpPr/>
          <p:nvPr/>
        </p:nvGrpSpPr>
        <p:grpSpPr>
          <a:xfrm>
            <a:off x="4697805" y="3446344"/>
            <a:ext cx="1706880" cy="1706880"/>
            <a:chOff x="4693920" y="2722880"/>
            <a:chExt cx="1706880" cy="1706880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A45B6302-9669-4376-8A92-2E83D61B5307}"/>
                </a:ext>
              </a:extLst>
            </p:cNvPr>
            <p:cNvCxnSpPr/>
            <p:nvPr/>
          </p:nvCxnSpPr>
          <p:spPr>
            <a:xfrm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2F96B388-5E6A-4CA4-88BD-2130D466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33BEC520-D9BD-4125-A3E3-A7C4DF96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68" y="1141080"/>
            <a:ext cx="552497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35527B-E731-4A92-8749-050C67A75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34" t="59656" r="1574" b="30334"/>
          <a:stretch/>
        </p:blipFill>
        <p:spPr>
          <a:xfrm>
            <a:off x="9210824" y="5033059"/>
            <a:ext cx="590251" cy="20955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D488C2-9A74-41C0-9C41-9EA54CD4E082}"/>
              </a:ext>
            </a:extLst>
          </p:cNvPr>
          <p:cNvGrpSpPr/>
          <p:nvPr/>
        </p:nvGrpSpPr>
        <p:grpSpPr>
          <a:xfrm>
            <a:off x="1828948" y="4067175"/>
            <a:ext cx="8230403" cy="2264403"/>
            <a:chOff x="1828948" y="4067175"/>
            <a:chExt cx="8230403" cy="226440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033BC65-903A-4AE1-BD33-6D04112A7348}"/>
                </a:ext>
              </a:extLst>
            </p:cNvPr>
            <p:cNvGrpSpPr/>
            <p:nvPr/>
          </p:nvGrpSpPr>
          <p:grpSpPr>
            <a:xfrm>
              <a:off x="1828948" y="4067175"/>
              <a:ext cx="8105553" cy="2118501"/>
              <a:chOff x="1828948" y="4067175"/>
              <a:chExt cx="8105553" cy="2118501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EBD3524-319D-4EC8-A0C0-26458C702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089" r="9162" b="1"/>
              <a:stretch/>
            </p:blipFill>
            <p:spPr>
              <a:xfrm>
                <a:off x="1828948" y="4067175"/>
                <a:ext cx="7677002" cy="2118501"/>
              </a:xfrm>
              <a:prstGeom prst="rect">
                <a:avLst/>
              </a:prstGeom>
            </p:spPr>
          </p:pic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A61BD009-2098-43DC-871F-EB5DCD905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2439"/>
              <a:stretch/>
            </p:blipFill>
            <p:spPr>
              <a:xfrm>
                <a:off x="8450351" y="4089994"/>
                <a:ext cx="1484150" cy="2095682"/>
              </a:xfrm>
              <a:prstGeom prst="rect">
                <a:avLst/>
              </a:prstGeom>
            </p:spPr>
          </p:pic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8725D7C-BFE6-4346-845C-EB300FDA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46" t="4827" r="52196" b="43505"/>
            <a:stretch/>
          </p:blipFill>
          <p:spPr>
            <a:xfrm>
              <a:off x="9192426" y="5248759"/>
              <a:ext cx="866925" cy="1082819"/>
            </a:xfrm>
            <a:prstGeom prst="rect">
              <a:avLst/>
            </a:prstGeom>
          </p:spPr>
        </p:pic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DEE6842-1455-4F94-AE73-E636E0EA02A3}"/>
              </a:ext>
            </a:extLst>
          </p:cNvPr>
          <p:cNvSpPr/>
          <p:nvPr/>
        </p:nvSpPr>
        <p:spPr>
          <a:xfrm>
            <a:off x="8450351" y="4244009"/>
            <a:ext cx="446950" cy="194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226975-C70F-4E5B-94C2-F3480EE07DBE}"/>
              </a:ext>
            </a:extLst>
          </p:cNvPr>
          <p:cNvSpPr/>
          <p:nvPr/>
        </p:nvSpPr>
        <p:spPr>
          <a:xfrm>
            <a:off x="9163403" y="5033059"/>
            <a:ext cx="656070" cy="28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B13DF0-7AF4-4F3F-A5C6-722D705C06B7}"/>
              </a:ext>
            </a:extLst>
          </p:cNvPr>
          <p:cNvSpPr txBox="1"/>
          <p:nvPr/>
        </p:nvSpPr>
        <p:spPr>
          <a:xfrm>
            <a:off x="357659" y="1580126"/>
            <a:ext cx="11628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implemented</a:t>
            </a:r>
            <a:r>
              <a:rPr lang="it-IT" sz="2800" dirty="0"/>
              <a:t> 3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versions</a:t>
            </a:r>
            <a:r>
              <a:rPr lang="it-IT" sz="2800" dirty="0"/>
              <a:t>: 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Controller </a:t>
            </a:r>
            <a:r>
              <a:rPr lang="it-IT" sz="2800" dirty="0" err="1"/>
              <a:t>based</a:t>
            </a:r>
            <a:r>
              <a:rPr lang="it-IT" sz="2800" dirty="0"/>
              <a:t> on the model 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dirty="0" err="1"/>
              <a:t>lookahead</a:t>
            </a:r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2 </a:t>
            </a:r>
            <a:r>
              <a:rPr lang="it-IT" sz="2800" dirty="0" err="1"/>
              <a:t>different</a:t>
            </a:r>
            <a:r>
              <a:rPr lang="it-IT" sz="2800" dirty="0"/>
              <a:t> controllers </a:t>
            </a:r>
            <a:r>
              <a:rPr lang="it-IT" sz="2800" dirty="0" err="1"/>
              <a:t>based</a:t>
            </a:r>
            <a:r>
              <a:rPr lang="it-IT" sz="2800" dirty="0"/>
              <a:t> on the model with </a:t>
            </a:r>
            <a:r>
              <a:rPr lang="it-IT" sz="2800" dirty="0" err="1"/>
              <a:t>lookahead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6233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5576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  The </a:t>
            </a:r>
            <a:r>
              <a:rPr lang="it-IT" dirty="0" err="1"/>
              <a:t>linearized</a:t>
            </a:r>
            <a:r>
              <a:rPr lang="it-IT" dirty="0"/>
              <a:t> model </a:t>
            </a:r>
            <a:r>
              <a:rPr lang="it-IT" dirty="0" err="1"/>
              <a:t>seen</a:t>
            </a:r>
            <a:r>
              <a:rPr lang="it-IT" dirty="0"/>
              <a:t> so far can </a:t>
            </a:r>
            <a:r>
              <a:rPr lang="it-IT" dirty="0" err="1"/>
              <a:t>also</a:t>
            </a:r>
            <a:r>
              <a:rPr lang="it-IT" dirty="0"/>
              <a:t> be</a:t>
            </a:r>
          </a:p>
          <a:p>
            <a:r>
              <a:rPr lang="it-IT" dirty="0"/>
              <a:t>     </a:t>
            </a:r>
            <a:r>
              <a:rPr lang="it-IT" dirty="0" err="1"/>
              <a:t>represented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way. 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more </a:t>
            </a:r>
            <a:r>
              <a:rPr lang="it-IT" dirty="0" err="1"/>
              <a:t>states</a:t>
            </a:r>
            <a:r>
              <a:rPr lang="it-IT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heading</a:t>
            </a:r>
            <a:r>
              <a:rPr lang="it-IT" dirty="0"/>
              <a:t> angle </a:t>
            </a:r>
            <a:r>
              <a:rPr lang="it-IT" dirty="0" err="1"/>
              <a:t>error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</a:t>
            </a:r>
          </a:p>
          <a:p>
            <a:r>
              <a:rPr lang="it-IT" dirty="0"/>
              <a:t>    to the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460F73-A380-4130-B385-F9A1FD6A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8" y="5187301"/>
            <a:ext cx="3238952" cy="8764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0EE9890-C729-4D77-9EAB-42A7F71E0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181" y="4775731"/>
            <a:ext cx="6516009" cy="167663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280288-FF58-450F-B287-C98C3610507F}"/>
              </a:ext>
            </a:extLst>
          </p:cNvPr>
          <p:cNvCxnSpPr>
            <a:cxnSpLocks/>
          </p:cNvCxnSpPr>
          <p:nvPr/>
        </p:nvCxnSpPr>
        <p:spPr>
          <a:xfrm>
            <a:off x="2149311" y="4492487"/>
            <a:ext cx="0" cy="8249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4581E506-0B0A-4EBC-9FA3-5E12ECF79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6423" r="7835" b="5551"/>
          <a:stretch/>
        </p:blipFill>
        <p:spPr>
          <a:xfrm>
            <a:off x="953280" y="1157140"/>
            <a:ext cx="10030121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24618D9-D284-4DF5-8CE1-5B7A8F976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" t="-1" r="8751" b="863"/>
          <a:stretch/>
        </p:blipFill>
        <p:spPr>
          <a:xfrm>
            <a:off x="7460302" y="1660108"/>
            <a:ext cx="4374038" cy="1171059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B7AC5-07AB-4E08-94B8-9CCCEA52C4AD}"/>
              </a:ext>
            </a:extLst>
          </p:cNvPr>
          <p:cNvSpPr txBox="1"/>
          <p:nvPr/>
        </p:nvSpPr>
        <p:spPr>
          <a:xfrm>
            <a:off x="357660" y="1319753"/>
            <a:ext cx="88329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Zero in 0.01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0.01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9.5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15 </a:t>
            </a:r>
            <a:r>
              <a:rPr lang="it-IT" dirty="0" err="1"/>
              <a:t>deg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Despite</a:t>
            </a:r>
            <a:r>
              <a:rPr lang="it-IT" dirty="0"/>
              <a:t> of the </a:t>
            </a:r>
            <a:r>
              <a:rPr lang="it-IT" dirty="0" err="1"/>
              <a:t>stability</a:t>
            </a:r>
            <a:r>
              <a:rPr lang="it-IT" dirty="0"/>
              <a:t> of the </a:t>
            </a:r>
            <a:r>
              <a:rPr lang="it-IT" dirty="0" err="1"/>
              <a:t>obtained</a:t>
            </a:r>
            <a:r>
              <a:rPr lang="it-IT" dirty="0"/>
              <a:t> Bode </a:t>
            </a:r>
            <a:r>
              <a:rPr lang="it-IT" dirty="0" err="1"/>
              <a:t>diagram</a:t>
            </a:r>
            <a:r>
              <a:rPr lang="it-IT" dirty="0"/>
              <a:t>,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satisfactory</a:t>
            </a:r>
            <a:r>
              <a:rPr lang="it-IT" dirty="0"/>
              <a:t>.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oscillates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straight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this</a:t>
            </a:r>
            <a:r>
              <a:rPr lang="it-IT" dirty="0"/>
              <a:t> makes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slow.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74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3540734-C408-4F9A-828A-06BE2EA6D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6834" r="7479" b="3873"/>
          <a:stretch/>
        </p:blipFill>
        <p:spPr>
          <a:xfrm>
            <a:off x="1070528" y="1148979"/>
            <a:ext cx="10050943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09441B91-794A-4C55-8DBC-1B7EB9CD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5868" r="7410" b="5670"/>
          <a:stretch/>
        </p:blipFill>
        <p:spPr>
          <a:xfrm>
            <a:off x="1098860" y="1113182"/>
            <a:ext cx="10078280" cy="5257800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87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6197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with </a:t>
            </a:r>
            <a:r>
              <a:rPr lang="it-IT" dirty="0" err="1"/>
              <a:t>value</a:t>
            </a:r>
            <a:r>
              <a:rPr lang="it-IT" dirty="0"/>
              <a:t> </a:t>
            </a:r>
          </a:p>
          <a:p>
            <a:r>
              <a:rPr lang="it-IT" dirty="0"/>
              <a:t>     La = </a:t>
            </a:r>
            <a:r>
              <a:rPr lang="it-IT" dirty="0" err="1"/>
              <a:t>V_x</a:t>
            </a:r>
            <a:r>
              <a:rPr lang="it-IT" dirty="0"/>
              <a:t>/k </a:t>
            </a:r>
            <a:r>
              <a:rPr lang="it-IT" dirty="0" err="1"/>
              <a:t>where</a:t>
            </a:r>
            <a:r>
              <a:rPr lang="it-IT" dirty="0"/>
              <a:t> k = 3.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an </a:t>
            </a:r>
            <a:r>
              <a:rPr lang="it-IT" dirty="0" err="1"/>
              <a:t>additional</a:t>
            </a:r>
            <a:r>
              <a:rPr lang="it-IT" dirty="0"/>
              <a:t> </a:t>
            </a:r>
          </a:p>
          <a:p>
            <a:r>
              <a:rPr lang="it-IT" dirty="0"/>
              <a:t>    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e_La</a:t>
            </a:r>
            <a:r>
              <a:rPr lang="it-IT" dirty="0"/>
              <a:t> = La*delta(psi).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sums up to the </a:t>
            </a:r>
            <a:r>
              <a:rPr lang="it-IT" dirty="0" err="1"/>
              <a:t>original</a:t>
            </a:r>
            <a:r>
              <a:rPr lang="it-IT" dirty="0"/>
              <a:t> output </a:t>
            </a:r>
          </a:p>
          <a:p>
            <a:r>
              <a:rPr lang="it-IT" dirty="0"/>
              <a:t>    e = </a:t>
            </a:r>
            <a:r>
              <a:rPr lang="it-IT" dirty="0" err="1"/>
              <a:t>e_La</a:t>
            </a:r>
            <a:r>
              <a:rPr lang="it-IT" dirty="0"/>
              <a:t> + </a:t>
            </a:r>
            <a:r>
              <a:rPr lang="it-IT" dirty="0" err="1"/>
              <a:t>e_cg</a:t>
            </a:r>
            <a:r>
              <a:rPr lang="it-IT" dirty="0"/>
              <a:t> 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to the output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A6F5A6A-3C3F-4BF5-B3FA-EB5BCE8C2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9" y="3347054"/>
            <a:ext cx="241758" cy="369074"/>
          </a:xfrm>
          <a:prstGeom prst="rect">
            <a:avLst/>
          </a:prstGeom>
        </p:spPr>
      </p:pic>
      <p:pic>
        <p:nvPicPr>
          <p:cNvPr id="17" name="Immagine 16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E2500E6-86F8-4939-8AB0-D84D9EC96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00" y="4721831"/>
            <a:ext cx="4519052" cy="154699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59074A1-DF33-418E-A010-88CCA8900E74}"/>
              </a:ext>
            </a:extLst>
          </p:cNvPr>
          <p:cNvCxnSpPr>
            <a:cxnSpLocks/>
          </p:cNvCxnSpPr>
          <p:nvPr/>
        </p:nvCxnSpPr>
        <p:spPr>
          <a:xfrm>
            <a:off x="6023082" y="5766161"/>
            <a:ext cx="140141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3AEBA955-6D0B-42AA-AEE8-907909C6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7175" r="8044" b="4849"/>
          <a:stretch/>
        </p:blipFill>
        <p:spPr>
          <a:xfrm>
            <a:off x="1066632" y="1062569"/>
            <a:ext cx="10058735" cy="52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2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Dynamic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bicycle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Dynamic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bicycle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Pacejka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Aerodynamic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forces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Tyre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wear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Banking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Slipstream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F7DE-FD24-4749-8FDC-E11AB924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77" y="1429881"/>
            <a:ext cx="5951743" cy="46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2A0BDC-8209-4C92-A791-386E8BAD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" y="1794953"/>
            <a:ext cx="4172225" cy="10449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B97AA6-D74C-4BF8-A04A-CB5C6FD48113}"/>
              </a:ext>
            </a:extLst>
          </p:cNvPr>
          <p:cNvSpPr txBox="1"/>
          <p:nvPr/>
        </p:nvSpPr>
        <p:spPr>
          <a:xfrm>
            <a:off x="644165" y="1301019"/>
            <a:ext cx="8832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the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6*10^-5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29.4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45 </a:t>
            </a:r>
            <a:r>
              <a:rPr lang="it-IT" dirty="0" err="1"/>
              <a:t>deg</a:t>
            </a:r>
            <a:endParaRPr lang="it-IT" dirty="0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232CB05-E378-4B22-A6B3-33E6165B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79" y="3197222"/>
            <a:ext cx="4563204" cy="10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E820C4B-5569-478E-9664-209EC7064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6355" r="8043" b="5016"/>
          <a:stretch/>
        </p:blipFill>
        <p:spPr>
          <a:xfrm>
            <a:off x="1081708" y="1093304"/>
            <a:ext cx="10028583" cy="52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37AE90AF-FC0E-4D5C-9B16-BE617963A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t="5853" r="7881" b="4014"/>
          <a:stretch/>
        </p:blipFill>
        <p:spPr>
          <a:xfrm>
            <a:off x="1133647" y="1043609"/>
            <a:ext cx="10008705" cy="53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7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E046F2-C5CB-4406-AB27-4197AAD23A7C}"/>
              </a:ext>
            </a:extLst>
          </p:cNvPr>
          <p:cNvSpPr txBox="1"/>
          <p:nvPr/>
        </p:nvSpPr>
        <p:spPr>
          <a:xfrm>
            <a:off x="215343" y="1412993"/>
            <a:ext cx="105288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varies</a:t>
            </a:r>
            <a:r>
              <a:rPr lang="it-IT" dirty="0"/>
              <a:t> </a:t>
            </a:r>
            <a:r>
              <a:rPr lang="it-IT" dirty="0" err="1"/>
              <a:t>instantly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 by a </a:t>
            </a:r>
            <a:r>
              <a:rPr lang="it-IT" dirty="0" err="1"/>
              <a:t>factor</a:t>
            </a:r>
            <a:r>
              <a:rPr lang="it-IT" dirty="0"/>
              <a:t> 1/k with 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the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: the </a:t>
            </a:r>
            <a:r>
              <a:rPr lang="it-IT" dirty="0" err="1"/>
              <a:t>value</a:t>
            </a:r>
            <a:r>
              <a:rPr lang="it-IT" dirty="0"/>
              <a:t> of the curvature </a:t>
            </a:r>
            <a:r>
              <a:rPr lang="it-IT" dirty="0" err="1"/>
              <a:t>referred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position of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multiplied</a:t>
            </a:r>
            <a:r>
              <a:rPr lang="it-IT" dirty="0"/>
              <a:t> by the </a:t>
            </a:r>
            <a:r>
              <a:rPr lang="it-IT" dirty="0" err="1"/>
              <a:t>value</a:t>
            </a:r>
            <a:r>
              <a:rPr lang="it-IT" dirty="0"/>
              <a:t> C_0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73E2E2-B949-4939-90E4-2C60AD10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6" y="2978373"/>
            <a:ext cx="4471540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9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simulation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 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acqua, verde&#10;&#10;Descrizione generata automaticamente">
            <a:extLst>
              <a:ext uri="{FF2B5EF4-FFF2-40B4-BE49-F238E27FC236}">
                <a16:creationId xmlns:a16="http://schemas.microsoft.com/office/drawing/2014/main" id="{A257C6D7-6A26-40DC-9A44-69CD1AE42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4" t="-2667" r="-4629" b="-4085"/>
          <a:stretch/>
        </p:blipFill>
        <p:spPr>
          <a:xfrm>
            <a:off x="1789042" y="1072044"/>
            <a:ext cx="8269357" cy="52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35118" y="1225484"/>
            <a:ext cx="116735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function</a:t>
            </a:r>
            <a:r>
              <a:rPr lang="it-IT" dirty="0"/>
              <a:t> G(s) </a:t>
            </a:r>
            <a:r>
              <a:rPr lang="it-IT" dirty="0" err="1"/>
              <a:t>obtained</a:t>
            </a:r>
            <a:r>
              <a:rPr lang="it-IT" dirty="0"/>
              <a:t> with the </a:t>
            </a:r>
            <a:r>
              <a:rPr lang="it-IT" dirty="0" err="1"/>
              <a:t>addition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of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1.3*10^-4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7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35 </a:t>
            </a:r>
            <a:r>
              <a:rPr lang="it-IT" dirty="0" err="1"/>
              <a:t>deg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7965E3-72B5-4FEE-A584-DF2F330F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6" t="11750"/>
          <a:stretch/>
        </p:blipFill>
        <p:spPr>
          <a:xfrm>
            <a:off x="6054604" y="2232831"/>
            <a:ext cx="4910733" cy="944837"/>
          </a:xfrm>
          <a:prstGeom prst="rect">
            <a:avLst/>
          </a:prstGeom>
        </p:spPr>
      </p:pic>
      <p:pic>
        <p:nvPicPr>
          <p:cNvPr id="9" name="Immagine 8" descr="Immagine che contiene coltello&#10;&#10;Descrizione generata automaticamente">
            <a:extLst>
              <a:ext uri="{FF2B5EF4-FFF2-40B4-BE49-F238E27FC236}">
                <a16:creationId xmlns:a16="http://schemas.microsoft.com/office/drawing/2014/main" id="{6D7E266B-0389-4896-A133-B4883591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1919586"/>
            <a:ext cx="4238377" cy="13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7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, testo, tavolo, acqua&#10;&#10;Descrizione generata automaticamente">
            <a:extLst>
              <a:ext uri="{FF2B5EF4-FFF2-40B4-BE49-F238E27FC236}">
                <a16:creationId xmlns:a16="http://schemas.microsoft.com/office/drawing/2014/main" id="{AC00613B-8A69-4125-9BCB-A9721DA13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6689" r="7391" b="4348"/>
          <a:stretch/>
        </p:blipFill>
        <p:spPr>
          <a:xfrm>
            <a:off x="1222513" y="1093303"/>
            <a:ext cx="10098156" cy="5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uomo, sedendo&#10;&#10;Descrizione generata automaticamente">
            <a:extLst>
              <a:ext uri="{FF2B5EF4-FFF2-40B4-BE49-F238E27FC236}">
                <a16:creationId xmlns:a16="http://schemas.microsoft.com/office/drawing/2014/main" id="{61C24562-67A6-4E0B-83CD-15226E377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6681" r="6820" b="4356"/>
          <a:stretch/>
        </p:blipFill>
        <p:spPr>
          <a:xfrm>
            <a:off x="1093891" y="1083365"/>
            <a:ext cx="100882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03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1D662C2F-F17A-4C12-9216-89AA11F39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1087341"/>
            <a:ext cx="827678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39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7: </a:t>
            </a:r>
            <a:r>
              <a:rPr lang="it-IT" sz="3000" b="1" strike="noStrike" spc="-1" dirty="0" err="1">
                <a:solidFill>
                  <a:srgbClr val="000000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3632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Dynamic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bicycle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0" y="1250778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Initial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equations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Equilibrium with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respect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inertial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fram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Oij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FA72F03-3DB4-41E7-9FFB-679A997AE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5" t="-649" r="6752" b="-1"/>
          <a:stretch/>
        </p:blipFill>
        <p:spPr>
          <a:xfrm>
            <a:off x="277213" y="2671816"/>
            <a:ext cx="7280923" cy="166125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129B76-04C0-4F85-B75D-F51003E26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6" t="17442" r="13500" b="8105"/>
          <a:stretch/>
        </p:blipFill>
        <p:spPr>
          <a:xfrm>
            <a:off x="2026179" y="4543720"/>
            <a:ext cx="4168307" cy="1432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786308-6B1E-4120-83DD-643CE4B7F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68" y="2121303"/>
            <a:ext cx="3741749" cy="29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DD9E2351-4188-494F-A24A-ED5D8247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6"/>
          <a:stretch/>
        </p:blipFill>
        <p:spPr>
          <a:xfrm>
            <a:off x="3876632" y="1574289"/>
            <a:ext cx="7920438" cy="2762488"/>
          </a:xfrm>
          <a:prstGeom prst="rect">
            <a:avLst/>
          </a:prstGeom>
        </p:spPr>
      </p:pic>
      <p:sp>
        <p:nvSpPr>
          <p:cNvPr id="3039" name="TextShape 4"/>
          <p:cNvSpPr txBox="1"/>
          <p:nvPr/>
        </p:nvSpPr>
        <p:spPr>
          <a:xfrm>
            <a:off x="225356" y="1276694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set 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followings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states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of the model</a:t>
            </a: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So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derived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the state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equations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Dynamic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bicycle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D614055-F26B-47FA-BD70-2BB048DCB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56" y="2502861"/>
            <a:ext cx="2019582" cy="2962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ED7157B-157F-4BFC-BFEF-BBDF5FFD62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9" t="2715" r="3781" b="7594"/>
          <a:stretch/>
        </p:blipFill>
        <p:spPr>
          <a:xfrm>
            <a:off x="7599284" y="4487170"/>
            <a:ext cx="3857712" cy="160342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B9FD333-06A3-4974-91E9-523ADEB59D26}"/>
              </a:ext>
            </a:extLst>
          </p:cNvPr>
          <p:cNvCxnSpPr>
            <a:cxnSpLocks/>
          </p:cNvCxnSpPr>
          <p:nvPr/>
        </p:nvCxnSpPr>
        <p:spPr>
          <a:xfrm flipV="1">
            <a:off x="2045616" y="3003563"/>
            <a:ext cx="2138030" cy="1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0417279-1F26-4500-B6E2-9639BB2C48A0}"/>
              </a:ext>
            </a:extLst>
          </p:cNvPr>
          <p:cNvCxnSpPr>
            <a:cxnSpLocks/>
          </p:cNvCxnSpPr>
          <p:nvPr/>
        </p:nvCxnSpPr>
        <p:spPr>
          <a:xfrm>
            <a:off x="2045616" y="5071621"/>
            <a:ext cx="53261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0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TextShape 4"/>
          <p:cNvSpPr txBox="1"/>
          <p:nvPr/>
        </p:nvSpPr>
        <p:spPr>
          <a:xfrm>
            <a:off x="225356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Pacejk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f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ormula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derived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from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experimental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data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Takes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input: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the slip angle </a:t>
            </a:r>
            <a:r>
              <a:rPr lang="el-GR" sz="2400" b="0" strike="noStrike" spc="-1" dirty="0">
                <a:solidFill>
                  <a:srgbClr val="000000"/>
                </a:solidFill>
                <a:latin typeface="Malgun Gothic Semilight"/>
              </a:rPr>
              <a:t>α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z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Courier New" panose="02070309020205020404" pitchFamily="49" charset="0"/>
              <a:buChar char="o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he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Malgun Gothic Semilight"/>
              </a:rPr>
              <a:t>amplitude</a:t>
            </a:r>
            <a:r>
              <a:rPr lang="it-IT" sz="24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D 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Pacejka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tyre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4710D0F-E8B2-4969-AADB-A71B0148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32" y="1503111"/>
            <a:ext cx="6544588" cy="5715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7265725-3D0C-4D94-A9BD-81943B69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00" y="2319962"/>
            <a:ext cx="5582429" cy="354379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3A0059-6E1F-4BC6-8B0E-4191850E94B1}"/>
              </a:ext>
            </a:extLst>
          </p:cNvPr>
          <p:cNvCxnSpPr>
            <a:cxnSpLocks/>
          </p:cNvCxnSpPr>
          <p:nvPr/>
        </p:nvCxnSpPr>
        <p:spPr>
          <a:xfrm>
            <a:off x="8144759" y="3091992"/>
            <a:ext cx="3223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3DAD618C-3DD5-440E-8AFD-2E8001BD44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7242" y="3091992"/>
            <a:ext cx="3758152" cy="1414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TextShape 4"/>
          <p:cNvSpPr txBox="1"/>
          <p:nvPr/>
        </p:nvSpPr>
        <p:spPr>
          <a:xfrm>
            <a:off x="0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physics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model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represented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through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friction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ellipse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ellipse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dimension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depends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on: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wear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h</a:t>
            </a: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it-IT" sz="2400" spc="-1" baseline="-25000" dirty="0" err="1">
                <a:solidFill>
                  <a:srgbClr val="000000"/>
                </a:solidFill>
                <a:latin typeface="Malgun Gothic Semilight"/>
              </a:rPr>
              <a:t>z</a:t>
            </a:r>
            <a:endParaRPr lang="it-IT" sz="2400" spc="-1" baseline="-25000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w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1 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and w</a:t>
            </a:r>
            <a:r>
              <a:rPr lang="it-IT" sz="2400" spc="-1" baseline="-25000" dirty="0">
                <a:solidFill>
                  <a:srgbClr val="000000"/>
                </a:solidFill>
                <a:latin typeface="Malgun Gothic Semilight"/>
              </a:rPr>
              <a:t>2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that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are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parameters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that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regulate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scaling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according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to h</a:t>
            </a:r>
          </a:p>
        </p:txBody>
      </p:sp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Friction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ellips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(slide 1) 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507FD1-4F3C-4DBB-8FB9-7E0343514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5" t="56623" r="12115" b="5931"/>
          <a:stretch/>
        </p:blipFill>
        <p:spPr>
          <a:xfrm>
            <a:off x="7389417" y="5222542"/>
            <a:ext cx="2954956" cy="9586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5A86A3-352D-4F11-80C2-2A8AFFD4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995" y="2714839"/>
            <a:ext cx="4690207" cy="14740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25AAC9E-2BF1-43EB-99A8-1FC0D569A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95" y="1137393"/>
            <a:ext cx="4448101" cy="118699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E975167-D5B1-4E71-AEA0-EE1B933FF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9" t="9203" r="12254" b="53351"/>
          <a:stretch/>
        </p:blipFill>
        <p:spPr>
          <a:xfrm>
            <a:off x="1302319" y="5222542"/>
            <a:ext cx="4793381" cy="95861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7ACDECE-2789-43E1-87E9-2E9738F9B2BA}"/>
              </a:ext>
            </a:extLst>
          </p:cNvPr>
          <p:cNvCxnSpPr>
            <a:cxnSpLocks/>
          </p:cNvCxnSpPr>
          <p:nvPr/>
        </p:nvCxnSpPr>
        <p:spPr>
          <a:xfrm>
            <a:off x="4716379" y="3619580"/>
            <a:ext cx="29838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145C5B5-CC72-4AB4-B65E-C9DCFCEA1A2E}"/>
              </a:ext>
            </a:extLst>
          </p:cNvPr>
          <p:cNvCxnSpPr>
            <a:cxnSpLocks/>
          </p:cNvCxnSpPr>
          <p:nvPr/>
        </p:nvCxnSpPr>
        <p:spPr>
          <a:xfrm>
            <a:off x="6973933" y="1739391"/>
            <a:ext cx="812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2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TextShape 4"/>
          <p:cNvSpPr txBox="1"/>
          <p:nvPr/>
        </p:nvSpPr>
        <p:spPr>
          <a:xfrm>
            <a:off x="54900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The control variable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x</a:t>
            </a:r>
            <a:r>
              <a:rPr lang="en-GB" sz="2400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determines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r>
              <a:rPr lang="en-GB" sz="2400" spc="-1" baseline="-25000" dirty="0">
                <a:solidFill>
                  <a:srgbClr val="000000"/>
                </a:solidFill>
                <a:latin typeface="Malgun Gothic Semilight"/>
              </a:rPr>
              <a:t>  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on the ellipse</a:t>
            </a:r>
            <a:endParaRPr lang="en-GB" sz="2400" spc="-1" baseline="-25000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The output of the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Pacejka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 will be scaled according to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endParaRPr lang="en-GB" sz="2400" spc="-1" baseline="-25000" dirty="0">
              <a:solidFill>
                <a:srgbClr val="000000"/>
              </a:solidFill>
              <a:latin typeface="Malgun Gothic Semilight"/>
            </a:endParaRPr>
          </a:p>
          <a:p>
            <a:pPr marL="1340100" lvl="2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We set the peak of the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Pacejka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 (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D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lat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 +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V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lat</a:t>
            </a:r>
            <a:r>
              <a:rPr lang="en-GB" sz="2400" spc="-1" dirty="0">
                <a:solidFill>
                  <a:srgbClr val="000000"/>
                </a:solidFill>
                <a:latin typeface="Malgun Gothic Semilight"/>
              </a:rPr>
              <a:t>) = </a:t>
            </a:r>
            <a:r>
              <a:rPr lang="en-GB" sz="2400" spc="-1" dirty="0" err="1">
                <a:solidFill>
                  <a:srgbClr val="000000"/>
                </a:solidFill>
                <a:latin typeface="Malgun Gothic Semilight"/>
              </a:rPr>
              <a:t>F</a:t>
            </a:r>
            <a:r>
              <a:rPr lang="en-GB" sz="2400" spc="-1" baseline="-25000" dirty="0" err="1">
                <a:solidFill>
                  <a:srgbClr val="000000"/>
                </a:solidFill>
                <a:latin typeface="Malgun Gothic Semilight"/>
              </a:rPr>
              <a:t>y</a:t>
            </a:r>
            <a:endParaRPr lang="en-GB" sz="24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4617-480B-4DAA-A7BD-6F103717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27" y="2823068"/>
            <a:ext cx="6220346" cy="3488045"/>
          </a:xfrm>
          <a:prstGeom prst="rect">
            <a:avLst/>
          </a:prstGeom>
        </p:spPr>
      </p:pic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Friction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ellipse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(slide 2)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1646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Aerodynamic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forces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5000" y="1127880"/>
            <a:ext cx="1214700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drag force impacts on the body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acceleration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equation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Its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contribution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negative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because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applied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force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opposite to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vehicle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velocity</a:t>
            </a: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contribution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of the lift force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increases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vertical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load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882900" lvl="1" indent="-34290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dependency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with air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density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, drag/lift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coefficient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and area S of the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considered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surface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.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Square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dependency</a:t>
            </a:r>
            <a:r>
              <a:rPr lang="it-IT" sz="2400" spc="-1" dirty="0">
                <a:solidFill>
                  <a:srgbClr val="000000"/>
                </a:solidFill>
                <a:latin typeface="Malgun Gothic Semilight"/>
              </a:rPr>
              <a:t> with body </a:t>
            </a:r>
            <a:r>
              <a:rPr lang="it-IT" sz="2400" spc="-1" dirty="0" err="1">
                <a:solidFill>
                  <a:srgbClr val="000000"/>
                </a:solidFill>
                <a:latin typeface="Malgun Gothic Semilight"/>
              </a:rPr>
              <a:t>velocity</a:t>
            </a:r>
            <a:endParaRPr lang="it-IT" sz="2400" spc="-1" dirty="0">
              <a:solidFill>
                <a:srgbClr val="000000"/>
              </a:solidFill>
              <a:latin typeface="Malgun Gothic Semilight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it-IT" sz="2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44CBA8-E8B9-4AF0-A93A-05F436EE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66" y="4068801"/>
            <a:ext cx="2629267" cy="838317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0490125A-3AD7-45F6-BBA9-1C6142426CB0}"/>
              </a:ext>
            </a:extLst>
          </p:cNvPr>
          <p:cNvGrpSpPr/>
          <p:nvPr/>
        </p:nvGrpSpPr>
        <p:grpSpPr>
          <a:xfrm>
            <a:off x="1659124" y="2313252"/>
            <a:ext cx="8957750" cy="1153465"/>
            <a:chOff x="1392880" y="1766998"/>
            <a:chExt cx="8957750" cy="115346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C9B64CD-28BC-49C4-BAB1-C571A8E1A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880" y="1920198"/>
              <a:ext cx="8859486" cy="1000265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9DC19AE-F442-4FF7-B9E9-88D8529FA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07" r="57633" b="63450"/>
            <a:stretch/>
          </p:blipFill>
          <p:spPr>
            <a:xfrm>
              <a:off x="9455084" y="1766998"/>
              <a:ext cx="895546" cy="306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2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1859</Words>
  <Application>Microsoft Office PowerPoint</Application>
  <PresentationFormat>Widescreen</PresentationFormat>
  <Paragraphs>351</Paragraphs>
  <Slides>39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16</vt:i4>
      </vt:variant>
      <vt:variant>
        <vt:lpstr>Titoli diapositive</vt:lpstr>
      </vt:variant>
      <vt:variant>
        <vt:i4>39</vt:i4>
      </vt:variant>
    </vt:vector>
  </HeadingPairs>
  <TitlesOfParts>
    <vt:vector size="62" baseType="lpstr">
      <vt:lpstr>Malgun Gothic Semilight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187</cp:revision>
  <dcterms:created xsi:type="dcterms:W3CDTF">2020-05-01T16:55:40Z</dcterms:created>
  <dcterms:modified xsi:type="dcterms:W3CDTF">2020-09-12T17:35:38Z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