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13" r:id="rId3"/>
    <p:sldMasterId id="2147483739" r:id="rId4"/>
    <p:sldMasterId id="2147483752" r:id="rId5"/>
    <p:sldMasterId id="2147483869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19EBA-0EFB-7D1D-6246-0DAB9FCCC3D7}" v="5" dt="2020-08-08T15:06:1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Russo" userId="S::10578059@polimi.it::69d1efa8-ff12-4864-8eb1-a513c7c8916e" providerId="AD" clId="Web-{A2D19EBA-0EFB-7D1D-6246-0DAB9FCCC3D7}"/>
    <pc:docChg chg="modSld">
      <pc:chgData name="Alessio Russo" userId="S::10578059@polimi.it::69d1efa8-ff12-4864-8eb1-a513c7c8916e" providerId="AD" clId="Web-{A2D19EBA-0EFB-7D1D-6246-0DAB9FCCC3D7}" dt="2020-08-08T15:06:08.801" v="3" actId="14100"/>
      <pc:docMkLst>
        <pc:docMk/>
      </pc:docMkLst>
      <pc:sldChg chg="modSp">
        <pc:chgData name="Alessio Russo" userId="S::10578059@polimi.it::69d1efa8-ff12-4864-8eb1-a513c7c8916e" providerId="AD" clId="Web-{A2D19EBA-0EFB-7D1D-6246-0DAB9FCCC3D7}" dt="2020-08-08T15:06:08.801" v="3" actId="14100"/>
        <pc:sldMkLst>
          <pc:docMk/>
          <pc:sldMk cId="0" sldId="270"/>
        </pc:sldMkLst>
        <pc:spChg chg="mod">
          <ac:chgData name="Alessio Russo" userId="S::10578059@polimi.it::69d1efa8-ff12-4864-8eb1-a513c7c8916e" providerId="AD" clId="Web-{A2D19EBA-0EFB-7D1D-6246-0DAB9FCCC3D7}" dt="2020-08-08T15:06:08.801" v="3" actId="14100"/>
          <ac:spMkLst>
            <pc:docMk/>
            <pc:sldMk cId="0" sldId="270"/>
            <ac:spMk id="308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ACD29AC-CC92-410F-9696-1020A25C735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4692C45-F2C9-4DE8-A40B-D6733F67D2F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19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19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AB9A664-B709-4C48-8A5A-23B98D74DBB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317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18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319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320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32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9C6E576-CE7A-4B58-8979-8A23860965E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Meeting 3: Review of our steps towards race car simulation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21/05/2020, Milano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4. Make ego vehicle to follow the track (path following)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6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0D8E429-1A21-4A43-B2F7-CC0FAB4D7A1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67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4. Make ego vehicle to follow the track (path following)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9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F6ACEE-414B-49B5-A08C-38624D3CD32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70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71" name="Immagine 3070"/>
          <p:cNvPicPr/>
          <p:nvPr/>
        </p:nvPicPr>
        <p:blipFill>
          <a:blip r:embed="rId2"/>
          <a:stretch/>
        </p:blipFill>
        <p:spPr>
          <a:xfrm>
            <a:off x="216000" y="1440000"/>
            <a:ext cx="5470920" cy="4416840"/>
          </a:xfrm>
          <a:prstGeom prst="rect">
            <a:avLst/>
          </a:prstGeom>
          <a:ln>
            <a:noFill/>
          </a:ln>
        </p:spPr>
      </p:pic>
      <p:pic>
        <p:nvPicPr>
          <p:cNvPr id="3072" name="Immagine 3071"/>
          <p:cNvPicPr/>
          <p:nvPr/>
        </p:nvPicPr>
        <p:blipFill>
          <a:blip r:embed="rId3"/>
          <a:stretch/>
        </p:blipFill>
        <p:spPr>
          <a:xfrm>
            <a:off x="6192000" y="1452240"/>
            <a:ext cx="5506560" cy="43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4. Make ego vehicle to follow the track (path following)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74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FF290F7-91D4-4876-B993-3BE93A235EA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75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76" name="Immagine 3075"/>
          <p:cNvPicPr/>
          <p:nvPr/>
        </p:nvPicPr>
        <p:blipFill>
          <a:blip r:embed="rId2"/>
          <a:stretch/>
        </p:blipFill>
        <p:spPr>
          <a:xfrm>
            <a:off x="164160" y="1452600"/>
            <a:ext cx="5662440" cy="4464000"/>
          </a:xfrm>
          <a:prstGeom prst="rect">
            <a:avLst/>
          </a:prstGeom>
          <a:ln>
            <a:noFill/>
          </a:ln>
        </p:spPr>
      </p:pic>
      <p:pic>
        <p:nvPicPr>
          <p:cNvPr id="3077" name="Immagine 3076"/>
          <p:cNvPicPr/>
          <p:nvPr/>
        </p:nvPicPr>
        <p:blipFill>
          <a:blip r:embed="rId3"/>
          <a:stretch/>
        </p:blipFill>
        <p:spPr>
          <a:xfrm>
            <a:off x="6192000" y="1422720"/>
            <a:ext cx="5753880" cy="45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79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6AAE8A3-070A-4D20-A80A-E4828BDFC50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80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81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82" name="Immagine 3081"/>
          <p:cNvPicPr/>
          <p:nvPr/>
        </p:nvPicPr>
        <p:blipFill>
          <a:blip r:embed="rId2"/>
          <a:stretch/>
        </p:blipFill>
        <p:spPr>
          <a:xfrm>
            <a:off x="3343320" y="15840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4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7685A07-4A4C-42CD-9072-1DB126C2266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85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86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Considerations about what we have done so far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Lane following + sensors?	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Predefined blocks?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MPC and vehicles parameters for high speed?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..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Technical issues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Fuel tank model - time varying mass 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1C4E9F4-4AB7-4E61-85D5-8F4AF13A8D4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15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088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Meeting 3: Review of our steps towards race car simulation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Introduction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1203582-B99D-4313-A4B5-813C0E0CCE10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Our steps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Generate the track (trajectories to be followed)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Add vehicle based on dynamic bicycle model (ego vehicle)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Add other “static” opponents following a predefined trajectory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Make ego vehicle to follow the track (path following</a:t>
            </a:r>
            <a:r>
              <a:rPr lang="it-IT" sz="2200" b="0" strike="noStrike" spc="-1">
                <a:solidFill>
                  <a:srgbClr val="C9211E"/>
                </a:solidFill>
                <a:latin typeface="Malgun Gothic Semilight"/>
              </a:rPr>
              <a:t>*</a:t>
            </a: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Create a fuel tank model to account for time-varying mass of the ego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Take into account air flow effects when moving behind an opponent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1. Generate the track (trajectories to be followed)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F88A658-7FDC-44AD-A9FF-4A5C73200C46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29" name="Immagine 3028"/>
          <p:cNvPicPr/>
          <p:nvPr/>
        </p:nvPicPr>
        <p:blipFill>
          <a:blip r:embed="rId2"/>
          <a:stretch/>
        </p:blipFill>
        <p:spPr>
          <a:xfrm>
            <a:off x="114840" y="3312000"/>
            <a:ext cx="6365160" cy="2952000"/>
          </a:xfrm>
          <a:prstGeom prst="rect">
            <a:avLst/>
          </a:prstGeom>
          <a:ln>
            <a:noFill/>
          </a:ln>
        </p:spPr>
      </p:pic>
      <p:pic>
        <p:nvPicPr>
          <p:cNvPr id="3030" name="Immagine 3029"/>
          <p:cNvPicPr/>
          <p:nvPr/>
        </p:nvPicPr>
        <p:blipFill>
          <a:blip r:embed="rId3"/>
          <a:srcRect b="3549"/>
          <a:stretch/>
        </p:blipFill>
        <p:spPr>
          <a:xfrm>
            <a:off x="32040" y="1139400"/>
            <a:ext cx="6447960" cy="1956240"/>
          </a:xfrm>
          <a:prstGeom prst="rect">
            <a:avLst/>
          </a:prstGeom>
          <a:ln>
            <a:noFill/>
          </a:ln>
        </p:spPr>
      </p:pic>
      <p:pic>
        <p:nvPicPr>
          <p:cNvPr id="3031" name="Immagine 3030"/>
          <p:cNvPicPr/>
          <p:nvPr/>
        </p:nvPicPr>
        <p:blipFill>
          <a:blip r:embed="rId4"/>
          <a:stretch/>
        </p:blipFill>
        <p:spPr>
          <a:xfrm>
            <a:off x="6624000" y="1224000"/>
            <a:ext cx="540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2. Add vehicle based on dynamic bicycle model 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B8FCDA7-458C-407E-9B66-DB0BFDC1D3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35" name="Immagine 3034"/>
          <p:cNvPicPr/>
          <p:nvPr/>
        </p:nvPicPr>
        <p:blipFill>
          <a:blip r:embed="rId2"/>
          <a:srcRect l="4921" r="5229"/>
          <a:stretch/>
        </p:blipFill>
        <p:spPr>
          <a:xfrm>
            <a:off x="2532240" y="1125720"/>
            <a:ext cx="7127640" cy="5181120"/>
          </a:xfrm>
          <a:prstGeom prst="rect">
            <a:avLst/>
          </a:prstGeom>
          <a:ln>
            <a:noFill/>
          </a:ln>
        </p:spPr>
      </p:pic>
      <p:sp>
        <p:nvSpPr>
          <p:cNvPr id="3036" name="Line 4"/>
          <p:cNvSpPr/>
          <p:nvPr/>
        </p:nvSpPr>
        <p:spPr>
          <a:xfrm>
            <a:off x="6840000" y="1296000"/>
            <a:ext cx="0" cy="259200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7" name="Line 5"/>
          <p:cNvSpPr/>
          <p:nvPr/>
        </p:nvSpPr>
        <p:spPr>
          <a:xfrm>
            <a:off x="6840000" y="1296000"/>
            <a:ext cx="2376000" cy="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8" name="Line 6"/>
          <p:cNvSpPr/>
          <p:nvPr/>
        </p:nvSpPr>
        <p:spPr>
          <a:xfrm>
            <a:off x="9216000" y="1296000"/>
            <a:ext cx="0" cy="259200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9" name="Line 7"/>
          <p:cNvSpPr/>
          <p:nvPr/>
        </p:nvSpPr>
        <p:spPr>
          <a:xfrm>
            <a:off x="6840000" y="3888000"/>
            <a:ext cx="2376000" cy="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2. Add vehicle based on dynamic bicycle model 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1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D40F3E2-BD2C-4697-9770-65D5410794F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42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43" name="Immagine 3042"/>
          <p:cNvPicPr/>
          <p:nvPr/>
        </p:nvPicPr>
        <p:blipFill>
          <a:blip r:embed="rId2"/>
          <a:stretch/>
        </p:blipFill>
        <p:spPr>
          <a:xfrm>
            <a:off x="249840" y="1599480"/>
            <a:ext cx="11692440" cy="365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2. Add vehicle based on 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5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0F0268C-263C-48D2-87CA-440D528BF63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46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47" name="Immagine 3046"/>
          <p:cNvPicPr/>
          <p:nvPr/>
        </p:nvPicPr>
        <p:blipFill>
          <a:blip r:embed="rId2"/>
          <a:stretch/>
        </p:blipFill>
        <p:spPr>
          <a:xfrm>
            <a:off x="938520" y="1481400"/>
            <a:ext cx="10315080" cy="389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3. Add other “static” opponents following a predefined trajectory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9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FEFDA2B-3F16-43B3-B582-76C13730563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50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51" name="Immagine 3050"/>
          <p:cNvPicPr/>
          <p:nvPr/>
        </p:nvPicPr>
        <p:blipFill>
          <a:blip r:embed="rId2"/>
          <a:stretch/>
        </p:blipFill>
        <p:spPr>
          <a:xfrm>
            <a:off x="756360" y="1080000"/>
            <a:ext cx="10691640" cy="5314320"/>
          </a:xfrm>
          <a:prstGeom prst="rect">
            <a:avLst/>
          </a:prstGeom>
          <a:ln>
            <a:noFill/>
          </a:ln>
        </p:spPr>
      </p:pic>
      <p:pic>
        <p:nvPicPr>
          <p:cNvPr id="3052" name="Immagine 3051"/>
          <p:cNvPicPr/>
          <p:nvPr/>
        </p:nvPicPr>
        <p:blipFill>
          <a:blip r:embed="rId3"/>
          <a:srcRect l="15903" t="12877" r="43253" b="-1373"/>
          <a:stretch/>
        </p:blipFill>
        <p:spPr>
          <a:xfrm>
            <a:off x="4032000" y="1080000"/>
            <a:ext cx="335880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4. Make ego vehicle to follow the track (path following)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4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833F3B2-AD56-4011-B1B4-4AA8285CB19F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55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56" name="Immagine 3055"/>
          <p:cNvPicPr/>
          <p:nvPr/>
        </p:nvPicPr>
        <p:blipFill>
          <a:blip r:embed="rId2"/>
          <a:srcRect l="4921" r="5229"/>
          <a:stretch/>
        </p:blipFill>
        <p:spPr>
          <a:xfrm>
            <a:off x="2532240" y="1125720"/>
            <a:ext cx="7127640" cy="5181120"/>
          </a:xfrm>
          <a:prstGeom prst="rect">
            <a:avLst/>
          </a:prstGeom>
          <a:ln>
            <a:noFill/>
          </a:ln>
        </p:spPr>
      </p:pic>
      <p:sp>
        <p:nvSpPr>
          <p:cNvPr id="3057" name="Line 4"/>
          <p:cNvSpPr/>
          <p:nvPr/>
        </p:nvSpPr>
        <p:spPr>
          <a:xfrm>
            <a:off x="3960000" y="1512000"/>
            <a:ext cx="2376000" cy="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8" name="Line 5"/>
          <p:cNvSpPr/>
          <p:nvPr/>
        </p:nvSpPr>
        <p:spPr>
          <a:xfrm>
            <a:off x="3960000" y="1512000"/>
            <a:ext cx="0" cy="424800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9" name="Line 6"/>
          <p:cNvSpPr/>
          <p:nvPr/>
        </p:nvSpPr>
        <p:spPr>
          <a:xfrm>
            <a:off x="6336000" y="1512000"/>
            <a:ext cx="0" cy="424800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0" name="Line 7"/>
          <p:cNvSpPr/>
          <p:nvPr/>
        </p:nvSpPr>
        <p:spPr>
          <a:xfrm>
            <a:off x="3960000" y="5760000"/>
            <a:ext cx="2376000" cy="0"/>
          </a:xfrm>
          <a:prstGeom prst="line">
            <a:avLst/>
          </a:prstGeom>
          <a:ln w="57240">
            <a:solidFill>
              <a:srgbClr val="F10D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4. Make ego vehicle to follow the track (path following)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632ABB3-8F8F-48AE-9183-04B41BB5D1D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6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3064" name="Immagine 3063"/>
          <p:cNvPicPr/>
          <p:nvPr/>
        </p:nvPicPr>
        <p:blipFill>
          <a:blip r:embed="rId2"/>
          <a:stretch/>
        </p:blipFill>
        <p:spPr>
          <a:xfrm>
            <a:off x="1474560" y="1080000"/>
            <a:ext cx="9243000" cy="518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dc:description/>
  <cp:revision>1</cp:revision>
  <dcterms:created xsi:type="dcterms:W3CDTF">2020-05-01T16:55:40Z</dcterms:created>
  <dcterms:modified xsi:type="dcterms:W3CDTF">2020-08-08T15:06:48Z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