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65" r:id="rId8"/>
    <p:sldMasterId id="2147483778" r:id="rId9"/>
    <p:sldMasterId id="2147483791" r:id="rId10"/>
    <p:sldMasterId id="2147483804" r:id="rId11"/>
    <p:sldMasterId id="2147483817" r:id="rId12"/>
    <p:sldMasterId id="2147483830" r:id="rId13"/>
    <p:sldMasterId id="2147483843" r:id="rId14"/>
    <p:sldMasterId id="2147483856" r:id="rId15"/>
    <p:sldMasterId id="2147483882" r:id="rId16"/>
  </p:sldMasterIdLst>
  <p:notesMasterIdLst>
    <p:notesMasterId r:id="rId40"/>
  </p:notesMasterIdLst>
  <p:sldIdLst>
    <p:sldId id="256" r:id="rId17"/>
    <p:sldId id="259" r:id="rId18"/>
    <p:sldId id="285" r:id="rId19"/>
    <p:sldId id="278" r:id="rId20"/>
    <p:sldId id="279" r:id="rId21"/>
    <p:sldId id="310" r:id="rId22"/>
    <p:sldId id="281" r:id="rId23"/>
    <p:sldId id="291" r:id="rId24"/>
    <p:sldId id="289" r:id="rId25"/>
    <p:sldId id="292" r:id="rId26"/>
    <p:sldId id="301" r:id="rId27"/>
    <p:sldId id="294" r:id="rId28"/>
    <p:sldId id="295" r:id="rId29"/>
    <p:sldId id="298" r:id="rId30"/>
    <p:sldId id="297" r:id="rId31"/>
    <p:sldId id="302" r:id="rId32"/>
    <p:sldId id="300" r:id="rId33"/>
    <p:sldId id="309" r:id="rId34"/>
    <p:sldId id="303" r:id="rId35"/>
    <p:sldId id="306" r:id="rId36"/>
    <p:sldId id="307" r:id="rId37"/>
    <p:sldId id="311" r:id="rId38"/>
    <p:sldId id="270" r:id="rId3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7483" autoAdjust="0"/>
  </p:normalViewPr>
  <p:slideViewPr>
    <p:cSldViewPr snapToGrid="0">
      <p:cViewPr varScale="1">
        <p:scale>
          <a:sx n="68" d="100"/>
          <a:sy n="68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0E6F-0C95-4720-B765-DA62FA905AE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7DEF-2880-4485-862D-B1E2C1108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7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1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9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76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5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4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5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u="sng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09/09/2020</a:t>
            </a: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3540734-C408-4F9A-828A-06BE2EA6D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6834" r="7479" b="3873"/>
          <a:stretch/>
        </p:blipFill>
        <p:spPr>
          <a:xfrm>
            <a:off x="1070528" y="1148979"/>
            <a:ext cx="10050943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09441B91-794A-4C55-8DBC-1B7EB9CD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868" r="7410" b="5670"/>
          <a:stretch/>
        </p:blipFill>
        <p:spPr>
          <a:xfrm>
            <a:off x="1098860" y="1113182"/>
            <a:ext cx="10078280" cy="5257800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87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6197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with 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  <a:p>
            <a:r>
              <a:rPr lang="it-IT" dirty="0"/>
              <a:t>     La = </a:t>
            </a:r>
            <a:r>
              <a:rPr lang="it-IT" dirty="0" err="1"/>
              <a:t>V_x</a:t>
            </a:r>
            <a:r>
              <a:rPr lang="it-IT" dirty="0"/>
              <a:t>/k </a:t>
            </a:r>
            <a:r>
              <a:rPr lang="it-IT" dirty="0" err="1"/>
              <a:t>where</a:t>
            </a:r>
            <a:r>
              <a:rPr lang="it-IT" dirty="0"/>
              <a:t> k = 3.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an </a:t>
            </a:r>
            <a:r>
              <a:rPr lang="it-IT" dirty="0" err="1"/>
              <a:t>additional</a:t>
            </a:r>
            <a:r>
              <a:rPr lang="it-IT" dirty="0"/>
              <a:t> </a:t>
            </a:r>
          </a:p>
          <a:p>
            <a:r>
              <a:rPr lang="it-IT" dirty="0"/>
              <a:t>    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e_La</a:t>
            </a:r>
            <a:r>
              <a:rPr lang="it-IT" dirty="0"/>
              <a:t> = La*delta(psi).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sums up to the </a:t>
            </a:r>
            <a:r>
              <a:rPr lang="it-IT" dirty="0" err="1"/>
              <a:t>original</a:t>
            </a:r>
            <a:r>
              <a:rPr lang="it-IT" dirty="0"/>
              <a:t> output </a:t>
            </a:r>
          </a:p>
          <a:p>
            <a:r>
              <a:rPr lang="it-IT" dirty="0"/>
              <a:t>    e = </a:t>
            </a:r>
            <a:r>
              <a:rPr lang="it-IT" dirty="0" err="1"/>
              <a:t>e_La</a:t>
            </a:r>
            <a:r>
              <a:rPr lang="it-IT" dirty="0"/>
              <a:t> + </a:t>
            </a:r>
            <a:r>
              <a:rPr lang="it-IT" dirty="0" err="1"/>
              <a:t>e_cg</a:t>
            </a:r>
            <a:r>
              <a:rPr lang="it-IT" dirty="0"/>
              <a:t> 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to the output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A6F5A6A-3C3F-4BF5-B3FA-EB5BCE8C2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9" y="3347054"/>
            <a:ext cx="241758" cy="369074"/>
          </a:xfrm>
          <a:prstGeom prst="rect">
            <a:avLst/>
          </a:prstGeom>
        </p:spPr>
      </p:pic>
      <p:pic>
        <p:nvPicPr>
          <p:cNvPr id="17" name="Immagine 1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E2500E6-86F8-4939-8AB0-D84D9EC96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00" y="4721831"/>
            <a:ext cx="4519052" cy="154699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59074A1-DF33-418E-A010-88CCA8900E74}"/>
              </a:ext>
            </a:extLst>
          </p:cNvPr>
          <p:cNvCxnSpPr>
            <a:cxnSpLocks/>
          </p:cNvCxnSpPr>
          <p:nvPr/>
        </p:nvCxnSpPr>
        <p:spPr>
          <a:xfrm>
            <a:off x="6023082" y="5766161"/>
            <a:ext cx="140141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3AEBA955-6D0B-42AA-AEE8-907909C6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7175" r="8044" b="4849"/>
          <a:stretch/>
        </p:blipFill>
        <p:spPr>
          <a:xfrm>
            <a:off x="1066632" y="1062569"/>
            <a:ext cx="10058735" cy="5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2A0BDC-8209-4C92-A791-386E8BAD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" y="1794953"/>
            <a:ext cx="4172225" cy="1044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B97AA6-D74C-4BF8-A04A-CB5C6FD48113}"/>
              </a:ext>
            </a:extLst>
          </p:cNvPr>
          <p:cNvSpPr txBox="1"/>
          <p:nvPr/>
        </p:nvSpPr>
        <p:spPr>
          <a:xfrm>
            <a:off x="644165" y="1301019"/>
            <a:ext cx="8832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the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6*10^-5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29.4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45 </a:t>
            </a:r>
            <a:r>
              <a:rPr lang="it-IT" dirty="0" err="1"/>
              <a:t>deg</a:t>
            </a:r>
            <a:endParaRPr lang="it-IT" dirty="0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32CB05-E378-4B22-A6B3-33E6165B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79" y="3197222"/>
            <a:ext cx="4563204" cy="10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E820C4B-5569-478E-9664-209EC706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6355" r="8043" b="5016"/>
          <a:stretch/>
        </p:blipFill>
        <p:spPr>
          <a:xfrm>
            <a:off x="1081708" y="1093304"/>
            <a:ext cx="10028583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37AE90AF-FC0E-4D5C-9B16-BE617963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t="5853" r="7881" b="4014"/>
          <a:stretch/>
        </p:blipFill>
        <p:spPr>
          <a:xfrm>
            <a:off x="1133647" y="1043609"/>
            <a:ext cx="10008705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E046F2-C5CB-4406-AB27-4197AAD23A7C}"/>
              </a:ext>
            </a:extLst>
          </p:cNvPr>
          <p:cNvSpPr txBox="1"/>
          <p:nvPr/>
        </p:nvSpPr>
        <p:spPr>
          <a:xfrm>
            <a:off x="215343" y="1412993"/>
            <a:ext cx="105288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</a:t>
            </a:r>
            <a:r>
              <a:rPr lang="it-IT" dirty="0" err="1"/>
              <a:t>instantly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 by a </a:t>
            </a:r>
            <a:r>
              <a:rPr lang="it-IT" dirty="0" err="1"/>
              <a:t>factor</a:t>
            </a:r>
            <a:r>
              <a:rPr lang="it-IT" dirty="0"/>
              <a:t> 1/k with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: the </a:t>
            </a:r>
            <a:r>
              <a:rPr lang="it-IT" dirty="0" err="1"/>
              <a:t>value</a:t>
            </a:r>
            <a:r>
              <a:rPr lang="it-IT" dirty="0"/>
              <a:t> of the curvature </a:t>
            </a:r>
            <a:r>
              <a:rPr lang="it-IT" dirty="0" err="1"/>
              <a:t>referred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position of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multiplied</a:t>
            </a:r>
            <a:r>
              <a:rPr lang="it-IT" dirty="0"/>
              <a:t> by the </a:t>
            </a:r>
            <a:r>
              <a:rPr lang="it-IT" dirty="0" err="1"/>
              <a:t>value</a:t>
            </a:r>
            <a:r>
              <a:rPr lang="it-IT" dirty="0"/>
              <a:t> C_0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73E2E2-B949-4939-90E4-2C60AD10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6" y="2978373"/>
            <a:ext cx="4471540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acqua, verde&#10;&#10;Descrizione generata automaticamente">
            <a:extLst>
              <a:ext uri="{FF2B5EF4-FFF2-40B4-BE49-F238E27FC236}">
                <a16:creationId xmlns:a16="http://schemas.microsoft.com/office/drawing/2014/main" id="{A257C6D7-6A26-40DC-9A44-69CD1AE42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4" t="-2667" r="-4629" b="-4085"/>
          <a:stretch/>
        </p:blipFill>
        <p:spPr>
          <a:xfrm>
            <a:off x="1789042" y="1072044"/>
            <a:ext cx="8269357" cy="5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35118" y="1225484"/>
            <a:ext cx="11673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function</a:t>
            </a:r>
            <a:r>
              <a:rPr lang="it-IT" dirty="0"/>
              <a:t> G(s) </a:t>
            </a:r>
            <a:r>
              <a:rPr lang="it-IT" dirty="0" err="1"/>
              <a:t>obtained</a:t>
            </a:r>
            <a:r>
              <a:rPr lang="it-IT" dirty="0"/>
              <a:t> with the </a:t>
            </a:r>
            <a:r>
              <a:rPr lang="it-IT" dirty="0" err="1"/>
              <a:t>addition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of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1.3*10^-4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35 </a:t>
            </a:r>
            <a:r>
              <a:rPr lang="it-IT" dirty="0" err="1"/>
              <a:t>deg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7965E3-72B5-4FEE-A584-DF2F330F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6" t="11750"/>
          <a:stretch/>
        </p:blipFill>
        <p:spPr>
          <a:xfrm>
            <a:off x="6054604" y="2232831"/>
            <a:ext cx="4910733" cy="944837"/>
          </a:xfrm>
          <a:prstGeom prst="rect">
            <a:avLst/>
          </a:prstGeom>
        </p:spPr>
      </p:pic>
      <p:pic>
        <p:nvPicPr>
          <p:cNvPr id="9" name="Immagine 8" descr="Immagine che contiene coltello&#10;&#10;Descrizione generata automaticamente">
            <a:extLst>
              <a:ext uri="{FF2B5EF4-FFF2-40B4-BE49-F238E27FC236}">
                <a16:creationId xmlns:a16="http://schemas.microsoft.com/office/drawing/2014/main" id="{6D7E266B-0389-4896-A133-B4883591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1919586"/>
            <a:ext cx="4238377" cy="13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3040" name="Immagine 3039"/>
          <p:cNvPicPr/>
          <p:nvPr/>
        </p:nvPicPr>
        <p:blipFill>
          <a:blip r:embed="rId3"/>
          <a:srcRect b="7582"/>
          <a:stretch/>
        </p:blipFill>
        <p:spPr>
          <a:xfrm>
            <a:off x="72000" y="1080000"/>
            <a:ext cx="3868200" cy="2879640"/>
          </a:xfrm>
          <a:prstGeom prst="rect">
            <a:avLst/>
          </a:prstGeom>
          <a:ln>
            <a:noFill/>
          </a:ln>
        </p:spPr>
      </p:pic>
      <p:pic>
        <p:nvPicPr>
          <p:cNvPr id="3041" name="Immagine 3040"/>
          <p:cNvPicPr/>
          <p:nvPr/>
        </p:nvPicPr>
        <p:blipFill>
          <a:blip r:embed="rId4"/>
          <a:stretch/>
        </p:blipFill>
        <p:spPr>
          <a:xfrm>
            <a:off x="1703331" y="4007520"/>
            <a:ext cx="1842309" cy="2138998"/>
          </a:xfrm>
          <a:prstGeom prst="rect">
            <a:avLst/>
          </a:prstGeom>
          <a:ln>
            <a:noFill/>
          </a:ln>
        </p:spPr>
      </p:pic>
      <p:pic>
        <p:nvPicPr>
          <p:cNvPr id="3042" name="Immagine 3041"/>
          <p:cNvPicPr/>
          <p:nvPr/>
        </p:nvPicPr>
        <p:blipFill>
          <a:blip r:embed="rId5"/>
          <a:stretch/>
        </p:blipFill>
        <p:spPr>
          <a:xfrm>
            <a:off x="4085685" y="1948070"/>
            <a:ext cx="7625835" cy="33844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, testo, tavolo, acqua&#10;&#10;Descrizione generata automaticamente">
            <a:extLst>
              <a:ext uri="{FF2B5EF4-FFF2-40B4-BE49-F238E27FC236}">
                <a16:creationId xmlns:a16="http://schemas.microsoft.com/office/drawing/2014/main" id="{AC00613B-8A69-4125-9BCB-A9721DA13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6689" r="7391" b="4348"/>
          <a:stretch/>
        </p:blipFill>
        <p:spPr>
          <a:xfrm>
            <a:off x="1222513" y="1093303"/>
            <a:ext cx="10098156" cy="5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uomo, sedendo&#10;&#10;Descrizione generata automaticamente">
            <a:extLst>
              <a:ext uri="{FF2B5EF4-FFF2-40B4-BE49-F238E27FC236}">
                <a16:creationId xmlns:a16="http://schemas.microsoft.com/office/drawing/2014/main" id="{61C24562-67A6-4E0B-83CD-15226E377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6681" r="6820" b="4356"/>
          <a:stretch/>
        </p:blipFill>
        <p:spPr>
          <a:xfrm>
            <a:off x="1093891" y="1083365"/>
            <a:ext cx="100882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1D662C2F-F17A-4C12-9216-89AA11F3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1087341"/>
            <a:ext cx="827678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23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000000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5F6B8335-69E1-40D5-AEC6-9B8A10F36809}"/>
              </a:ext>
            </a:extLst>
          </p:cNvPr>
          <p:cNvGrpSpPr/>
          <p:nvPr/>
        </p:nvGrpSpPr>
        <p:grpSpPr>
          <a:xfrm>
            <a:off x="4622755" y="4705245"/>
            <a:ext cx="1997754" cy="951207"/>
            <a:chOff x="4140246" y="4596455"/>
            <a:chExt cx="1997754" cy="9512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D84F1D0D-D4D1-43C8-B8BF-C63482AA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50" r="51852" b="40269"/>
            <a:stretch/>
          </p:blipFill>
          <p:spPr>
            <a:xfrm>
              <a:off x="4140246" y="4896872"/>
              <a:ext cx="965017" cy="543584"/>
            </a:xfrm>
            <a:prstGeom prst="rect">
              <a:avLst/>
            </a:prstGeom>
          </p:spPr>
        </p:pic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F7B35AE-786C-439B-9803-01EA588C1D81}"/>
                </a:ext>
              </a:extLst>
            </p:cNvPr>
            <p:cNvGrpSpPr/>
            <p:nvPr/>
          </p:nvGrpSpPr>
          <p:grpSpPr>
            <a:xfrm>
              <a:off x="5053918" y="4596455"/>
              <a:ext cx="1084082" cy="951207"/>
              <a:chOff x="9950343" y="4596455"/>
              <a:chExt cx="1084082" cy="951207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21FF7F74-15BA-4325-93DA-5295C67A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5912" t="1" b="58036"/>
              <a:stretch/>
            </p:blipFill>
            <p:spPr>
              <a:xfrm>
                <a:off x="9950343" y="4596455"/>
                <a:ext cx="1084082" cy="951207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C25524A1-0B33-4F59-BF27-E3F1C484A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5240" t="39898" r="5252" b="40504"/>
              <a:stretch/>
            </p:blipFill>
            <p:spPr>
              <a:xfrm>
                <a:off x="10096457" y="5103412"/>
                <a:ext cx="791853" cy="44425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3A8A5CB-E885-48FA-BBE1-88E628CD3AE6}"/>
              </a:ext>
            </a:extLst>
          </p:cNvPr>
          <p:cNvGrpSpPr/>
          <p:nvPr/>
        </p:nvGrpSpPr>
        <p:grpSpPr>
          <a:xfrm>
            <a:off x="7295025" y="4846834"/>
            <a:ext cx="1461813" cy="788503"/>
            <a:chOff x="9562788" y="4788989"/>
            <a:chExt cx="1461813" cy="78850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3592D85-E358-4083-9530-181C31E3D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934" b="75465"/>
            <a:stretch/>
          </p:blipFill>
          <p:spPr>
            <a:xfrm>
              <a:off x="9562788" y="4788989"/>
              <a:ext cx="1245660" cy="418812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DCE2D72-7D05-4E51-B545-5C638F600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58" t="44513" r="-658" b="35240"/>
            <a:stretch/>
          </p:blipFill>
          <p:spPr>
            <a:xfrm>
              <a:off x="9750661" y="5231876"/>
              <a:ext cx="1273940" cy="345616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4F3417EA-418B-44DF-ABA5-CA3E2D7D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5597276" y="5216515"/>
            <a:ext cx="1037163" cy="6654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7F6EE8-212F-48DC-BBB0-F411A538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7470264" y="5233871"/>
            <a:ext cx="1286574" cy="6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Linear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" y="2764221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5" y="344412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63" y="4844414"/>
            <a:ext cx="4892464" cy="13793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E373813A-7939-4209-981D-719DCED3AACC}"/>
              </a:ext>
            </a:extLst>
          </p:cNvPr>
          <p:cNvGrpSpPr/>
          <p:nvPr/>
        </p:nvGrpSpPr>
        <p:grpSpPr>
          <a:xfrm>
            <a:off x="4697805" y="3446344"/>
            <a:ext cx="1706880" cy="1706880"/>
            <a:chOff x="4693920" y="2722880"/>
            <a:chExt cx="1706880" cy="170688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45B6302-9669-4376-8A92-2E83D61B5307}"/>
                </a:ext>
              </a:extLst>
            </p:cNvPr>
            <p:cNvCxnSpPr/>
            <p:nvPr/>
          </p:nvCxnSpPr>
          <p:spPr>
            <a:xfrm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2F96B388-5E6A-4CA4-88BD-2130D466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3BEC520-D9BD-4125-A3E3-A7C4DF96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8" y="1141080"/>
            <a:ext cx="552497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5527B-E731-4A92-8749-050C67A7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4" t="59656" r="1574" b="30334"/>
          <a:stretch/>
        </p:blipFill>
        <p:spPr>
          <a:xfrm>
            <a:off x="9210824" y="5033059"/>
            <a:ext cx="590251" cy="20955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D488C2-9A74-41C0-9C41-9EA54CD4E082}"/>
              </a:ext>
            </a:extLst>
          </p:cNvPr>
          <p:cNvGrpSpPr/>
          <p:nvPr/>
        </p:nvGrpSpPr>
        <p:grpSpPr>
          <a:xfrm>
            <a:off x="1828948" y="4067175"/>
            <a:ext cx="8230403" cy="2264403"/>
            <a:chOff x="1828948" y="4067175"/>
            <a:chExt cx="8230403" cy="226440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033BC65-903A-4AE1-BD33-6D04112A7348}"/>
                </a:ext>
              </a:extLst>
            </p:cNvPr>
            <p:cNvGrpSpPr/>
            <p:nvPr/>
          </p:nvGrpSpPr>
          <p:grpSpPr>
            <a:xfrm>
              <a:off x="1828948" y="4067175"/>
              <a:ext cx="8105553" cy="2118501"/>
              <a:chOff x="1828948" y="4067175"/>
              <a:chExt cx="8105553" cy="2118501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EBD3524-319D-4EC8-A0C0-26458C702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89" r="9162" b="1"/>
              <a:stretch/>
            </p:blipFill>
            <p:spPr>
              <a:xfrm>
                <a:off x="1828948" y="4067175"/>
                <a:ext cx="7677002" cy="2118501"/>
              </a:xfrm>
              <a:prstGeom prst="rect">
                <a:avLst/>
              </a:prstGeom>
            </p:spPr>
          </p:pic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A61BD009-2098-43DC-871F-EB5DCD90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439"/>
              <a:stretch/>
            </p:blipFill>
            <p:spPr>
              <a:xfrm>
                <a:off x="8450351" y="4089994"/>
                <a:ext cx="1484150" cy="2095682"/>
              </a:xfrm>
              <a:prstGeom prst="rect">
                <a:avLst/>
              </a:prstGeom>
            </p:spPr>
          </p:pic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8725D7C-BFE6-4346-845C-EB300FDA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46" t="4827" r="52196" b="43505"/>
            <a:stretch/>
          </p:blipFill>
          <p:spPr>
            <a:xfrm>
              <a:off x="9192426" y="5248759"/>
              <a:ext cx="866925" cy="1082819"/>
            </a:xfrm>
            <a:prstGeom prst="rect">
              <a:avLst/>
            </a:prstGeom>
          </p:spPr>
        </p:pic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DEE6842-1455-4F94-AE73-E636E0EA02A3}"/>
              </a:ext>
            </a:extLst>
          </p:cNvPr>
          <p:cNvSpPr/>
          <p:nvPr/>
        </p:nvSpPr>
        <p:spPr>
          <a:xfrm>
            <a:off x="8450351" y="4244009"/>
            <a:ext cx="446950" cy="194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226975-C70F-4E5B-94C2-F3480EE07DBE}"/>
              </a:ext>
            </a:extLst>
          </p:cNvPr>
          <p:cNvSpPr/>
          <p:nvPr/>
        </p:nvSpPr>
        <p:spPr>
          <a:xfrm>
            <a:off x="9163403" y="5033059"/>
            <a:ext cx="656070" cy="28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B13DF0-7AF4-4F3F-A5C6-722D705C06B7}"/>
              </a:ext>
            </a:extLst>
          </p:cNvPr>
          <p:cNvSpPr txBox="1"/>
          <p:nvPr/>
        </p:nvSpPr>
        <p:spPr>
          <a:xfrm>
            <a:off x="357659" y="1580126"/>
            <a:ext cx="11628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implemented</a:t>
            </a:r>
            <a:r>
              <a:rPr lang="it-IT" sz="2800" dirty="0"/>
              <a:t> 3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versions</a:t>
            </a:r>
            <a:r>
              <a:rPr lang="it-IT" sz="2800" dirty="0"/>
              <a:t>: 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Controller </a:t>
            </a:r>
            <a:r>
              <a:rPr lang="it-IT" sz="2800" dirty="0" err="1"/>
              <a:t>based</a:t>
            </a:r>
            <a:r>
              <a:rPr lang="it-IT" sz="2800" dirty="0"/>
              <a:t> on the model 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dirty="0" err="1"/>
              <a:t>lookahead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2 </a:t>
            </a:r>
            <a:r>
              <a:rPr lang="it-IT" sz="2800" dirty="0" err="1"/>
              <a:t>different</a:t>
            </a:r>
            <a:r>
              <a:rPr lang="it-IT" sz="2800" dirty="0"/>
              <a:t> controllers </a:t>
            </a:r>
            <a:r>
              <a:rPr lang="it-IT" sz="2800" dirty="0" err="1"/>
              <a:t>based</a:t>
            </a:r>
            <a:r>
              <a:rPr lang="it-IT" sz="2800" dirty="0"/>
              <a:t> on the model with </a:t>
            </a:r>
            <a:r>
              <a:rPr lang="it-IT" sz="2800" dirty="0" err="1"/>
              <a:t>lookahead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233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5576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  The </a:t>
            </a:r>
            <a:r>
              <a:rPr lang="it-IT" dirty="0" err="1"/>
              <a:t>linearized</a:t>
            </a:r>
            <a:r>
              <a:rPr lang="it-IT" dirty="0"/>
              <a:t> model </a:t>
            </a:r>
            <a:r>
              <a:rPr lang="it-IT" dirty="0" err="1"/>
              <a:t>seen</a:t>
            </a:r>
            <a:r>
              <a:rPr lang="it-IT" dirty="0"/>
              <a:t> so far can </a:t>
            </a:r>
            <a:r>
              <a:rPr lang="it-IT" dirty="0" err="1"/>
              <a:t>also</a:t>
            </a:r>
            <a:r>
              <a:rPr lang="it-IT" dirty="0"/>
              <a:t> be</a:t>
            </a:r>
          </a:p>
          <a:p>
            <a:r>
              <a:rPr lang="it-IT" dirty="0"/>
              <a:t>     </a:t>
            </a:r>
            <a:r>
              <a:rPr lang="it-IT" dirty="0" err="1"/>
              <a:t>represented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way. 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more </a:t>
            </a:r>
            <a:r>
              <a:rPr lang="it-IT" dirty="0" err="1"/>
              <a:t>states</a:t>
            </a:r>
            <a:r>
              <a:rPr lang="it-IT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heading</a:t>
            </a:r>
            <a:r>
              <a:rPr lang="it-IT" dirty="0"/>
              <a:t> angle </a:t>
            </a:r>
            <a:r>
              <a:rPr lang="it-IT" dirty="0" err="1"/>
              <a:t>error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</a:t>
            </a:r>
          </a:p>
          <a:p>
            <a:r>
              <a:rPr lang="it-IT" dirty="0"/>
              <a:t>    to the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60F73-A380-4130-B385-F9A1FD6A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8" y="5187301"/>
            <a:ext cx="3238952" cy="8764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EE9890-C729-4D77-9EAB-42A7F71E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181" y="4775731"/>
            <a:ext cx="6516009" cy="167663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280288-FF58-450F-B287-C98C3610507F}"/>
              </a:ext>
            </a:extLst>
          </p:cNvPr>
          <p:cNvCxnSpPr>
            <a:cxnSpLocks/>
          </p:cNvCxnSpPr>
          <p:nvPr/>
        </p:nvCxnSpPr>
        <p:spPr>
          <a:xfrm>
            <a:off x="2149311" y="4492487"/>
            <a:ext cx="0" cy="8249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4581E506-0B0A-4EBC-9FA3-5E12ECF79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6423" r="7835" b="5551"/>
          <a:stretch/>
        </p:blipFill>
        <p:spPr>
          <a:xfrm>
            <a:off x="953280" y="1157140"/>
            <a:ext cx="10030121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4618D9-D284-4DF5-8CE1-5B7A8F97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" t="-1" r="8751" b="863"/>
          <a:stretch/>
        </p:blipFill>
        <p:spPr>
          <a:xfrm>
            <a:off x="7460302" y="1660108"/>
            <a:ext cx="4374038" cy="1171059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B7AC5-07AB-4E08-94B8-9CCCEA52C4AD}"/>
              </a:ext>
            </a:extLst>
          </p:cNvPr>
          <p:cNvSpPr txBox="1"/>
          <p:nvPr/>
        </p:nvSpPr>
        <p:spPr>
          <a:xfrm>
            <a:off x="357660" y="1319753"/>
            <a:ext cx="88329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Zero in 0.01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0.01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9.5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15 </a:t>
            </a:r>
            <a:r>
              <a:rPr lang="it-IT" dirty="0" err="1"/>
              <a:t>deg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Despite</a:t>
            </a:r>
            <a:r>
              <a:rPr lang="it-IT" dirty="0"/>
              <a:t> of the </a:t>
            </a:r>
            <a:r>
              <a:rPr lang="it-IT" dirty="0" err="1"/>
              <a:t>stability</a:t>
            </a:r>
            <a:r>
              <a:rPr lang="it-IT" dirty="0"/>
              <a:t> of the </a:t>
            </a:r>
            <a:r>
              <a:rPr lang="it-IT" dirty="0" err="1"/>
              <a:t>obtained</a:t>
            </a:r>
            <a:r>
              <a:rPr lang="it-IT" dirty="0"/>
              <a:t> Bode </a:t>
            </a:r>
            <a:r>
              <a:rPr lang="it-IT" dirty="0" err="1"/>
              <a:t>diagram</a:t>
            </a:r>
            <a:r>
              <a:rPr lang="it-IT" dirty="0"/>
              <a:t>,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satisfactory</a:t>
            </a:r>
            <a:r>
              <a:rPr lang="it-IT" dirty="0"/>
              <a:t>.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oscillates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straight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makes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slow.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7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1128</Words>
  <Application>Microsoft Office PowerPoint</Application>
  <PresentationFormat>Widescreen</PresentationFormat>
  <Paragraphs>196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23</vt:i4>
      </vt:variant>
    </vt:vector>
  </HeadingPairs>
  <TitlesOfParts>
    <vt:vector size="45" baseType="lpstr">
      <vt:lpstr>Malgun Gothic Semilight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144</cp:revision>
  <dcterms:created xsi:type="dcterms:W3CDTF">2020-05-01T16:55:40Z</dcterms:created>
  <dcterms:modified xsi:type="dcterms:W3CDTF">2020-09-11T17:37:37Z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