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13" r:id="rId4"/>
    <p:sldMasterId id="2147483739" r:id="rId5"/>
    <p:sldMasterId id="2147483752" r:id="rId6"/>
    <p:sldMasterId id="2147483778" r:id="rId7"/>
    <p:sldMasterId id="2147483791" r:id="rId8"/>
    <p:sldMasterId id="2147483804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219AE-6BDB-19A7-9F9D-08F84E24999B}" v="86" dt="2020-08-08T15:07:09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microsoft.com/office/2016/11/relationships/changesInfo" Target="changesInfos/changesInfo1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o Russo" userId="S::10578059@polimi.it::69d1efa8-ff12-4864-8eb1-a513c7c8916e" providerId="AD" clId="Web-{8FA219AE-6BDB-19A7-9F9D-08F84E24999B}"/>
    <pc:docChg chg="modSld">
      <pc:chgData name="Alessio Russo" userId="S::10578059@polimi.it::69d1efa8-ff12-4864-8eb1-a513c7c8916e" providerId="AD" clId="Web-{8FA219AE-6BDB-19A7-9F9D-08F84E24999B}" dt="2020-08-08T15:07:09.558" v="85" actId="20577"/>
      <pc:docMkLst>
        <pc:docMk/>
      </pc:docMkLst>
      <pc:sldChg chg="delSp modSp">
        <pc:chgData name="Alessio Russo" userId="S::10578059@polimi.it::69d1efa8-ff12-4864-8eb1-a513c7c8916e" providerId="AD" clId="Web-{8FA219AE-6BDB-19A7-9F9D-08F84E24999B}" dt="2020-08-08T15:07:09.558" v="85" actId="20577"/>
        <pc:sldMkLst>
          <pc:docMk/>
          <pc:sldMk cId="0" sldId="256"/>
        </pc:sldMkLst>
        <pc:spChg chg="mod">
          <ac:chgData name="Alessio Russo" userId="S::10578059@polimi.it::69d1efa8-ff12-4864-8eb1-a513c7c8916e" providerId="AD" clId="Web-{8FA219AE-6BDB-19A7-9F9D-08F84E24999B}" dt="2020-08-08T15:07:09.558" v="85" actId="20577"/>
          <ac:spMkLst>
            <pc:docMk/>
            <pc:sldMk cId="0" sldId="256"/>
            <ac:spMk id="2188" creationId="{00000000-0000-0000-0000-000000000000}"/>
          </ac:spMkLst>
        </pc:spChg>
        <pc:spChg chg="del">
          <ac:chgData name="Alessio Russo" userId="S::10578059@polimi.it::69d1efa8-ff12-4864-8eb1-a513c7c8916e" providerId="AD" clId="Web-{8FA219AE-6BDB-19A7-9F9D-08F84E24999B}" dt="2020-08-08T15:00:33.288" v="15"/>
          <ac:spMkLst>
            <pc:docMk/>
            <pc:sldMk cId="0" sldId="256"/>
            <ac:spMk id="2189" creationId="{00000000-0000-0000-0000-000000000000}"/>
          </ac:spMkLst>
        </pc:spChg>
        <pc:spChg chg="mod">
          <ac:chgData name="Alessio Russo" userId="S::10578059@polimi.it::69d1efa8-ff12-4864-8eb1-a513c7c8916e" providerId="AD" clId="Web-{8FA219AE-6BDB-19A7-9F9D-08F84E24999B}" dt="2020-08-08T15:00:53.444" v="16" actId="1076"/>
          <ac:spMkLst>
            <pc:docMk/>
            <pc:sldMk cId="0" sldId="256"/>
            <ac:spMk id="2191" creationId="{00000000-0000-0000-0000-000000000000}"/>
          </ac:spMkLst>
        </pc:spChg>
      </pc:sldChg>
      <pc:sldChg chg="modSp">
        <pc:chgData name="Alessio Russo" userId="S::10578059@polimi.it::69d1efa8-ff12-4864-8eb1-a513c7c8916e" providerId="AD" clId="Web-{8FA219AE-6BDB-19A7-9F9D-08F84E24999B}" dt="2020-08-08T15:06:46.011" v="84" actId="20577"/>
        <pc:sldMkLst>
          <pc:docMk/>
          <pc:sldMk cId="0" sldId="264"/>
        </pc:sldMkLst>
        <pc:spChg chg="mod">
          <ac:chgData name="Alessio Russo" userId="S::10578059@polimi.it::69d1efa8-ff12-4864-8eb1-a513c7c8916e" providerId="AD" clId="Web-{8FA219AE-6BDB-19A7-9F9D-08F84E24999B}" dt="2020-08-08T15:06:46.011" v="84" actId="20577"/>
          <ac:spMkLst>
            <pc:docMk/>
            <pc:sldMk cId="0" sldId="264"/>
            <ac:spMk id="223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6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6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4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9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1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5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6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7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8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9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9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3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3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3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magine 126"/>
          <p:cNvPicPr/>
          <p:nvPr/>
        </p:nvPicPr>
        <p:blipFill>
          <a:blip r:embed="rId14"/>
          <a:stretch/>
        </p:blipFill>
        <p:spPr>
          <a:xfrm>
            <a:off x="0" y="0"/>
            <a:ext cx="12194280" cy="429336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2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3" name="Line 3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Line 4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Line 5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Line 6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Line 7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Line 8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Line 9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Line 10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Line 11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Line 12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3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Line 14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Line 15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Line 16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Line 17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Line 18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Line 19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20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Line 21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Line 22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Line 23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Line 24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Line 25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Line 26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27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Line 28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Line 29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Line 30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Line 31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Line 32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Line 33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Line 34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Line 35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Line 36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Line 37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Line 38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Line 39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Line 40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Line 41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Line 42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Line 43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Line 44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Line 45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Line 46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Line 47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Line 48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Line 49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Line 50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Line 51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Line 52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Line 53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Line 54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Line 55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Line 56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Line 57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Line 58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Line 59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Line 60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Line 61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62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Line 63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Line 64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Line 65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Line 66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Line 67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68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Line 69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Line 70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71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Line 72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Line 73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Line 74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Line 75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Line 76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Line 77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Line 78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Line 79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Line 80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Line 81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Line 82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Line 83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Line 84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Line 85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Line 86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Line 87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Line 88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Line 89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Line 90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Line 91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Line 92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Line 93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Line 94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Line 95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Line 96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Line 97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Line 98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Line 99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Line 100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Line 101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Line 102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Line 103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Line 104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Line 105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Line 106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Line 107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Line 108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Line 109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Line 110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111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Line 112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Line 113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Line 114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Line 115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Line 116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Line 117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Line 118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Line 119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Line 120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Line 121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Line 122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" name="PlaceHolder 123"/>
          <p:cNvSpPr>
            <a:spLocks noGrp="1"/>
          </p:cNvSpPr>
          <p:nvPr>
            <p:ph type="title"/>
          </p:nvPr>
        </p:nvSpPr>
        <p:spPr>
          <a:xfrm>
            <a:off x="576000" y="4149720"/>
            <a:ext cx="11039760" cy="539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30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3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4" name="PlaceHolder 124"/>
          <p:cNvSpPr>
            <a:spLocks noGrp="1"/>
          </p:cNvSpPr>
          <p:nvPr>
            <p:ph type="body"/>
          </p:nvPr>
        </p:nvSpPr>
        <p:spPr>
          <a:xfrm>
            <a:off x="86778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32000" indent="-324000" algn="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Authors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5" name="PlaceHolder 125"/>
          <p:cNvSpPr>
            <a:spLocks noGrp="1"/>
          </p:cNvSpPr>
          <p:nvPr>
            <p:ph type="body"/>
          </p:nvPr>
        </p:nvSpPr>
        <p:spPr>
          <a:xfrm>
            <a:off x="576000" y="5148720"/>
            <a:ext cx="11039760" cy="25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Date and place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6" name="PlaceHolder 126"/>
          <p:cNvSpPr>
            <a:spLocks noGrp="1"/>
          </p:cNvSpPr>
          <p:nvPr>
            <p:ph type="body"/>
          </p:nvPr>
        </p:nvSpPr>
        <p:spPr>
          <a:xfrm>
            <a:off x="55890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Additional authors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27" name="Picture 4" descr="Y:\IMMAGINE _COORDINATA_2014\LOGO_UFFICIALE\01_Polimi_centrato\eps\01_Polimi_centrato_COL_negativo.png"/>
          <p:cNvPicPr/>
          <p:nvPr/>
        </p:nvPicPr>
        <p:blipFill>
          <a:blip r:embed="rId15"/>
          <a:stretch/>
        </p:blipFill>
        <p:spPr>
          <a:xfrm>
            <a:off x="5029200" y="2243880"/>
            <a:ext cx="2133360" cy="1572840"/>
          </a:xfrm>
          <a:prstGeom prst="rect">
            <a:avLst/>
          </a:prstGeom>
          <a:ln>
            <a:noFill/>
          </a:ln>
        </p:spPr>
      </p:pic>
      <p:pic>
        <p:nvPicPr>
          <p:cNvPr id="128" name="Picture 384"/>
          <p:cNvPicPr/>
          <p:nvPr/>
        </p:nvPicPr>
        <p:blipFill>
          <a:blip r:embed="rId16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333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334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4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575A3AE-B5CF-47EB-8AB7-6C810ACB5466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‹#›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455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56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457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58" name="Picture 255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45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50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50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4A6D290-ACA0-420E-B011-75930DFFF54E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‹#›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62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62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62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/>
          <a:lstStyle/>
          <a:p>
            <a:pPr marL="432000" indent="-324000" algn="ctr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40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Write your thanks</a:t>
            </a:r>
            <a:endParaRPr lang="it-IT" sz="4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8" name="CustomShape 2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29" name="Group 3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830" name="Line 4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1" name="Line 5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Line 6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Line 7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Line 8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Line 9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Line 10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Line 11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8" name="Line 12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9" name="Line 13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0" name="Line 14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1" name="Line 15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Line 16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3" name="Line 17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4" name="Line 18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5" name="Line 19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6" name="Line 20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7" name="Line 21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8" name="Line 22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9" name="Line 23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0" name="Line 24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1" name="Line 25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2" name="Line 26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Line 27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4" name="Line 28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5" name="Line 29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6" name="Line 30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Line 31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8" name="Line 32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9" name="Line 33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Line 34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Line 35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Line 36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Line 37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Line 38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Line 39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Line 40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ne 41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Line 42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Line 43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Line 44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1" name="Line 45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2" name="Line 46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Line 47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Line 48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Line 49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Line 50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Line 51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Line 52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Line 53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Line 54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Line 55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Line 56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Line 57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Line 58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Line 59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6" name="Line 60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7" name="Line 61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8" name="Line 62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9" name="Line 63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0" name="Line 64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Line 65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Line 66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Line 67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Line 68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Line 69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Line 70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Line 71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8" name="Line 72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9" name="Line 73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Line 74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Line 75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Line 76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3" name="Line 77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Line 78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Line 79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Line 80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7" name="Line 81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Line 82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Line 83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0" name="Line 84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Line 85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Line 86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3" name="Line 87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4" name="Line 88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5" name="Line 89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6" name="Line 90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7" name="Line 91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8" name="Line 92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9" name="Line 93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0" name="Line 94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1" name="Line 95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2" name="Line 96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3" name="Line 97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4" name="Line 98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Line 99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6" name="Line 100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7" name="Line 101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8" name="Line 102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Line 103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Line 104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Line 105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Line 106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Line 107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Line 108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5" name="Line 109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Line 110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Line 111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8" name="Line 112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Line 113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Line 114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1" name="Line 115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2" name="Line 116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3" name="Line 117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Line 118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Line 119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Line 120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Line 121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Line 122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Line 123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950" name="Picture 373"/>
          <p:cNvPicPr/>
          <p:nvPr/>
        </p:nvPicPr>
        <p:blipFill>
          <a:blip r:embed="rId14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  <p:pic>
        <p:nvPicPr>
          <p:cNvPr id="951" name="Picture 375"/>
          <p:cNvPicPr/>
          <p:nvPr/>
        </p:nvPicPr>
        <p:blipFill>
          <a:blip r:embed="rId15"/>
          <a:stretch/>
        </p:blipFill>
        <p:spPr>
          <a:xfrm>
            <a:off x="5028120" y="2243880"/>
            <a:ext cx="2135520" cy="1572840"/>
          </a:xfrm>
          <a:prstGeom prst="rect">
            <a:avLst/>
          </a:prstGeom>
          <a:ln>
            <a:noFill/>
          </a:ln>
        </p:spPr>
      </p:pic>
      <p:sp>
        <p:nvSpPr>
          <p:cNvPr id="952" name="PlaceHolder 1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solidFill>
                  <a:srgbClr val="000000"/>
                </a:solidFill>
                <a:latin typeface="Malgun Gothic Semilight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8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029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030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1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3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4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5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1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2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3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4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5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6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9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0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1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6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7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8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9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0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1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2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3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4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5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6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7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8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9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0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1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2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3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4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5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6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7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9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0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1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2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3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4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7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8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2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3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4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5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6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7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8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9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0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1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2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3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4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5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6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7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8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0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1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2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3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4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5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6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7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8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9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0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1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2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3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4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5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6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7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9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0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1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2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3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4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7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9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0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50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66F624A-124E-4326-BB0C-00FA8E06C476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‹#›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151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2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1153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154" name="Picture 255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15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4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195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196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7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8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9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0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1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2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3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4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5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6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7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8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9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0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1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2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3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4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5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6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7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8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9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0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1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2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3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4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5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6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7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8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9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0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1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2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3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4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5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6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7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8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9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0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1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2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3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4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5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6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7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8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9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0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1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2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3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4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5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6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7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8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9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0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1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2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3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4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7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8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9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0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1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2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3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4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5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6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7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8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9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0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1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2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3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4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5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6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7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8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9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0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1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2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3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4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5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6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7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8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9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0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1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2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3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4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5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6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7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8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9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0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1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2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3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4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5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16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DF7A978E-F495-41DC-BC19-3B7A787B257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‹#›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317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18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1319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320" name="Picture 255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321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5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6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7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528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529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0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1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2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3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7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8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9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0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1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2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3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4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5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6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7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8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9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0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1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2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3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4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5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6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7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8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9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0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1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2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3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4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5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6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7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8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0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1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2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3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7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8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9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0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1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2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3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4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5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6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7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8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9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0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1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2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3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4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5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6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7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8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9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0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1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2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3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4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5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6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7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8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9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0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1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2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3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4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5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6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7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8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9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0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1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2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3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4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5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6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7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8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9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0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1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2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3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4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5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6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7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8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9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0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1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2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3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4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5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6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7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8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49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FE834DCB-0C1C-488D-9E2A-C410E6039362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‹#›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650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1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652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653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2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93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694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695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6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7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8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9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0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1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2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3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4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5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6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7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8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9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0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1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2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3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4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5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6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7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8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9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0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1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2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3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4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5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6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7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8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9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0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1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2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3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4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5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6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7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8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9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0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1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2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3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4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5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6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7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8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9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0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1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2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3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4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5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6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7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8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9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0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1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2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3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4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5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6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7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8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9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0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1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2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3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4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5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6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7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8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9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0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1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2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3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4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5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6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7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8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9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0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1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2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3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4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5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6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7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8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9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0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1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2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3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4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5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6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7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8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9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0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1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2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3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4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15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FE5E10C-5036-4F1B-9F9F-AD7FA3BA65CC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‹#›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816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17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818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81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86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86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8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CEA1B5D-66E7-430A-815D-C439C0DB8895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‹#›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98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98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98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TextShape 1"/>
          <p:cNvSpPr txBox="1"/>
          <p:nvPr/>
        </p:nvSpPr>
        <p:spPr>
          <a:xfrm>
            <a:off x="576000" y="4149720"/>
            <a:ext cx="11039760" cy="539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it-IT" sz="3000" b="1" spc="-1">
                <a:solidFill>
                  <a:schemeClr val="bg1"/>
                </a:solidFill>
                <a:latin typeface="Malgun Gothic Semilight"/>
                <a:ea typeface="+mn-lt"/>
                <a:cs typeface="+mn-lt"/>
              </a:rPr>
              <a:t>Meeting 2 - </a:t>
            </a:r>
            <a:r>
              <a:rPr lang="it-IT" sz="3000" b="1" spc="-1" err="1">
                <a:solidFill>
                  <a:schemeClr val="bg1"/>
                </a:solidFill>
                <a:latin typeface="Malgun Gothic Semilight"/>
                <a:ea typeface="+mn-lt"/>
                <a:cs typeface="+mn-lt"/>
              </a:rPr>
              <a:t>Overview</a:t>
            </a:r>
            <a:r>
              <a:rPr lang="it-IT" sz="3000" b="1" spc="-1">
                <a:solidFill>
                  <a:schemeClr val="bg1"/>
                </a:solidFill>
                <a:latin typeface="Malgun Gothic Semilight"/>
                <a:ea typeface="+mn-lt"/>
                <a:cs typeface="+mn-lt"/>
              </a:rPr>
              <a:t> of </a:t>
            </a:r>
            <a:r>
              <a:rPr lang="it-IT" sz="3000" b="1" spc="-1" err="1">
                <a:solidFill>
                  <a:schemeClr val="bg1"/>
                </a:solidFill>
                <a:latin typeface="Malgun Gothic Semilight"/>
                <a:ea typeface="+mn-lt"/>
                <a:cs typeface="+mn-lt"/>
              </a:rPr>
              <a:t>autonomous</a:t>
            </a:r>
            <a:r>
              <a:rPr lang="it-IT" sz="3000" b="1" spc="-1">
                <a:solidFill>
                  <a:schemeClr val="bg1"/>
                </a:solidFill>
                <a:latin typeface="Malgun Gothic Semilight"/>
                <a:ea typeface="+mn-lt"/>
                <a:cs typeface="+mn-lt"/>
              </a:rPr>
              <a:t> racing strategies</a:t>
            </a:r>
            <a:endParaRPr lang="it-IT" sz="3000" spc="-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90" name="TextShape 3"/>
          <p:cNvSpPr txBox="1"/>
          <p:nvPr/>
        </p:nvSpPr>
        <p:spPr>
          <a:xfrm>
            <a:off x="86778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91" name="TextShape 4"/>
          <p:cNvSpPr txBox="1"/>
          <p:nvPr/>
        </p:nvSpPr>
        <p:spPr>
          <a:xfrm>
            <a:off x="576000" y="5003577"/>
            <a:ext cx="11039760" cy="25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06/05/2020, Milano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92" name="TextShape 5"/>
          <p:cNvSpPr txBox="1"/>
          <p:nvPr/>
        </p:nvSpPr>
        <p:spPr>
          <a:xfrm>
            <a:off x="55890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Carmelo Valore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Introduction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94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D5612A1-2186-4092-A910-8864B9EE9210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195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2196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General understanding of autonomous vehicles race competiotions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Global vs Local path planning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Different approaches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Graph-based					←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Game theoretic				← 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Probabilstic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Learning-based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…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Our particular case-study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Strategy of autonomous vehicles path planning in a competitive scenario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Motion planning techniques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98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23C4AA61-22BB-452D-A2EE-D2AA1997197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199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2200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Graph search-based							←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Sampling-based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Random sampling of state space looking for connectivity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Interpolating curve planners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Numerical optimization approaches		←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Main challanges..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202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72C2218-8B9E-463A-A08D-6C79ABB3174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4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203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2204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Real-time feasibility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Solving time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Computational complexity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HW constraints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Handling of vehicle at limits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TextShape 1"/>
          <p:cNvSpPr txBox="1"/>
          <p:nvPr/>
        </p:nvSpPr>
        <p:spPr>
          <a:xfrm>
            <a:off x="479880" y="38664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Multi-layer graph-based trajectory planning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206" name="TextShape 2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i="1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Ref: [tim-stahl]_multilayer-graph-based-trajectory-planning-for-race-vehicles-in-dynamic-scenarios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207" name="TextShape 3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C1D90D2-763D-44AD-B72B-F4952D9A385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5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208" name="TextShape 4"/>
          <p:cNvSpPr txBox="1"/>
          <p:nvPr/>
        </p:nvSpPr>
        <p:spPr>
          <a:xfrm>
            <a:off x="479880" y="51480"/>
            <a:ext cx="11231640" cy="28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Some techniques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209" name="TextShape 5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210" name="Immagine 2209"/>
          <p:cNvPicPr/>
          <p:nvPr/>
        </p:nvPicPr>
        <p:blipFill>
          <a:blip r:embed="rId2"/>
          <a:stretch/>
        </p:blipFill>
        <p:spPr>
          <a:xfrm>
            <a:off x="618120" y="2660760"/>
            <a:ext cx="5141880" cy="2379240"/>
          </a:xfrm>
          <a:prstGeom prst="rect">
            <a:avLst/>
          </a:prstGeom>
          <a:ln>
            <a:noFill/>
          </a:ln>
        </p:spPr>
      </p:pic>
      <p:pic>
        <p:nvPicPr>
          <p:cNvPr id="2211" name="Immagine 2210"/>
          <p:cNvPicPr/>
          <p:nvPr/>
        </p:nvPicPr>
        <p:blipFill>
          <a:blip r:embed="rId3"/>
          <a:stretch/>
        </p:blipFill>
        <p:spPr>
          <a:xfrm>
            <a:off x="6851880" y="1625760"/>
            <a:ext cx="4524120" cy="463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TextShape 1"/>
          <p:cNvSpPr txBox="1"/>
          <p:nvPr/>
        </p:nvSpPr>
        <p:spPr>
          <a:xfrm>
            <a:off x="479880" y="38664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Multi-layer graph-based trajectory planning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213" name="TextShape 2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i="1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Ref: [tim-stahl]_multilayer-graph-based-trajectory-planning-for-race-vehicles-in-dynamic-scenarios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214" name="TextShape 3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879212F0-9539-4416-BE89-30BF7A4F6A49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6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215" name="TextShape 4"/>
          <p:cNvSpPr txBox="1"/>
          <p:nvPr/>
        </p:nvSpPr>
        <p:spPr>
          <a:xfrm>
            <a:off x="479880" y="51480"/>
            <a:ext cx="11231640" cy="28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Some techniques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216" name="TextShape 5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217" name="Immagine 2216"/>
          <p:cNvPicPr/>
          <p:nvPr/>
        </p:nvPicPr>
        <p:blipFill>
          <a:blip r:embed="rId2"/>
          <a:srcRect b="12175"/>
          <a:stretch/>
        </p:blipFill>
        <p:spPr>
          <a:xfrm>
            <a:off x="6984000" y="1514520"/>
            <a:ext cx="3826080" cy="4893480"/>
          </a:xfrm>
          <a:prstGeom prst="rect">
            <a:avLst/>
          </a:prstGeom>
          <a:ln>
            <a:noFill/>
          </a:ln>
        </p:spPr>
      </p:pic>
      <p:pic>
        <p:nvPicPr>
          <p:cNvPr id="2218" name="Immagine 2217"/>
          <p:cNvPicPr/>
          <p:nvPr/>
        </p:nvPicPr>
        <p:blipFill>
          <a:blip r:embed="rId2"/>
          <a:srcRect t="88028"/>
          <a:stretch/>
        </p:blipFill>
        <p:spPr>
          <a:xfrm>
            <a:off x="648000" y="3168000"/>
            <a:ext cx="6199920" cy="108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TextShape 1"/>
          <p:cNvSpPr txBox="1"/>
          <p:nvPr/>
        </p:nvSpPr>
        <p:spPr>
          <a:xfrm>
            <a:off x="479880" y="38664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Global/Local path planning for competitive robotic cars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220" name="TextShape 2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i="1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Ref: [tizar-rizano]_global-path-planning-for-competitive-robotic-cars</a:t>
            </a:r>
            <a:br/>
            <a:r>
              <a:rPr lang="it-IT" sz="1800" b="0" i="1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Ref: [tizar-rizano]_local-motion-planning-for-robotic-race-cars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Discrete abstraction → real-time feasibility → quantising the possible positions and velocities of the car when intersects the way line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Overtaking → graph manipulation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Local path planning solves the problem of finding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a sequence of maneuvres to move from a node to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another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br/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221" name="TextShape 3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29A4031C-0D45-4ADF-A6E4-29F2282870FE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7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222" name="TextShape 4"/>
          <p:cNvSpPr txBox="1"/>
          <p:nvPr/>
        </p:nvSpPr>
        <p:spPr>
          <a:xfrm>
            <a:off x="479880" y="51480"/>
            <a:ext cx="11231640" cy="28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Some techniques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223" name="TextShape 5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224" name="Immagine 2223"/>
          <p:cNvPicPr/>
          <p:nvPr/>
        </p:nvPicPr>
        <p:blipFill>
          <a:blip r:embed="rId2"/>
          <a:stretch/>
        </p:blipFill>
        <p:spPr>
          <a:xfrm>
            <a:off x="6780960" y="2528280"/>
            <a:ext cx="4667040" cy="381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TextShape 1"/>
          <p:cNvSpPr txBox="1"/>
          <p:nvPr/>
        </p:nvSpPr>
        <p:spPr>
          <a:xfrm>
            <a:off x="479880" y="38664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Global/Local path planning for competitive robotic cars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226" name="TextShape 2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i="1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Ref: [tizar-rizano]_global-path-planning-for-competitive-robotic-cars</a:t>
            </a:r>
            <a:br/>
            <a:r>
              <a:rPr lang="it-IT" sz="1800" b="0" i="1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Ref: [tizar-rizano]_local-motion-planning-for-robotic-race-cars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1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Global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Mutliple vehicles → one graph for each vechicle → when a slower vehicle is in leading position, the algorithm considers pairs of arcs, one for each vehicle’s graph, and annotates pairs of arcs intersecting each other with the min-arrival-time that prevents accidents. If it’s not possible to follow that path in the given time, the path is pruned from the graph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1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Local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Pontryagin-minimum principle to find the best possible control for taking a dynamical system from one state to another, especially in the presence of constraints for the state or input controls → define set of extremals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it-IT" sz="1800" b="0" u="sng" strike="noStrike" spc="-1">
                <a:solidFill>
                  <a:srgbClr val="000000"/>
                </a:solidFill>
                <a:uFillTx/>
                <a:latin typeface="Malgun Gothic Semilight"/>
                <a:ea typeface="Malgun Gothic Semilight"/>
              </a:rPr>
              <a:t>Heuristic</a:t>
            </a: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 (otherwise not real-time feasible) to find a sub-optimal sequence of extremals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Each extremals have a set of parameters that are either bounded to themselves (e.g. the final velocity of a straight sector and the inital velocity of the following curve sector) or be “open” and used as decision variables for a min-optimizazion problem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br/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227" name="TextShape 3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93B86B6-7BDD-462A-AFD1-8368E60CECC9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8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228" name="TextShape 4"/>
          <p:cNvSpPr txBox="1"/>
          <p:nvPr/>
        </p:nvSpPr>
        <p:spPr>
          <a:xfrm>
            <a:off x="479880" y="51480"/>
            <a:ext cx="11231640" cy="28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Some techniques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229" name="TextShape 5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TextShape 1"/>
          <p:cNvSpPr txBox="1"/>
          <p:nvPr/>
        </p:nvSpPr>
        <p:spPr>
          <a:xfrm>
            <a:off x="1523880" y="6477120"/>
            <a:ext cx="469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D4019549-618E-46E6-A278-350F13A6C61B}" type="slidenum">
              <a:rPr lang="it-IT" sz="1200" b="0" strike="noStrike" spc="-1">
                <a:solidFill>
                  <a:srgbClr val="8B8B8B"/>
                </a:solidFill>
                <a:latin typeface="Malgun Gothic Semilight"/>
                <a:ea typeface="Malgun Gothic Semilight"/>
              </a:rPr>
              <a:t>9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2231" name="TextShape 2"/>
          <p:cNvSpPr txBox="1"/>
          <p:nvPr/>
        </p:nvSpPr>
        <p:spPr>
          <a:xfrm>
            <a:off x="1590840" y="652320"/>
            <a:ext cx="9454939" cy="752040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algn="ctr">
              <a:spcBef>
                <a:spcPts val="799"/>
              </a:spcBef>
            </a:pPr>
            <a:r>
              <a:rPr lang="it-IT" sz="3000" b="1" spc="-1">
                <a:cs typeface="Arial"/>
              </a:rPr>
              <a:t>Meeting 2 - </a:t>
            </a:r>
            <a:r>
              <a:rPr lang="it-IT" sz="3000" b="1" spc="-1" err="1">
                <a:cs typeface="Arial"/>
              </a:rPr>
              <a:t>Overview</a:t>
            </a:r>
            <a:r>
              <a:rPr lang="it-IT" sz="3000" b="1" spc="-1">
                <a:cs typeface="Arial"/>
              </a:rPr>
              <a:t> of </a:t>
            </a:r>
            <a:r>
              <a:rPr lang="it-IT" sz="3000" b="1" spc="-1" err="1">
                <a:cs typeface="Arial"/>
              </a:rPr>
              <a:t>autonomous</a:t>
            </a:r>
            <a:r>
              <a:rPr lang="it-IT" sz="3000" b="1" spc="-1">
                <a:cs typeface="Arial"/>
              </a:rPr>
              <a:t> racing strategies</a:t>
            </a:r>
            <a:endParaRPr lang="it-IT" sz="3000" b="1"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/>
  <dc:description/>
  <cp:revision>1</cp:revision>
  <dcterms:created xsi:type="dcterms:W3CDTF">2020-05-01T16:55:40Z</dcterms:created>
  <dcterms:modified xsi:type="dcterms:W3CDTF">2020-08-08T15:07:32Z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