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A01C47-E7AB-4EFC-BE96-4C66D81814AE}">
  <a:tblStyle styleId="{5BA01C47-E7AB-4EFC-BE96-4C66D81814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d3250dec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d3250dec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d3250dec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d3250dec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d3250dec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d3250dec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d54afaf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d54afaf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d54afaf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d54afaf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d54afaf2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d54afaf2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d54afaf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d54afaf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d54afaf2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d54afaf2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d54afaf2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d54afaf2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d54afaf2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d54afaf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d3250d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d3250d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d54afaf2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d54afaf2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d54afaf2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d54afaf2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d54afaf2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d54afaf2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d54afaf2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d54afaf2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d54afaf2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d54afaf2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d54afaf2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d54afaf2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d54afaf2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d54afaf2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d3250de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d3250de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d3250dec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d3250dec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d3250de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d3250de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d3250de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d3250de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d54afaf2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d54afaf2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d3250dec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d3250de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d3250dec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d3250dec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mailto:cvandemark@kumc.edu" TargetMode="External"/><Relationship Id="rId4" Type="http://schemas.openxmlformats.org/officeDocument/2006/relationships/hyperlink" Target="mailto:msardiu@kum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35550"/>
            <a:ext cx="8520600" cy="147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X Company </a:t>
            </a:r>
            <a:endParaRPr/>
          </a:p>
          <a:p>
            <a:pPr indent="0" lvl="0" marL="0" rtl="0" algn="ctr">
              <a:spcBef>
                <a:spcPts val="0"/>
              </a:spcBef>
              <a:spcAft>
                <a:spcPts val="0"/>
              </a:spcAft>
              <a:buNone/>
            </a:pPr>
            <a:r>
              <a:rPr lang="en" sz="3000"/>
              <a:t>Research Report Demo Presentation</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77925" y="78750"/>
            <a:ext cx="1823700" cy="52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Boxplots</a:t>
            </a:r>
            <a:endParaRPr sz="2020"/>
          </a:p>
        </p:txBody>
      </p:sp>
      <p:pic>
        <p:nvPicPr>
          <p:cNvPr id="119" name="Google Shape;119;p22"/>
          <p:cNvPicPr preferRelativeResize="0"/>
          <p:nvPr/>
        </p:nvPicPr>
        <p:blipFill>
          <a:blip r:embed="rId3">
            <a:alphaModFix/>
          </a:blip>
          <a:stretch>
            <a:fillRect/>
          </a:stretch>
        </p:blipFill>
        <p:spPr>
          <a:xfrm>
            <a:off x="252413" y="640175"/>
            <a:ext cx="8639175" cy="2571750"/>
          </a:xfrm>
          <a:prstGeom prst="rect">
            <a:avLst/>
          </a:prstGeom>
          <a:noFill/>
          <a:ln>
            <a:noFill/>
          </a:ln>
        </p:spPr>
      </p:pic>
      <p:sp>
        <p:nvSpPr>
          <p:cNvPr id="120" name="Google Shape;120;p22"/>
          <p:cNvSpPr txBox="1"/>
          <p:nvPr/>
        </p:nvSpPr>
        <p:spPr>
          <a:xfrm>
            <a:off x="1348225" y="3211925"/>
            <a:ext cx="23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Prostate-Specific Antigen</a:t>
            </a:r>
            <a:endParaRPr/>
          </a:p>
        </p:txBody>
      </p:sp>
      <p:sp>
        <p:nvSpPr>
          <p:cNvPr id="121" name="Google Shape;121;p22"/>
          <p:cNvSpPr txBox="1"/>
          <p:nvPr/>
        </p:nvSpPr>
        <p:spPr>
          <a:xfrm>
            <a:off x="5997275" y="318075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Cancer Volume</a:t>
            </a:r>
            <a:endParaRPr/>
          </a:p>
        </p:txBody>
      </p:sp>
      <p:sp>
        <p:nvSpPr>
          <p:cNvPr id="122" name="Google Shape;122;p22"/>
          <p:cNvSpPr txBox="1"/>
          <p:nvPr/>
        </p:nvSpPr>
        <p:spPr>
          <a:xfrm>
            <a:off x="210425" y="3717350"/>
            <a:ext cx="8603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PSA: Skewed right; presence of outliers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Cancer Volume: Skewed right; presence of outliers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77925" y="78750"/>
            <a:ext cx="1823700" cy="52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Boxplots</a:t>
            </a:r>
            <a:endParaRPr sz="2020"/>
          </a:p>
        </p:txBody>
      </p:sp>
      <p:sp>
        <p:nvSpPr>
          <p:cNvPr id="128" name="Google Shape;128;p23"/>
          <p:cNvSpPr txBox="1"/>
          <p:nvPr/>
        </p:nvSpPr>
        <p:spPr>
          <a:xfrm>
            <a:off x="2127550" y="3252100"/>
            <a:ext cx="7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Weight</a:t>
            </a:r>
            <a:endParaRPr/>
          </a:p>
        </p:txBody>
      </p:sp>
      <p:sp>
        <p:nvSpPr>
          <p:cNvPr id="129" name="Google Shape;129;p23"/>
          <p:cNvSpPr txBox="1"/>
          <p:nvPr/>
        </p:nvSpPr>
        <p:spPr>
          <a:xfrm>
            <a:off x="6566175" y="3252100"/>
            <a:ext cx="5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Age</a:t>
            </a:r>
            <a:endParaRPr/>
          </a:p>
        </p:txBody>
      </p:sp>
      <p:sp>
        <p:nvSpPr>
          <p:cNvPr id="130" name="Google Shape;130;p23"/>
          <p:cNvSpPr txBox="1"/>
          <p:nvPr/>
        </p:nvSpPr>
        <p:spPr>
          <a:xfrm>
            <a:off x="210425" y="3717350"/>
            <a:ext cx="8603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Weight</a:t>
            </a:r>
            <a:r>
              <a:rPr lang="en"/>
              <a:t>: Normal; presence of outliers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Age: Normal; presence of outliers</a:t>
            </a:r>
            <a:endParaRPr/>
          </a:p>
        </p:txBody>
      </p:sp>
      <p:pic>
        <p:nvPicPr>
          <p:cNvPr id="131" name="Google Shape;131;p23"/>
          <p:cNvPicPr preferRelativeResize="0"/>
          <p:nvPr/>
        </p:nvPicPr>
        <p:blipFill>
          <a:blip r:embed="rId3">
            <a:alphaModFix/>
          </a:blip>
          <a:stretch>
            <a:fillRect/>
          </a:stretch>
        </p:blipFill>
        <p:spPr>
          <a:xfrm>
            <a:off x="181463" y="656375"/>
            <a:ext cx="8781075" cy="25957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77925" y="78750"/>
            <a:ext cx="1823700" cy="52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Boxplots</a:t>
            </a:r>
            <a:endParaRPr sz="2020"/>
          </a:p>
        </p:txBody>
      </p:sp>
      <p:sp>
        <p:nvSpPr>
          <p:cNvPr id="137" name="Google Shape;137;p24"/>
          <p:cNvSpPr txBox="1"/>
          <p:nvPr/>
        </p:nvSpPr>
        <p:spPr>
          <a:xfrm>
            <a:off x="1901625" y="3252100"/>
            <a:ext cx="12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Hyperplasia</a:t>
            </a:r>
            <a:endParaRPr/>
          </a:p>
        </p:txBody>
      </p:sp>
      <p:sp>
        <p:nvSpPr>
          <p:cNvPr id="138" name="Google Shape;138;p24"/>
          <p:cNvSpPr txBox="1"/>
          <p:nvPr/>
        </p:nvSpPr>
        <p:spPr>
          <a:xfrm>
            <a:off x="6355775" y="3252100"/>
            <a:ext cx="9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Capsular</a:t>
            </a:r>
            <a:endParaRPr/>
          </a:p>
        </p:txBody>
      </p:sp>
      <p:sp>
        <p:nvSpPr>
          <p:cNvPr id="139" name="Google Shape;139;p24"/>
          <p:cNvSpPr txBox="1"/>
          <p:nvPr/>
        </p:nvSpPr>
        <p:spPr>
          <a:xfrm>
            <a:off x="210425" y="3717350"/>
            <a:ext cx="8603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Hyperplasia</a:t>
            </a:r>
            <a:r>
              <a:rPr lang="en"/>
              <a:t>: Skewed Right; presence of outliers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Capsular: Skewed right; presence of outliers</a:t>
            </a:r>
            <a:endParaRPr/>
          </a:p>
        </p:txBody>
      </p:sp>
      <p:pic>
        <p:nvPicPr>
          <p:cNvPr id="140" name="Google Shape;140;p24"/>
          <p:cNvPicPr preferRelativeResize="0"/>
          <p:nvPr/>
        </p:nvPicPr>
        <p:blipFill>
          <a:blip r:embed="rId3">
            <a:alphaModFix/>
          </a:blip>
          <a:stretch>
            <a:fillRect/>
          </a:stretch>
        </p:blipFill>
        <p:spPr>
          <a:xfrm>
            <a:off x="152400" y="760350"/>
            <a:ext cx="8813301" cy="256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Multicollinearity </a:t>
            </a:r>
            <a:endParaRPr/>
          </a:p>
        </p:txBody>
      </p:sp>
      <p:sp>
        <p:nvSpPr>
          <p:cNvPr id="146" name="Google Shape;146;p25"/>
          <p:cNvSpPr txBox="1"/>
          <p:nvPr>
            <p:ph idx="1" type="body"/>
          </p:nvPr>
        </p:nvSpPr>
        <p:spPr>
          <a:xfrm>
            <a:off x="311700" y="1152475"/>
            <a:ext cx="8520600" cy="229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Occurs when two or more predictor variables are highly correlated with one another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Damages model performance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Misleading final results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Testing: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Correlation Matrix</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Variation Inflation Factor (VIF)</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316050" y="62350"/>
            <a:ext cx="2511900" cy="5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Correlation Matrix</a:t>
            </a:r>
            <a:endParaRPr sz="2220"/>
          </a:p>
        </p:txBody>
      </p:sp>
      <p:pic>
        <p:nvPicPr>
          <p:cNvPr id="152" name="Google Shape;152;p26"/>
          <p:cNvPicPr preferRelativeResize="0"/>
          <p:nvPr/>
        </p:nvPicPr>
        <p:blipFill>
          <a:blip r:embed="rId3">
            <a:alphaModFix/>
          </a:blip>
          <a:stretch>
            <a:fillRect/>
          </a:stretch>
        </p:blipFill>
        <p:spPr>
          <a:xfrm>
            <a:off x="135375" y="989475"/>
            <a:ext cx="4322325" cy="3904651"/>
          </a:xfrm>
          <a:prstGeom prst="rect">
            <a:avLst/>
          </a:prstGeom>
          <a:noFill/>
          <a:ln>
            <a:noFill/>
          </a:ln>
        </p:spPr>
      </p:pic>
      <p:sp>
        <p:nvSpPr>
          <p:cNvPr id="153" name="Google Shape;153;p26"/>
          <p:cNvSpPr txBox="1"/>
          <p:nvPr/>
        </p:nvSpPr>
        <p:spPr>
          <a:xfrm>
            <a:off x="1902938" y="537600"/>
            <a:ext cx="78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Pearson</a:t>
            </a:r>
            <a:endParaRPr sz="1200"/>
          </a:p>
        </p:txBody>
      </p:sp>
      <p:pic>
        <p:nvPicPr>
          <p:cNvPr id="154" name="Google Shape;154;p26"/>
          <p:cNvPicPr preferRelativeResize="0"/>
          <p:nvPr/>
        </p:nvPicPr>
        <p:blipFill>
          <a:blip r:embed="rId4">
            <a:alphaModFix/>
          </a:blip>
          <a:stretch>
            <a:fillRect/>
          </a:stretch>
        </p:blipFill>
        <p:spPr>
          <a:xfrm>
            <a:off x="4539950" y="982150"/>
            <a:ext cx="4381500" cy="3919290"/>
          </a:xfrm>
          <a:prstGeom prst="rect">
            <a:avLst/>
          </a:prstGeom>
          <a:noFill/>
          <a:ln>
            <a:noFill/>
          </a:ln>
        </p:spPr>
      </p:pic>
      <p:sp>
        <p:nvSpPr>
          <p:cNvPr id="155" name="Google Shape;155;p26"/>
          <p:cNvSpPr txBox="1"/>
          <p:nvPr/>
        </p:nvSpPr>
        <p:spPr>
          <a:xfrm>
            <a:off x="6281300" y="537600"/>
            <a:ext cx="89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Spearman</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3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 Inflation Factor </a:t>
            </a:r>
            <a:endParaRPr/>
          </a:p>
        </p:txBody>
      </p:sp>
      <p:sp>
        <p:nvSpPr>
          <p:cNvPr id="161" name="Google Shape;161;p27"/>
          <p:cNvSpPr txBox="1"/>
          <p:nvPr>
            <p:ph idx="1" type="body"/>
          </p:nvPr>
        </p:nvSpPr>
        <p:spPr>
          <a:xfrm>
            <a:off x="311700" y="1152475"/>
            <a:ext cx="8520600" cy="84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Test statistic that signals multicollinearity when a variables VIF is greater than 5</a:t>
            </a:r>
            <a:endParaRPr>
              <a:solidFill>
                <a:srgbClr val="000000"/>
              </a:solidFill>
            </a:endParaRPr>
          </a:p>
        </p:txBody>
      </p:sp>
      <p:pic>
        <p:nvPicPr>
          <p:cNvPr id="162" name="Google Shape;162;p27"/>
          <p:cNvPicPr preferRelativeResize="0"/>
          <p:nvPr/>
        </p:nvPicPr>
        <p:blipFill>
          <a:blip r:embed="rId3">
            <a:alphaModFix/>
          </a:blip>
          <a:stretch>
            <a:fillRect/>
          </a:stretch>
        </p:blipFill>
        <p:spPr>
          <a:xfrm>
            <a:off x="196725" y="2137725"/>
            <a:ext cx="8750551" cy="130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79900" y="43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Model </a:t>
            </a:r>
            <a:endParaRPr/>
          </a:p>
        </p:txBody>
      </p:sp>
      <p:sp>
        <p:nvSpPr>
          <p:cNvPr id="168" name="Google Shape;168;p28"/>
          <p:cNvSpPr txBox="1"/>
          <p:nvPr/>
        </p:nvSpPr>
        <p:spPr>
          <a:xfrm>
            <a:off x="279899" y="1145600"/>
            <a:ext cx="858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PSA =</a:t>
            </a:r>
            <a:r>
              <a:rPr lang="en" sz="1300"/>
              <a:t> </a:t>
            </a:r>
            <a:r>
              <a:rPr b="1" lang="en" sz="1300">
                <a:solidFill>
                  <a:schemeClr val="dk1"/>
                </a:solidFill>
              </a:rPr>
              <a:t>β</a:t>
            </a:r>
            <a:r>
              <a:rPr b="1" baseline="-25000" lang="en" sz="1300">
                <a:solidFill>
                  <a:schemeClr val="dk1"/>
                </a:solidFill>
              </a:rPr>
              <a:t>0 </a:t>
            </a:r>
            <a:r>
              <a:rPr b="1" lang="en" sz="1300">
                <a:solidFill>
                  <a:schemeClr val="dk1"/>
                </a:solidFill>
              </a:rPr>
              <a:t>± β</a:t>
            </a:r>
            <a:r>
              <a:rPr b="1" baseline="-25000" lang="en" sz="1300">
                <a:solidFill>
                  <a:schemeClr val="dk1"/>
                </a:solidFill>
              </a:rPr>
              <a:t>1</a:t>
            </a:r>
            <a:r>
              <a:rPr b="1" lang="en" sz="1300">
                <a:solidFill>
                  <a:schemeClr val="dk1"/>
                </a:solidFill>
              </a:rPr>
              <a:t>(CancerV) ± β</a:t>
            </a:r>
            <a:r>
              <a:rPr b="1" baseline="-25000" lang="en" sz="1300">
                <a:solidFill>
                  <a:schemeClr val="dk1"/>
                </a:solidFill>
              </a:rPr>
              <a:t>2</a:t>
            </a:r>
            <a:r>
              <a:rPr b="1" lang="en" sz="1300">
                <a:solidFill>
                  <a:schemeClr val="dk1"/>
                </a:solidFill>
              </a:rPr>
              <a:t>(Weight) ± β</a:t>
            </a:r>
            <a:r>
              <a:rPr b="1" baseline="-25000" lang="en" sz="1300">
                <a:solidFill>
                  <a:schemeClr val="dk1"/>
                </a:solidFill>
              </a:rPr>
              <a:t>3</a:t>
            </a:r>
            <a:r>
              <a:rPr b="1" lang="en" sz="1300">
                <a:solidFill>
                  <a:schemeClr val="dk1"/>
                </a:solidFill>
              </a:rPr>
              <a:t>(Age) ± β</a:t>
            </a:r>
            <a:r>
              <a:rPr b="1" baseline="-25000" lang="en" sz="1300">
                <a:solidFill>
                  <a:schemeClr val="dk1"/>
                </a:solidFill>
              </a:rPr>
              <a:t>4</a:t>
            </a:r>
            <a:r>
              <a:rPr b="1" lang="en" sz="1300">
                <a:solidFill>
                  <a:schemeClr val="dk1"/>
                </a:solidFill>
              </a:rPr>
              <a:t>(Hyperplasia) ± β</a:t>
            </a:r>
            <a:r>
              <a:rPr b="1" baseline="-25000" lang="en" sz="1300">
                <a:solidFill>
                  <a:schemeClr val="dk1"/>
                </a:solidFill>
              </a:rPr>
              <a:t>5</a:t>
            </a:r>
            <a:r>
              <a:rPr b="1" lang="en" sz="1300">
                <a:solidFill>
                  <a:schemeClr val="dk1"/>
                </a:solidFill>
              </a:rPr>
              <a:t>(Seminal) ± β</a:t>
            </a:r>
            <a:r>
              <a:rPr b="1" baseline="-25000" lang="en" sz="1300">
                <a:solidFill>
                  <a:schemeClr val="dk1"/>
                </a:solidFill>
              </a:rPr>
              <a:t>6</a:t>
            </a:r>
            <a:r>
              <a:rPr b="1" lang="en" sz="1300">
                <a:solidFill>
                  <a:schemeClr val="dk1"/>
                </a:solidFill>
              </a:rPr>
              <a:t>(Capsular) ± β</a:t>
            </a:r>
            <a:r>
              <a:rPr b="1" baseline="-25000" lang="en" sz="1300">
                <a:solidFill>
                  <a:schemeClr val="dk1"/>
                </a:solidFill>
              </a:rPr>
              <a:t>7</a:t>
            </a:r>
            <a:r>
              <a:rPr b="1" lang="en" sz="1300">
                <a:solidFill>
                  <a:schemeClr val="dk1"/>
                </a:solidFill>
              </a:rPr>
              <a:t>(Score) ±  e</a:t>
            </a:r>
            <a:endParaRPr sz="1300"/>
          </a:p>
        </p:txBody>
      </p:sp>
      <p:pic>
        <p:nvPicPr>
          <p:cNvPr id="169" name="Google Shape;169;p28"/>
          <p:cNvPicPr preferRelativeResize="0"/>
          <p:nvPr/>
        </p:nvPicPr>
        <p:blipFill>
          <a:blip r:embed="rId3">
            <a:alphaModFix/>
          </a:blip>
          <a:stretch>
            <a:fillRect/>
          </a:stretch>
        </p:blipFill>
        <p:spPr>
          <a:xfrm>
            <a:off x="4092063" y="2166113"/>
            <a:ext cx="4943475" cy="2352675"/>
          </a:xfrm>
          <a:prstGeom prst="rect">
            <a:avLst/>
          </a:prstGeom>
          <a:noFill/>
          <a:ln>
            <a:noFill/>
          </a:ln>
        </p:spPr>
      </p:pic>
      <p:graphicFrame>
        <p:nvGraphicFramePr>
          <p:cNvPr id="170" name="Google Shape;170;p28"/>
          <p:cNvGraphicFramePr/>
          <p:nvPr/>
        </p:nvGraphicFramePr>
        <p:xfrm>
          <a:off x="36750" y="1727138"/>
          <a:ext cx="3000000" cy="3000000"/>
        </p:xfrm>
        <a:graphic>
          <a:graphicData uri="http://schemas.openxmlformats.org/drawingml/2006/table">
            <a:tbl>
              <a:tblPr>
                <a:noFill/>
                <a:tableStyleId>{5BA01C47-E7AB-4EFC-BE96-4C66D81814AE}</a:tableStyleId>
              </a:tblPr>
              <a:tblGrid>
                <a:gridCol w="1326875"/>
                <a:gridCol w="1326875"/>
                <a:gridCol w="1326875"/>
              </a:tblGrid>
              <a:tr h="445400">
                <a:tc>
                  <a:txBody>
                    <a:bodyPr/>
                    <a:lstStyle/>
                    <a:p>
                      <a:pPr indent="0" lvl="0" marL="0" rtl="0" algn="l">
                        <a:spcBef>
                          <a:spcPts val="0"/>
                        </a:spcBef>
                        <a:spcAft>
                          <a:spcPts val="0"/>
                        </a:spcAft>
                        <a:buNone/>
                      </a:pPr>
                      <a:r>
                        <a:rPr b="1" lang="en"/>
                        <a:t>Predictor</a:t>
                      </a:r>
                      <a:endParaRPr b="1"/>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1800">
                          <a:solidFill>
                            <a:schemeClr val="dk1"/>
                          </a:solidFill>
                        </a:rPr>
                        <a:t>β</a:t>
                      </a:r>
                      <a:endParaRPr b="1" sz="1900"/>
                    </a:p>
                  </a:txBody>
                  <a:tcPr marT="91425" marB="91425" marR="91425" marL="91425" anchor="ctr"/>
                </a:tc>
                <a:tc>
                  <a:txBody>
                    <a:bodyPr/>
                    <a:lstStyle/>
                    <a:p>
                      <a:pPr indent="0" lvl="0" marL="0" rtl="0" algn="ctr">
                        <a:spcBef>
                          <a:spcPts val="0"/>
                        </a:spcBef>
                        <a:spcAft>
                          <a:spcPts val="0"/>
                        </a:spcAft>
                        <a:buNone/>
                      </a:pPr>
                      <a:r>
                        <a:rPr b="1" lang="en" sz="1300"/>
                        <a:t>P-value</a:t>
                      </a:r>
                      <a:endParaRPr b="1" sz="1300"/>
                    </a:p>
                  </a:txBody>
                  <a:tcPr marT="91425" marB="91425" marR="91425" marL="91425" anchor="ctr"/>
                </a:tc>
              </a:tr>
              <a:tr h="396200">
                <a:tc>
                  <a:txBody>
                    <a:bodyPr/>
                    <a:lstStyle/>
                    <a:p>
                      <a:pPr indent="0" lvl="0" marL="0" rtl="0" algn="l">
                        <a:spcBef>
                          <a:spcPts val="0"/>
                        </a:spcBef>
                        <a:spcAft>
                          <a:spcPts val="0"/>
                        </a:spcAft>
                        <a:buNone/>
                      </a:pPr>
                      <a:r>
                        <a:rPr lang="en" sz="1100"/>
                        <a:t>CancerV</a:t>
                      </a:r>
                      <a:endParaRPr sz="1100"/>
                    </a:p>
                  </a:txBody>
                  <a:tcPr marT="91425" marB="91425" marR="91425" marL="91425"/>
                </a:tc>
                <a:tc>
                  <a:txBody>
                    <a:bodyPr/>
                    <a:lstStyle/>
                    <a:p>
                      <a:pPr indent="0" lvl="0" marL="0" rtl="0" algn="ctr">
                        <a:spcBef>
                          <a:spcPts val="0"/>
                        </a:spcBef>
                        <a:spcAft>
                          <a:spcPts val="0"/>
                        </a:spcAft>
                        <a:buNone/>
                      </a:pPr>
                      <a:r>
                        <a:rPr lang="en"/>
                        <a:t>2.03</a:t>
                      </a:r>
                      <a:endParaRPr/>
                    </a:p>
                  </a:txBody>
                  <a:tcPr marT="91425" marB="91425" marR="91425" marL="91425"/>
                </a:tc>
                <a:tc>
                  <a:txBody>
                    <a:bodyPr/>
                    <a:lstStyle/>
                    <a:p>
                      <a:pPr indent="0" lvl="0" marL="0" rtl="0" algn="ctr">
                        <a:spcBef>
                          <a:spcPts val="0"/>
                        </a:spcBef>
                        <a:spcAft>
                          <a:spcPts val="0"/>
                        </a:spcAft>
                        <a:buNone/>
                      </a:pPr>
                      <a:r>
                        <a:rPr lang="en"/>
                        <a:t>&lt;0.000</a:t>
                      </a:r>
                      <a:endParaRPr/>
                    </a:p>
                  </a:txBody>
                  <a:tcPr marT="91425" marB="91425" marR="91425" marL="91425"/>
                </a:tc>
              </a:tr>
              <a:tr h="396200">
                <a:tc>
                  <a:txBody>
                    <a:bodyPr/>
                    <a:lstStyle/>
                    <a:p>
                      <a:pPr indent="0" lvl="0" marL="0" rtl="0" algn="l">
                        <a:spcBef>
                          <a:spcPts val="0"/>
                        </a:spcBef>
                        <a:spcAft>
                          <a:spcPts val="0"/>
                        </a:spcAft>
                        <a:buNone/>
                      </a:pPr>
                      <a:r>
                        <a:rPr lang="en" sz="1100"/>
                        <a:t>Weight</a:t>
                      </a:r>
                      <a:endParaRPr sz="1100"/>
                    </a:p>
                  </a:txBody>
                  <a:tcPr marT="91425" marB="91425" marR="91425" marL="91425"/>
                </a:tc>
                <a:tc>
                  <a:txBody>
                    <a:bodyPr/>
                    <a:lstStyle/>
                    <a:p>
                      <a:pPr indent="0" lvl="0" marL="0" rtl="0" algn="ctr">
                        <a:spcBef>
                          <a:spcPts val="0"/>
                        </a:spcBef>
                        <a:spcAft>
                          <a:spcPts val="0"/>
                        </a:spcAft>
                        <a:buNone/>
                      </a:pPr>
                      <a:r>
                        <a:rPr lang="en"/>
                        <a:t>0.01</a:t>
                      </a:r>
                      <a:endParaRPr/>
                    </a:p>
                  </a:txBody>
                  <a:tcPr marT="91425" marB="91425" marR="91425" marL="91425"/>
                </a:tc>
                <a:tc>
                  <a:txBody>
                    <a:bodyPr/>
                    <a:lstStyle/>
                    <a:p>
                      <a:pPr indent="0" lvl="0" marL="0" rtl="0" algn="ctr">
                        <a:spcBef>
                          <a:spcPts val="0"/>
                        </a:spcBef>
                        <a:spcAft>
                          <a:spcPts val="0"/>
                        </a:spcAft>
                        <a:buNone/>
                      </a:pPr>
                      <a:r>
                        <a:rPr lang="en"/>
                        <a:t>0.879</a:t>
                      </a:r>
                      <a:endParaRPr/>
                    </a:p>
                  </a:txBody>
                  <a:tcPr marT="91425" marB="91425" marR="91425" marL="91425"/>
                </a:tc>
              </a:tr>
              <a:tr h="396200">
                <a:tc>
                  <a:txBody>
                    <a:bodyPr/>
                    <a:lstStyle/>
                    <a:p>
                      <a:pPr indent="0" lvl="0" marL="0" rtl="0" algn="l">
                        <a:spcBef>
                          <a:spcPts val="0"/>
                        </a:spcBef>
                        <a:spcAft>
                          <a:spcPts val="0"/>
                        </a:spcAft>
                        <a:buNone/>
                      </a:pPr>
                      <a:r>
                        <a:rPr lang="en" sz="1100"/>
                        <a:t>Age</a:t>
                      </a:r>
                      <a:endParaRPr sz="1100"/>
                    </a:p>
                  </a:txBody>
                  <a:tcPr marT="91425" marB="91425" marR="91425" marL="91425"/>
                </a:tc>
                <a:tc>
                  <a:txBody>
                    <a:bodyPr/>
                    <a:lstStyle/>
                    <a:p>
                      <a:pPr indent="0" lvl="0" marL="0" rtl="0" algn="ctr">
                        <a:spcBef>
                          <a:spcPts val="0"/>
                        </a:spcBef>
                        <a:spcAft>
                          <a:spcPts val="0"/>
                        </a:spcAft>
                        <a:buNone/>
                      </a:pPr>
                      <a:r>
                        <a:rPr lang="en"/>
                        <a:t>-0.54</a:t>
                      </a:r>
                      <a:endParaRPr/>
                    </a:p>
                  </a:txBody>
                  <a:tcPr marT="91425" marB="91425" marR="91425" marL="91425"/>
                </a:tc>
                <a:tc>
                  <a:txBody>
                    <a:bodyPr/>
                    <a:lstStyle/>
                    <a:p>
                      <a:pPr indent="0" lvl="0" marL="0" rtl="0" algn="ctr">
                        <a:spcBef>
                          <a:spcPts val="0"/>
                        </a:spcBef>
                        <a:spcAft>
                          <a:spcPts val="0"/>
                        </a:spcAft>
                        <a:buNone/>
                      </a:pPr>
                      <a:r>
                        <a:rPr lang="en"/>
                        <a:t>0.262</a:t>
                      </a:r>
                      <a:endParaRPr/>
                    </a:p>
                  </a:txBody>
                  <a:tcPr marT="91425" marB="91425" marR="91425" marL="91425"/>
                </a:tc>
              </a:tr>
              <a:tr h="396200">
                <a:tc>
                  <a:txBody>
                    <a:bodyPr/>
                    <a:lstStyle/>
                    <a:p>
                      <a:pPr indent="0" lvl="0" marL="0" rtl="0" algn="l">
                        <a:spcBef>
                          <a:spcPts val="0"/>
                        </a:spcBef>
                        <a:spcAft>
                          <a:spcPts val="0"/>
                        </a:spcAft>
                        <a:buNone/>
                      </a:pPr>
                      <a:r>
                        <a:rPr lang="en" sz="1100"/>
                        <a:t>Hyperplasia</a:t>
                      </a:r>
                      <a:endParaRPr sz="1100"/>
                    </a:p>
                  </a:txBody>
                  <a:tcPr marT="91425" marB="91425" marR="91425" marL="91425"/>
                </a:tc>
                <a:tc>
                  <a:txBody>
                    <a:bodyPr/>
                    <a:lstStyle/>
                    <a:p>
                      <a:pPr indent="0" lvl="0" marL="0" rtl="0" algn="ctr">
                        <a:spcBef>
                          <a:spcPts val="0"/>
                        </a:spcBef>
                        <a:spcAft>
                          <a:spcPts val="0"/>
                        </a:spcAft>
                        <a:buNone/>
                      </a:pPr>
                      <a:r>
                        <a:rPr lang="en"/>
                        <a:t>1.30</a:t>
                      </a:r>
                      <a:endParaRPr/>
                    </a:p>
                  </a:txBody>
                  <a:tcPr marT="91425" marB="91425" marR="91425" marL="91425"/>
                </a:tc>
                <a:tc>
                  <a:txBody>
                    <a:bodyPr/>
                    <a:lstStyle/>
                    <a:p>
                      <a:pPr indent="0" lvl="0" marL="0" rtl="0" algn="ctr">
                        <a:spcBef>
                          <a:spcPts val="0"/>
                        </a:spcBef>
                        <a:spcAft>
                          <a:spcPts val="0"/>
                        </a:spcAft>
                        <a:buNone/>
                      </a:pPr>
                      <a:r>
                        <a:rPr lang="en"/>
                        <a:t>0.283</a:t>
                      </a:r>
                      <a:endParaRPr/>
                    </a:p>
                  </a:txBody>
                  <a:tcPr marT="91425" marB="91425" marR="91425" marL="91425"/>
                </a:tc>
              </a:tr>
              <a:tr h="396200">
                <a:tc>
                  <a:txBody>
                    <a:bodyPr/>
                    <a:lstStyle/>
                    <a:p>
                      <a:pPr indent="0" lvl="0" marL="0" rtl="0" algn="l">
                        <a:spcBef>
                          <a:spcPts val="0"/>
                        </a:spcBef>
                        <a:spcAft>
                          <a:spcPts val="0"/>
                        </a:spcAft>
                        <a:buNone/>
                      </a:pPr>
                      <a:r>
                        <a:rPr lang="en" sz="1100"/>
                        <a:t>Seminal</a:t>
                      </a:r>
                      <a:endParaRPr sz="1100"/>
                    </a:p>
                  </a:txBody>
                  <a:tcPr marT="91425" marB="91425" marR="91425" marL="91425"/>
                </a:tc>
                <a:tc>
                  <a:txBody>
                    <a:bodyPr/>
                    <a:lstStyle/>
                    <a:p>
                      <a:pPr indent="0" lvl="0" marL="0" rtl="0" algn="ctr">
                        <a:spcBef>
                          <a:spcPts val="0"/>
                        </a:spcBef>
                        <a:spcAft>
                          <a:spcPts val="0"/>
                        </a:spcAft>
                        <a:buNone/>
                      </a:pPr>
                      <a:r>
                        <a:rPr lang="en"/>
                        <a:t>19.61</a:t>
                      </a:r>
                      <a:endParaRPr/>
                    </a:p>
                  </a:txBody>
                  <a:tcPr marT="91425" marB="91425" marR="91425" marL="91425"/>
                </a:tc>
                <a:tc>
                  <a:txBody>
                    <a:bodyPr/>
                    <a:lstStyle/>
                    <a:p>
                      <a:pPr indent="0" lvl="0" marL="0" rtl="0" algn="ctr">
                        <a:spcBef>
                          <a:spcPts val="0"/>
                        </a:spcBef>
                        <a:spcAft>
                          <a:spcPts val="0"/>
                        </a:spcAft>
                        <a:buNone/>
                      </a:pPr>
                      <a:r>
                        <a:rPr lang="en"/>
                        <a:t>0.075</a:t>
                      </a:r>
                      <a:endParaRPr/>
                    </a:p>
                  </a:txBody>
                  <a:tcPr marT="91425" marB="91425" marR="91425" marL="91425"/>
                </a:tc>
              </a:tr>
              <a:tr h="396200">
                <a:tc>
                  <a:txBody>
                    <a:bodyPr/>
                    <a:lstStyle/>
                    <a:p>
                      <a:pPr indent="0" lvl="0" marL="0" rtl="0" algn="l">
                        <a:spcBef>
                          <a:spcPts val="0"/>
                        </a:spcBef>
                        <a:spcAft>
                          <a:spcPts val="0"/>
                        </a:spcAft>
                        <a:buNone/>
                      </a:pPr>
                      <a:r>
                        <a:rPr lang="en" sz="1100"/>
                        <a:t>Capsular</a:t>
                      </a:r>
                      <a:endParaRPr sz="1100"/>
                    </a:p>
                  </a:txBody>
                  <a:tcPr marT="91425" marB="91425" marR="91425" marL="91425"/>
                </a:tc>
                <a:tc>
                  <a:txBody>
                    <a:bodyPr/>
                    <a:lstStyle/>
                    <a:p>
                      <a:pPr indent="0" lvl="0" marL="0" rtl="0" algn="ctr">
                        <a:spcBef>
                          <a:spcPts val="0"/>
                        </a:spcBef>
                        <a:spcAft>
                          <a:spcPts val="0"/>
                        </a:spcAft>
                        <a:buNone/>
                      </a:pPr>
                      <a:r>
                        <a:rPr lang="en"/>
                        <a:t>1.10</a:t>
                      </a:r>
                      <a:endParaRPr/>
                    </a:p>
                  </a:txBody>
                  <a:tcPr marT="91425" marB="91425" marR="91425" marL="91425"/>
                </a:tc>
                <a:tc>
                  <a:txBody>
                    <a:bodyPr/>
                    <a:lstStyle/>
                    <a:p>
                      <a:pPr indent="0" lvl="0" marL="0" rtl="0" algn="ctr">
                        <a:spcBef>
                          <a:spcPts val="0"/>
                        </a:spcBef>
                        <a:spcAft>
                          <a:spcPts val="0"/>
                        </a:spcAft>
                        <a:buNone/>
                      </a:pPr>
                      <a:r>
                        <a:rPr lang="en"/>
                        <a:t>0.412</a:t>
                      </a:r>
                      <a:endParaRPr/>
                    </a:p>
                  </a:txBody>
                  <a:tcPr marT="91425" marB="91425" marR="91425" marL="91425"/>
                </a:tc>
              </a:tr>
              <a:tr h="396200">
                <a:tc>
                  <a:txBody>
                    <a:bodyPr/>
                    <a:lstStyle/>
                    <a:p>
                      <a:pPr indent="0" lvl="0" marL="0" rtl="0" algn="l">
                        <a:spcBef>
                          <a:spcPts val="0"/>
                        </a:spcBef>
                        <a:spcAft>
                          <a:spcPts val="0"/>
                        </a:spcAft>
                        <a:buNone/>
                      </a:pPr>
                      <a:r>
                        <a:rPr lang="en" sz="1100"/>
                        <a:t>Score</a:t>
                      </a:r>
                      <a:endParaRPr sz="1100"/>
                    </a:p>
                  </a:txBody>
                  <a:tcPr marT="91425" marB="91425" marR="91425" marL="91425"/>
                </a:tc>
                <a:tc>
                  <a:txBody>
                    <a:bodyPr/>
                    <a:lstStyle/>
                    <a:p>
                      <a:pPr indent="0" lvl="0" marL="0" rtl="0" algn="ctr">
                        <a:spcBef>
                          <a:spcPts val="0"/>
                        </a:spcBef>
                        <a:spcAft>
                          <a:spcPts val="0"/>
                        </a:spcAft>
                        <a:buNone/>
                      </a:pPr>
                      <a:r>
                        <a:rPr lang="en"/>
                        <a:t>7.06</a:t>
                      </a:r>
                      <a:endParaRPr/>
                    </a:p>
                  </a:txBody>
                  <a:tcPr marT="91425" marB="91425" marR="91425" marL="91425"/>
                </a:tc>
                <a:tc>
                  <a:txBody>
                    <a:bodyPr/>
                    <a:lstStyle/>
                    <a:p>
                      <a:pPr indent="0" lvl="0" marL="0" rtl="0" algn="ctr">
                        <a:spcBef>
                          <a:spcPts val="0"/>
                        </a:spcBef>
                        <a:spcAft>
                          <a:spcPts val="0"/>
                        </a:spcAft>
                        <a:buNone/>
                      </a:pPr>
                      <a:r>
                        <a:rPr lang="en"/>
                        <a:t>0.178</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Reduction and Selection</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Mallows Cp</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Accounts for bias in a model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Select a model with a Cp value smaller than the number of variables (k) in the model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Bayesian Information Criterion (BIC)</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Signals predictive power of a model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Select a model based on the lowest BIC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Adjusted R-squared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Penalizes models for having too many variables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Select a model based on the highest value (range is from [0,1])</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Reduction Results </a:t>
            </a:r>
            <a:endParaRPr/>
          </a:p>
        </p:txBody>
      </p:sp>
      <p:sp>
        <p:nvSpPr>
          <p:cNvPr id="182" name="Google Shape;182;p30"/>
          <p:cNvSpPr txBox="1"/>
          <p:nvPr/>
        </p:nvSpPr>
        <p:spPr>
          <a:xfrm>
            <a:off x="383100" y="4036875"/>
            <a:ext cx="837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 choose the second model (Cancer and Seminal Invasion) based on Mallows Cp and BIC</a:t>
            </a:r>
            <a:endParaRPr/>
          </a:p>
          <a:p>
            <a:pPr indent="-317500" lvl="0" marL="457200" rtl="0" algn="l">
              <a:spcBef>
                <a:spcPts val="0"/>
              </a:spcBef>
              <a:spcAft>
                <a:spcPts val="0"/>
              </a:spcAft>
              <a:buSzPts val="1400"/>
              <a:buChar char="●"/>
            </a:pPr>
            <a:r>
              <a:rPr lang="en"/>
              <a:t>Adjusted R-square results showed no significant difference between models 2, 3, 4, and 5</a:t>
            </a:r>
            <a:endParaRPr/>
          </a:p>
        </p:txBody>
      </p:sp>
      <p:graphicFrame>
        <p:nvGraphicFramePr>
          <p:cNvPr id="183" name="Google Shape;183;p30"/>
          <p:cNvGraphicFramePr/>
          <p:nvPr/>
        </p:nvGraphicFramePr>
        <p:xfrm>
          <a:off x="879150" y="1216783"/>
          <a:ext cx="3000000" cy="3000000"/>
        </p:xfrm>
        <a:graphic>
          <a:graphicData uri="http://schemas.openxmlformats.org/drawingml/2006/table">
            <a:tbl>
              <a:tblPr>
                <a:noFill/>
                <a:tableStyleId>{5BA01C47-E7AB-4EFC-BE96-4C66D81814AE}</a:tableStyleId>
              </a:tblPr>
              <a:tblGrid>
                <a:gridCol w="2767600"/>
                <a:gridCol w="2081800"/>
                <a:gridCol w="2424700"/>
              </a:tblGrid>
              <a:tr h="279800">
                <a:tc>
                  <a:txBody>
                    <a:bodyPr/>
                    <a:lstStyle/>
                    <a:p>
                      <a:pPr indent="0" lvl="0" marL="0" rtl="0" algn="ctr">
                        <a:spcBef>
                          <a:spcPts val="0"/>
                        </a:spcBef>
                        <a:spcAft>
                          <a:spcPts val="0"/>
                        </a:spcAft>
                        <a:buNone/>
                      </a:pPr>
                      <a:r>
                        <a:rPr b="1" lang="en" sz="1300"/>
                        <a:t>Model</a:t>
                      </a:r>
                      <a:endParaRPr b="1" sz="1300"/>
                    </a:p>
                  </a:txBody>
                  <a:tcPr marT="91425" marB="91425" marR="91425" marL="91425"/>
                </a:tc>
                <a:tc>
                  <a:txBody>
                    <a:bodyPr/>
                    <a:lstStyle/>
                    <a:p>
                      <a:pPr indent="0" lvl="0" marL="0" rtl="0" algn="ctr">
                        <a:spcBef>
                          <a:spcPts val="0"/>
                        </a:spcBef>
                        <a:spcAft>
                          <a:spcPts val="0"/>
                        </a:spcAft>
                        <a:buNone/>
                      </a:pPr>
                      <a:r>
                        <a:rPr b="1" lang="en" sz="1300"/>
                        <a:t>Mallows Cp</a:t>
                      </a:r>
                      <a:endParaRPr b="1" sz="1300"/>
                    </a:p>
                  </a:txBody>
                  <a:tcPr marT="91425" marB="91425" marR="91425" marL="91425"/>
                </a:tc>
                <a:tc>
                  <a:txBody>
                    <a:bodyPr/>
                    <a:lstStyle/>
                    <a:p>
                      <a:pPr indent="0" lvl="0" marL="0" rtl="0" algn="ctr">
                        <a:spcBef>
                          <a:spcPts val="0"/>
                        </a:spcBef>
                        <a:spcAft>
                          <a:spcPts val="0"/>
                        </a:spcAft>
                        <a:buNone/>
                      </a:pPr>
                      <a:r>
                        <a:rPr b="1" lang="en" sz="1300"/>
                        <a:t>BIC</a:t>
                      </a:r>
                      <a:endParaRPr b="1" sz="1300"/>
                    </a:p>
                  </a:txBody>
                  <a:tcPr marT="91425" marB="91425" marR="91425" marL="91425"/>
                </a:tc>
              </a:tr>
              <a:tr h="279800">
                <a:tc>
                  <a:txBody>
                    <a:bodyPr/>
                    <a:lstStyle/>
                    <a:p>
                      <a:pPr indent="0" lvl="0" marL="0" rtl="0" algn="l">
                        <a:spcBef>
                          <a:spcPts val="0"/>
                        </a:spcBef>
                        <a:spcAft>
                          <a:spcPts val="0"/>
                        </a:spcAft>
                        <a:buNone/>
                      </a:pPr>
                      <a:r>
                        <a:rPr lang="en" sz="900"/>
                        <a:t>Cancer</a:t>
                      </a:r>
                      <a:endParaRPr sz="900"/>
                    </a:p>
                  </a:txBody>
                  <a:tcPr marT="91425" marB="91425" marR="91425" marL="91425"/>
                </a:tc>
                <a:tc>
                  <a:txBody>
                    <a:bodyPr/>
                    <a:lstStyle/>
                    <a:p>
                      <a:pPr indent="0" lvl="0" marL="0" rtl="0" algn="ctr">
                        <a:spcBef>
                          <a:spcPts val="0"/>
                        </a:spcBef>
                        <a:spcAft>
                          <a:spcPts val="0"/>
                        </a:spcAft>
                        <a:buNone/>
                      </a:pPr>
                      <a:r>
                        <a:rPr lang="en" sz="900"/>
                        <a:t>7.34</a:t>
                      </a:r>
                      <a:endParaRPr sz="900"/>
                    </a:p>
                  </a:txBody>
                  <a:tcPr marT="91425" marB="91425" marR="91425" marL="91425"/>
                </a:tc>
                <a:tc>
                  <a:txBody>
                    <a:bodyPr/>
                    <a:lstStyle/>
                    <a:p>
                      <a:pPr indent="0" lvl="0" marL="0" rtl="0" algn="ctr">
                        <a:spcBef>
                          <a:spcPts val="0"/>
                        </a:spcBef>
                        <a:spcAft>
                          <a:spcPts val="0"/>
                        </a:spcAft>
                        <a:buNone/>
                      </a:pPr>
                      <a:r>
                        <a:rPr lang="en" sz="900"/>
                        <a:t>-38.72</a:t>
                      </a:r>
                      <a:endParaRPr sz="900"/>
                    </a:p>
                  </a:txBody>
                  <a:tcPr marT="91425" marB="91425" marR="91425" marL="91425"/>
                </a:tc>
              </a:tr>
              <a:tr h="279800">
                <a:tc>
                  <a:txBody>
                    <a:bodyPr/>
                    <a:lstStyle/>
                    <a:p>
                      <a:pPr indent="0" lvl="0" marL="0" rtl="0" algn="l">
                        <a:spcBef>
                          <a:spcPts val="0"/>
                        </a:spcBef>
                        <a:spcAft>
                          <a:spcPts val="0"/>
                        </a:spcAft>
                        <a:buNone/>
                      </a:pPr>
                      <a:r>
                        <a:rPr b="1" lang="en" sz="1000"/>
                        <a:t>Cancer+Seminal</a:t>
                      </a:r>
                      <a:endParaRPr b="1" sz="1000"/>
                    </a:p>
                  </a:txBody>
                  <a:tcPr marT="91425" marB="91425" marR="91425" marL="91425"/>
                </a:tc>
                <a:tc>
                  <a:txBody>
                    <a:bodyPr/>
                    <a:lstStyle/>
                    <a:p>
                      <a:pPr indent="0" lvl="0" marL="0" rtl="0" algn="ctr">
                        <a:spcBef>
                          <a:spcPts val="0"/>
                        </a:spcBef>
                        <a:spcAft>
                          <a:spcPts val="0"/>
                        </a:spcAft>
                        <a:buNone/>
                      </a:pPr>
                      <a:r>
                        <a:rPr b="1" lang="en" sz="1000"/>
                        <a:t>2.53</a:t>
                      </a:r>
                      <a:endParaRPr b="1" sz="1000"/>
                    </a:p>
                  </a:txBody>
                  <a:tcPr marT="91425" marB="91425" marR="91425" marL="91425"/>
                </a:tc>
                <a:tc>
                  <a:txBody>
                    <a:bodyPr/>
                    <a:lstStyle/>
                    <a:p>
                      <a:pPr indent="0" lvl="0" marL="0" rtl="0" algn="ctr">
                        <a:spcBef>
                          <a:spcPts val="0"/>
                        </a:spcBef>
                        <a:spcAft>
                          <a:spcPts val="0"/>
                        </a:spcAft>
                        <a:buNone/>
                      </a:pPr>
                      <a:r>
                        <a:rPr b="1" lang="en" sz="1000"/>
                        <a:t>-40.96</a:t>
                      </a:r>
                      <a:endParaRPr b="1" sz="1000"/>
                    </a:p>
                  </a:txBody>
                  <a:tcPr marT="91425" marB="91425" marR="91425" marL="91425"/>
                </a:tc>
              </a:tr>
              <a:tr h="279800">
                <a:tc>
                  <a:txBody>
                    <a:bodyPr/>
                    <a:lstStyle/>
                    <a:p>
                      <a:pPr indent="0" lvl="0" marL="0" rtl="0" algn="l">
                        <a:spcBef>
                          <a:spcPts val="0"/>
                        </a:spcBef>
                        <a:spcAft>
                          <a:spcPts val="0"/>
                        </a:spcAft>
                        <a:buNone/>
                      </a:pPr>
                      <a:r>
                        <a:rPr lang="en" sz="900"/>
                        <a:t>Cancer+Seminal+Score</a:t>
                      </a:r>
                      <a:endParaRPr sz="900"/>
                    </a:p>
                  </a:txBody>
                  <a:tcPr marT="91425" marB="91425" marR="91425" marL="91425"/>
                </a:tc>
                <a:tc>
                  <a:txBody>
                    <a:bodyPr/>
                    <a:lstStyle/>
                    <a:p>
                      <a:pPr indent="0" lvl="0" marL="0" rtl="0" algn="ctr">
                        <a:spcBef>
                          <a:spcPts val="0"/>
                        </a:spcBef>
                        <a:spcAft>
                          <a:spcPts val="0"/>
                        </a:spcAft>
                        <a:buNone/>
                      </a:pPr>
                      <a:r>
                        <a:rPr lang="en" sz="900"/>
                        <a:t>2.64</a:t>
                      </a:r>
                      <a:endParaRPr sz="900"/>
                    </a:p>
                  </a:txBody>
                  <a:tcPr marT="91425" marB="91425" marR="91425" marL="91425"/>
                </a:tc>
                <a:tc>
                  <a:txBody>
                    <a:bodyPr/>
                    <a:lstStyle/>
                    <a:p>
                      <a:pPr indent="0" lvl="0" marL="0" rtl="0" algn="ctr">
                        <a:spcBef>
                          <a:spcPts val="0"/>
                        </a:spcBef>
                        <a:spcAft>
                          <a:spcPts val="0"/>
                        </a:spcAft>
                        <a:buNone/>
                      </a:pPr>
                      <a:r>
                        <a:rPr lang="en" sz="900"/>
                        <a:t>-38.37</a:t>
                      </a:r>
                      <a:endParaRPr sz="900"/>
                    </a:p>
                  </a:txBody>
                  <a:tcPr marT="91425" marB="91425" marR="91425" marL="91425"/>
                </a:tc>
              </a:tr>
              <a:tr h="279800">
                <a:tc>
                  <a:txBody>
                    <a:bodyPr/>
                    <a:lstStyle/>
                    <a:p>
                      <a:pPr indent="0" lvl="0" marL="0" rtl="0" algn="l">
                        <a:spcBef>
                          <a:spcPts val="0"/>
                        </a:spcBef>
                        <a:spcAft>
                          <a:spcPts val="0"/>
                        </a:spcAft>
                        <a:buNone/>
                      </a:pPr>
                      <a:r>
                        <a:rPr lang="en" sz="900"/>
                        <a:t>Cancer+Seminal+Score+Hyper</a:t>
                      </a:r>
                      <a:endParaRPr sz="900"/>
                    </a:p>
                  </a:txBody>
                  <a:tcPr marT="91425" marB="91425" marR="91425" marL="91425"/>
                </a:tc>
                <a:tc>
                  <a:txBody>
                    <a:bodyPr/>
                    <a:lstStyle/>
                    <a:p>
                      <a:pPr indent="0" lvl="0" marL="0" rtl="0" algn="ctr">
                        <a:spcBef>
                          <a:spcPts val="0"/>
                        </a:spcBef>
                        <a:spcAft>
                          <a:spcPts val="0"/>
                        </a:spcAft>
                        <a:buNone/>
                      </a:pPr>
                      <a:r>
                        <a:rPr lang="en" sz="900"/>
                        <a:t>3.92</a:t>
                      </a:r>
                      <a:endParaRPr sz="900"/>
                    </a:p>
                  </a:txBody>
                  <a:tcPr marT="91425" marB="91425" marR="91425" marL="91425"/>
                </a:tc>
                <a:tc>
                  <a:txBody>
                    <a:bodyPr/>
                    <a:lstStyle/>
                    <a:p>
                      <a:pPr indent="0" lvl="0" marL="0" rtl="0" algn="ctr">
                        <a:spcBef>
                          <a:spcPts val="0"/>
                        </a:spcBef>
                        <a:spcAft>
                          <a:spcPts val="0"/>
                        </a:spcAft>
                        <a:buNone/>
                      </a:pPr>
                      <a:r>
                        <a:rPr lang="en" sz="900"/>
                        <a:t>-34.55</a:t>
                      </a:r>
                      <a:endParaRPr sz="900"/>
                    </a:p>
                  </a:txBody>
                  <a:tcPr marT="91425" marB="91425" marR="91425" marL="91425"/>
                </a:tc>
              </a:tr>
              <a:tr h="279800">
                <a:tc>
                  <a:txBody>
                    <a:bodyPr/>
                    <a:lstStyle/>
                    <a:p>
                      <a:pPr indent="0" lvl="0" marL="0" rtl="0" algn="l">
                        <a:spcBef>
                          <a:spcPts val="0"/>
                        </a:spcBef>
                        <a:spcAft>
                          <a:spcPts val="0"/>
                        </a:spcAft>
                        <a:buNone/>
                      </a:pPr>
                      <a:r>
                        <a:rPr lang="en" sz="900"/>
                        <a:t>Cancer+Seminal+Score+Hyper+Age</a:t>
                      </a:r>
                      <a:endParaRPr sz="900"/>
                    </a:p>
                  </a:txBody>
                  <a:tcPr marT="91425" marB="91425" marR="91425" marL="91425"/>
                </a:tc>
                <a:tc>
                  <a:txBody>
                    <a:bodyPr/>
                    <a:lstStyle/>
                    <a:p>
                      <a:pPr indent="0" lvl="0" marL="0" rtl="0" algn="ctr">
                        <a:spcBef>
                          <a:spcPts val="0"/>
                        </a:spcBef>
                        <a:spcAft>
                          <a:spcPts val="0"/>
                        </a:spcAft>
                        <a:buNone/>
                      </a:pPr>
                      <a:r>
                        <a:rPr lang="en" sz="900"/>
                        <a:t>4.7</a:t>
                      </a:r>
                      <a:endParaRPr sz="900"/>
                    </a:p>
                  </a:txBody>
                  <a:tcPr marT="91425" marB="91425" marR="91425" marL="91425"/>
                </a:tc>
                <a:tc>
                  <a:txBody>
                    <a:bodyPr/>
                    <a:lstStyle/>
                    <a:p>
                      <a:pPr indent="0" lvl="0" marL="0" rtl="0" algn="ctr">
                        <a:spcBef>
                          <a:spcPts val="0"/>
                        </a:spcBef>
                        <a:spcAft>
                          <a:spcPts val="0"/>
                        </a:spcAft>
                        <a:buNone/>
                      </a:pPr>
                      <a:r>
                        <a:rPr lang="en" sz="900"/>
                        <a:t>-31.29</a:t>
                      </a:r>
                      <a:endParaRPr sz="900"/>
                    </a:p>
                  </a:txBody>
                  <a:tcPr marT="91425" marB="91425" marR="91425" marL="91425"/>
                </a:tc>
              </a:tr>
              <a:tr h="279800">
                <a:tc>
                  <a:txBody>
                    <a:bodyPr/>
                    <a:lstStyle/>
                    <a:p>
                      <a:pPr indent="0" lvl="0" marL="0" rtl="0" algn="l">
                        <a:spcBef>
                          <a:spcPts val="0"/>
                        </a:spcBef>
                        <a:spcAft>
                          <a:spcPts val="0"/>
                        </a:spcAft>
                        <a:buClr>
                          <a:schemeClr val="dk1"/>
                        </a:buClr>
                        <a:buSzPts val="1100"/>
                        <a:buFont typeface="Arial"/>
                        <a:buNone/>
                      </a:pPr>
                      <a:r>
                        <a:rPr lang="en" sz="900">
                          <a:solidFill>
                            <a:schemeClr val="dk1"/>
                          </a:solidFill>
                        </a:rPr>
                        <a:t>Cancer+Seminal+Score+Hyper+Age+Cap</a:t>
                      </a:r>
                      <a:endParaRPr sz="900"/>
                    </a:p>
                  </a:txBody>
                  <a:tcPr marT="91425" marB="91425" marR="91425" marL="91425"/>
                </a:tc>
                <a:tc>
                  <a:txBody>
                    <a:bodyPr/>
                    <a:lstStyle/>
                    <a:p>
                      <a:pPr indent="0" lvl="0" marL="0" rtl="0" algn="ctr">
                        <a:spcBef>
                          <a:spcPts val="0"/>
                        </a:spcBef>
                        <a:spcAft>
                          <a:spcPts val="0"/>
                        </a:spcAft>
                        <a:buNone/>
                      </a:pPr>
                      <a:r>
                        <a:rPr lang="en" sz="900"/>
                        <a:t>6.02</a:t>
                      </a:r>
                      <a:endParaRPr sz="900"/>
                    </a:p>
                  </a:txBody>
                  <a:tcPr marT="91425" marB="91425" marR="91425" marL="91425"/>
                </a:tc>
                <a:tc>
                  <a:txBody>
                    <a:bodyPr/>
                    <a:lstStyle/>
                    <a:p>
                      <a:pPr indent="0" lvl="0" marL="0" rtl="0" algn="ctr">
                        <a:spcBef>
                          <a:spcPts val="0"/>
                        </a:spcBef>
                        <a:spcAft>
                          <a:spcPts val="0"/>
                        </a:spcAft>
                        <a:buNone/>
                      </a:pPr>
                      <a:r>
                        <a:rPr lang="en" sz="900"/>
                        <a:t>-27.45</a:t>
                      </a:r>
                      <a:endParaRPr sz="900"/>
                    </a:p>
                  </a:txBody>
                  <a:tcPr marT="91425" marB="91425" marR="91425" marL="91425"/>
                </a:tc>
              </a:tr>
              <a:tr h="279800">
                <a:tc>
                  <a:txBody>
                    <a:bodyPr/>
                    <a:lstStyle/>
                    <a:p>
                      <a:pPr indent="0" lvl="0" marL="0" rtl="0" algn="l">
                        <a:spcBef>
                          <a:spcPts val="0"/>
                        </a:spcBef>
                        <a:spcAft>
                          <a:spcPts val="0"/>
                        </a:spcAft>
                        <a:buClr>
                          <a:schemeClr val="dk1"/>
                        </a:buClr>
                        <a:buSzPts val="1100"/>
                        <a:buFont typeface="Arial"/>
                        <a:buNone/>
                      </a:pPr>
                      <a:r>
                        <a:rPr lang="en" sz="900">
                          <a:solidFill>
                            <a:schemeClr val="dk1"/>
                          </a:solidFill>
                        </a:rPr>
                        <a:t>Cancer+Seminal+Score+Hyper+Age+Cap+Weight</a:t>
                      </a:r>
                      <a:endParaRPr sz="900"/>
                    </a:p>
                  </a:txBody>
                  <a:tcPr marT="91425" marB="91425" marR="91425" marL="91425"/>
                </a:tc>
                <a:tc>
                  <a:txBody>
                    <a:bodyPr/>
                    <a:lstStyle/>
                    <a:p>
                      <a:pPr indent="0" lvl="0" marL="0" rtl="0" algn="ctr">
                        <a:spcBef>
                          <a:spcPts val="0"/>
                        </a:spcBef>
                        <a:spcAft>
                          <a:spcPts val="0"/>
                        </a:spcAft>
                        <a:buNone/>
                      </a:pPr>
                      <a:r>
                        <a:rPr lang="en" sz="900"/>
                        <a:t>8.00</a:t>
                      </a:r>
                      <a:endParaRPr sz="900"/>
                    </a:p>
                  </a:txBody>
                  <a:tcPr marT="91425" marB="91425" marR="91425" marL="91425"/>
                </a:tc>
                <a:tc>
                  <a:txBody>
                    <a:bodyPr/>
                    <a:lstStyle/>
                    <a:p>
                      <a:pPr indent="0" lvl="0" marL="0" rtl="0" algn="ctr">
                        <a:spcBef>
                          <a:spcPts val="0"/>
                        </a:spcBef>
                        <a:spcAft>
                          <a:spcPts val="0"/>
                        </a:spcAft>
                        <a:buNone/>
                      </a:pPr>
                      <a:r>
                        <a:rPr lang="en" sz="900"/>
                        <a:t>-2.90</a:t>
                      </a:r>
                      <a:endParaRPr sz="9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279900" y="43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 </a:t>
            </a:r>
            <a:endParaRPr/>
          </a:p>
        </p:txBody>
      </p:sp>
      <p:sp>
        <p:nvSpPr>
          <p:cNvPr id="189" name="Google Shape;189;p31"/>
          <p:cNvSpPr txBox="1"/>
          <p:nvPr/>
        </p:nvSpPr>
        <p:spPr>
          <a:xfrm>
            <a:off x="2818199" y="1130000"/>
            <a:ext cx="350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PSA =</a:t>
            </a:r>
            <a:r>
              <a:rPr lang="en" sz="1300"/>
              <a:t> </a:t>
            </a:r>
            <a:r>
              <a:rPr b="1" lang="en" sz="1300">
                <a:solidFill>
                  <a:schemeClr val="dk1"/>
                </a:solidFill>
              </a:rPr>
              <a:t>β</a:t>
            </a:r>
            <a:r>
              <a:rPr b="1" baseline="-25000" lang="en" sz="1300">
                <a:solidFill>
                  <a:schemeClr val="dk1"/>
                </a:solidFill>
              </a:rPr>
              <a:t>0 </a:t>
            </a:r>
            <a:r>
              <a:rPr b="1" lang="en" sz="1300">
                <a:solidFill>
                  <a:schemeClr val="dk1"/>
                </a:solidFill>
              </a:rPr>
              <a:t>± β</a:t>
            </a:r>
            <a:r>
              <a:rPr b="1" baseline="-25000" lang="en" sz="1300">
                <a:solidFill>
                  <a:schemeClr val="dk1"/>
                </a:solidFill>
              </a:rPr>
              <a:t>1</a:t>
            </a:r>
            <a:r>
              <a:rPr b="1" lang="en" sz="1300">
                <a:solidFill>
                  <a:schemeClr val="dk1"/>
                </a:solidFill>
              </a:rPr>
              <a:t>(CancerV) ± β</a:t>
            </a:r>
            <a:r>
              <a:rPr b="1" baseline="-25000" lang="en" sz="1300">
                <a:solidFill>
                  <a:schemeClr val="dk1"/>
                </a:solidFill>
              </a:rPr>
              <a:t>2</a:t>
            </a:r>
            <a:r>
              <a:rPr b="1" lang="en" sz="1300">
                <a:solidFill>
                  <a:schemeClr val="dk1"/>
                </a:solidFill>
              </a:rPr>
              <a:t>(Seminal) ±  e</a:t>
            </a:r>
            <a:endParaRPr sz="1300"/>
          </a:p>
        </p:txBody>
      </p:sp>
      <p:graphicFrame>
        <p:nvGraphicFramePr>
          <p:cNvPr id="190" name="Google Shape;190;p31"/>
          <p:cNvGraphicFramePr/>
          <p:nvPr/>
        </p:nvGraphicFramePr>
        <p:xfrm>
          <a:off x="120100" y="2208938"/>
          <a:ext cx="3000000" cy="3000000"/>
        </p:xfrm>
        <a:graphic>
          <a:graphicData uri="http://schemas.openxmlformats.org/drawingml/2006/table">
            <a:tbl>
              <a:tblPr>
                <a:noFill/>
                <a:tableStyleId>{5BA01C47-E7AB-4EFC-BE96-4C66D81814AE}</a:tableStyleId>
              </a:tblPr>
              <a:tblGrid>
                <a:gridCol w="1212050"/>
                <a:gridCol w="1212050"/>
                <a:gridCol w="1212050"/>
              </a:tblGrid>
              <a:tr h="385725">
                <a:tc>
                  <a:txBody>
                    <a:bodyPr/>
                    <a:lstStyle/>
                    <a:p>
                      <a:pPr indent="0" lvl="0" marL="0" rtl="0" algn="l">
                        <a:spcBef>
                          <a:spcPts val="0"/>
                        </a:spcBef>
                        <a:spcAft>
                          <a:spcPts val="0"/>
                        </a:spcAft>
                        <a:buNone/>
                      </a:pPr>
                      <a:r>
                        <a:rPr b="1" lang="en" sz="1500"/>
                        <a:t>Predictor</a:t>
                      </a:r>
                      <a:endParaRPr b="1" sz="1500"/>
                    </a:p>
                  </a:txBody>
                  <a:tcPr marT="91425" marB="91425" marR="91425" marL="91425"/>
                </a:tc>
                <a:tc>
                  <a:txBody>
                    <a:bodyPr/>
                    <a:lstStyle/>
                    <a:p>
                      <a:pPr indent="0" lvl="0" marL="0" rtl="0" algn="ctr">
                        <a:spcBef>
                          <a:spcPts val="0"/>
                        </a:spcBef>
                        <a:spcAft>
                          <a:spcPts val="0"/>
                        </a:spcAft>
                        <a:buNone/>
                      </a:pPr>
                      <a:r>
                        <a:rPr b="1" lang="en" sz="1500">
                          <a:solidFill>
                            <a:schemeClr val="dk1"/>
                          </a:solidFill>
                        </a:rPr>
                        <a:t>β</a:t>
                      </a:r>
                      <a:endParaRPr b="1" sz="1500"/>
                    </a:p>
                  </a:txBody>
                  <a:tcPr marT="91425" marB="91425" marR="91425" marL="91425"/>
                </a:tc>
                <a:tc>
                  <a:txBody>
                    <a:bodyPr/>
                    <a:lstStyle/>
                    <a:p>
                      <a:pPr indent="0" lvl="0" marL="0" rtl="0" algn="ctr">
                        <a:spcBef>
                          <a:spcPts val="0"/>
                        </a:spcBef>
                        <a:spcAft>
                          <a:spcPts val="0"/>
                        </a:spcAft>
                        <a:buNone/>
                      </a:pPr>
                      <a:r>
                        <a:rPr b="1" lang="en" sz="1500"/>
                        <a:t>P-value</a:t>
                      </a:r>
                      <a:endParaRPr b="1" sz="1500"/>
                    </a:p>
                  </a:txBody>
                  <a:tcPr marT="91425" marB="91425" marR="91425" marL="91425"/>
                </a:tc>
              </a:tr>
              <a:tr h="385725">
                <a:tc>
                  <a:txBody>
                    <a:bodyPr/>
                    <a:lstStyle/>
                    <a:p>
                      <a:pPr indent="0" lvl="0" marL="0" rtl="0" algn="l">
                        <a:spcBef>
                          <a:spcPts val="0"/>
                        </a:spcBef>
                        <a:spcAft>
                          <a:spcPts val="0"/>
                        </a:spcAft>
                        <a:buNone/>
                      </a:pPr>
                      <a:r>
                        <a:rPr lang="en" sz="1500"/>
                        <a:t>CancerV</a:t>
                      </a:r>
                      <a:endParaRPr sz="1500"/>
                    </a:p>
                  </a:txBody>
                  <a:tcPr marT="91425" marB="91425" marR="91425" marL="91425"/>
                </a:tc>
                <a:tc>
                  <a:txBody>
                    <a:bodyPr/>
                    <a:lstStyle/>
                    <a:p>
                      <a:pPr indent="0" lvl="0" marL="0" rtl="0" algn="ctr">
                        <a:spcBef>
                          <a:spcPts val="0"/>
                        </a:spcBef>
                        <a:spcAft>
                          <a:spcPts val="0"/>
                        </a:spcAft>
                        <a:buNone/>
                      </a:pPr>
                      <a:r>
                        <a:rPr lang="en" sz="1500"/>
                        <a:t>2.48</a:t>
                      </a:r>
                      <a:endParaRPr sz="1500"/>
                    </a:p>
                  </a:txBody>
                  <a:tcPr marT="91425" marB="91425" marR="91425" marL="91425"/>
                </a:tc>
                <a:tc>
                  <a:txBody>
                    <a:bodyPr/>
                    <a:lstStyle/>
                    <a:p>
                      <a:pPr indent="0" lvl="0" marL="0" rtl="0" algn="ctr">
                        <a:spcBef>
                          <a:spcPts val="0"/>
                        </a:spcBef>
                        <a:spcAft>
                          <a:spcPts val="0"/>
                        </a:spcAft>
                        <a:buNone/>
                      </a:pPr>
                      <a:r>
                        <a:rPr lang="en" sz="1500"/>
                        <a:t>&lt;0.000</a:t>
                      </a:r>
                      <a:endParaRPr sz="1500"/>
                    </a:p>
                  </a:txBody>
                  <a:tcPr marT="91425" marB="91425" marR="91425" marL="91425"/>
                </a:tc>
              </a:tr>
              <a:tr h="385725">
                <a:tc>
                  <a:txBody>
                    <a:bodyPr/>
                    <a:lstStyle/>
                    <a:p>
                      <a:pPr indent="0" lvl="0" marL="0" rtl="0" algn="l">
                        <a:spcBef>
                          <a:spcPts val="0"/>
                        </a:spcBef>
                        <a:spcAft>
                          <a:spcPts val="0"/>
                        </a:spcAft>
                        <a:buNone/>
                      </a:pPr>
                      <a:r>
                        <a:rPr lang="en" sz="1500"/>
                        <a:t>Seminal</a:t>
                      </a:r>
                      <a:endParaRPr sz="1500"/>
                    </a:p>
                  </a:txBody>
                  <a:tcPr marT="91425" marB="91425" marR="91425" marL="91425"/>
                </a:tc>
                <a:tc>
                  <a:txBody>
                    <a:bodyPr/>
                    <a:lstStyle/>
                    <a:p>
                      <a:pPr indent="0" lvl="0" marL="0" rtl="0" algn="ctr">
                        <a:spcBef>
                          <a:spcPts val="0"/>
                        </a:spcBef>
                        <a:spcAft>
                          <a:spcPts val="0"/>
                        </a:spcAft>
                        <a:buNone/>
                      </a:pPr>
                      <a:r>
                        <a:rPr lang="en" sz="1500"/>
                        <a:t>24.65</a:t>
                      </a:r>
                      <a:endParaRPr sz="1500"/>
                    </a:p>
                  </a:txBody>
                  <a:tcPr marT="91425" marB="91425" marR="91425" marL="91425"/>
                </a:tc>
                <a:tc>
                  <a:txBody>
                    <a:bodyPr/>
                    <a:lstStyle/>
                    <a:p>
                      <a:pPr indent="0" lvl="0" marL="0" rtl="0" algn="ctr">
                        <a:spcBef>
                          <a:spcPts val="0"/>
                        </a:spcBef>
                        <a:spcAft>
                          <a:spcPts val="0"/>
                        </a:spcAft>
                        <a:buNone/>
                      </a:pPr>
                      <a:r>
                        <a:rPr lang="en" sz="1500"/>
                        <a:t>0.0104</a:t>
                      </a:r>
                      <a:endParaRPr sz="1500"/>
                    </a:p>
                  </a:txBody>
                  <a:tcPr marT="91425" marB="91425" marR="91425" marL="91425"/>
                </a:tc>
              </a:tr>
            </a:tbl>
          </a:graphicData>
        </a:graphic>
      </p:graphicFrame>
      <p:pic>
        <p:nvPicPr>
          <p:cNvPr id="191" name="Google Shape;191;p31"/>
          <p:cNvPicPr preferRelativeResize="0"/>
          <p:nvPr/>
        </p:nvPicPr>
        <p:blipFill>
          <a:blip r:embed="rId3">
            <a:alphaModFix/>
          </a:blip>
          <a:stretch>
            <a:fillRect/>
          </a:stretch>
        </p:blipFill>
        <p:spPr>
          <a:xfrm>
            <a:off x="4014788" y="1954575"/>
            <a:ext cx="4886325" cy="1743075"/>
          </a:xfrm>
          <a:prstGeom prst="rect">
            <a:avLst/>
          </a:prstGeom>
          <a:noFill/>
          <a:ln>
            <a:noFill/>
          </a:ln>
        </p:spPr>
      </p:pic>
      <p:sp>
        <p:nvSpPr>
          <p:cNvPr id="192" name="Google Shape;192;p31"/>
          <p:cNvSpPr txBox="1"/>
          <p:nvPr/>
        </p:nvSpPr>
        <p:spPr>
          <a:xfrm>
            <a:off x="2678250" y="4009975"/>
            <a:ext cx="378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PSA =</a:t>
            </a:r>
            <a:r>
              <a:rPr lang="en" sz="1300"/>
              <a:t> </a:t>
            </a:r>
            <a:r>
              <a:rPr b="1" lang="en" sz="1300">
                <a:solidFill>
                  <a:schemeClr val="dk1"/>
                </a:solidFill>
              </a:rPr>
              <a:t>1.060</a:t>
            </a:r>
            <a:r>
              <a:rPr b="1" baseline="-25000" lang="en" sz="1300">
                <a:solidFill>
                  <a:schemeClr val="dk1"/>
                </a:solidFill>
              </a:rPr>
              <a:t> </a:t>
            </a:r>
            <a:r>
              <a:rPr b="1" lang="en" sz="1300">
                <a:solidFill>
                  <a:schemeClr val="dk1"/>
                </a:solidFill>
              </a:rPr>
              <a:t>+</a:t>
            </a:r>
            <a:r>
              <a:rPr b="1" lang="en" sz="1300">
                <a:solidFill>
                  <a:schemeClr val="dk1"/>
                </a:solidFill>
              </a:rPr>
              <a:t> 2.48(CancerV) + 24.65(Seminal)</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3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55"/>
              <a:t>Scientific Problem</a:t>
            </a:r>
            <a:endParaRPr b="1"/>
          </a:p>
        </p:txBody>
      </p:sp>
      <p:sp>
        <p:nvSpPr>
          <p:cNvPr id="60" name="Google Shape;60;p14"/>
          <p:cNvSpPr txBox="1"/>
          <p:nvPr>
            <p:ph idx="1" type="body"/>
          </p:nvPr>
        </p:nvSpPr>
        <p:spPr>
          <a:xfrm>
            <a:off x="311700" y="1152475"/>
            <a:ext cx="8520600" cy="342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A cancer research facility is trying to better understand what causes advanced prostate cancer. Prior research shows that prostate cancer is correlated with Prostate-Specific Antigen (PSA), an enzyme the builds up in the prostate gland. The research facility has contacted myself requesting statistical </a:t>
            </a:r>
            <a:r>
              <a:rPr lang="en">
                <a:solidFill>
                  <a:srgbClr val="000000"/>
                </a:solidFill>
              </a:rPr>
              <a:t>consulting on new data collected through a university medical center. </a:t>
            </a:r>
            <a:endParaRPr>
              <a:solidFill>
                <a:srgbClr val="000000"/>
              </a:solidFill>
            </a:endParaRPr>
          </a:p>
          <a:p>
            <a:pPr indent="0" lvl="0" marL="0" rtl="0" algn="l">
              <a:spcBef>
                <a:spcPts val="1200"/>
              </a:spcBef>
              <a:spcAft>
                <a:spcPts val="0"/>
              </a:spcAft>
              <a:buNone/>
            </a:pPr>
            <a:r>
              <a:rPr lang="en">
                <a:solidFill>
                  <a:srgbClr val="000000"/>
                </a:solidFill>
              </a:rPr>
              <a:t>Their goal is to better understand the relationships between their selected independent variables and their dependent variable, PSA. Using the findings of this research the facility wants to use it as a basis for further data collection and scientific research.</a:t>
            </a:r>
            <a:endParaRPr>
              <a:solidFill>
                <a:srgbClr val="000000"/>
              </a:solidFill>
            </a:endParaRPr>
          </a:p>
          <a:p>
            <a:pPr indent="0" lvl="0" marL="0" rtl="0" algn="l">
              <a:spcBef>
                <a:spcPts val="1200"/>
              </a:spcBef>
              <a:spcAft>
                <a:spcPts val="1200"/>
              </a:spcAft>
              <a:buNone/>
            </a:pPr>
            <a:r>
              <a:rPr lang="en">
                <a:solidFill>
                  <a:srgbClr val="000000"/>
                </a:solidFill>
              </a:rPr>
              <a:t>The research has been completed and prepared for final presentation.</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2"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3"/>
          <p:cNvPicPr preferRelativeResize="0"/>
          <p:nvPr/>
        </p:nvPicPr>
        <p:blipFill>
          <a:blip r:embed="rId3">
            <a:alphaModFix/>
          </a:blip>
          <a:stretch>
            <a:fillRect/>
          </a:stretch>
        </p:blipFill>
        <p:spPr>
          <a:xfrm>
            <a:off x="581188" y="152400"/>
            <a:ext cx="7981637"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4"/>
          <p:cNvPicPr preferRelativeResize="0"/>
          <p:nvPr/>
        </p:nvPicPr>
        <p:blipFill>
          <a:blip r:embed="rId3">
            <a:alphaModFix/>
          </a:blip>
          <a:stretch>
            <a:fillRect/>
          </a:stretch>
        </p:blipFill>
        <p:spPr>
          <a:xfrm>
            <a:off x="652362" y="33438"/>
            <a:ext cx="7839274" cy="5076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a:t>
            </a:r>
            <a:endParaRPr/>
          </a:p>
        </p:txBody>
      </p:sp>
      <p:sp>
        <p:nvSpPr>
          <p:cNvPr id="213" name="Google Shape;213;p35"/>
          <p:cNvSpPr txBox="1"/>
          <p:nvPr>
            <p:ph idx="1" type="body"/>
          </p:nvPr>
        </p:nvSpPr>
        <p:spPr>
          <a:xfrm>
            <a:off x="311700" y="1017725"/>
            <a:ext cx="8520600" cy="220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T-test statistic method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Calculated as t* using statistical software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variable in a final model needs a t* calculated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Decision Rule: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If ⇒  t* &gt; t(1 - 𝞪/2, </a:t>
            </a:r>
            <a:r>
              <a:rPr i="1" lang="en">
                <a:solidFill>
                  <a:srgbClr val="000000"/>
                </a:solidFill>
              </a:rPr>
              <a:t>degrees</a:t>
            </a:r>
            <a:r>
              <a:rPr i="1" lang="en">
                <a:solidFill>
                  <a:srgbClr val="000000"/>
                </a:solidFill>
              </a:rPr>
              <a:t> of freedom</a:t>
            </a:r>
            <a:r>
              <a:rPr lang="en">
                <a:solidFill>
                  <a:srgbClr val="000000"/>
                </a:solidFill>
              </a:rPr>
              <a:t>), then ⇒ reject the null H</a:t>
            </a:r>
            <a:r>
              <a:rPr baseline="-25000" lang="en">
                <a:solidFill>
                  <a:srgbClr val="000000"/>
                </a:solidFill>
              </a:rPr>
              <a:t>0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t>
            </a:r>
            <a:r>
              <a:rPr lang="en">
                <a:solidFill>
                  <a:srgbClr val="000000"/>
                </a:solidFill>
              </a:rPr>
              <a:t>t(1 - 𝞪/2, </a:t>
            </a:r>
            <a:r>
              <a:rPr i="1" lang="en">
                <a:solidFill>
                  <a:srgbClr val="000000"/>
                </a:solidFill>
              </a:rPr>
              <a:t>degrees of freedom</a:t>
            </a:r>
            <a:r>
              <a:rPr lang="en">
                <a:solidFill>
                  <a:srgbClr val="000000"/>
                </a:solidFill>
              </a:rPr>
              <a:t>)” comes from t-distribution, calculated using statistical software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𝞪 = 0.05, with 95 </a:t>
            </a:r>
            <a:r>
              <a:rPr i="1" lang="en">
                <a:solidFill>
                  <a:srgbClr val="000000"/>
                </a:solidFill>
              </a:rPr>
              <a:t>degrees of freedom</a:t>
            </a:r>
            <a:endParaRPr>
              <a:solidFill>
                <a:srgbClr val="000000"/>
              </a:solidFill>
            </a:endParaRPr>
          </a:p>
        </p:txBody>
      </p:sp>
      <p:graphicFrame>
        <p:nvGraphicFramePr>
          <p:cNvPr id="214" name="Google Shape;214;p35"/>
          <p:cNvGraphicFramePr/>
          <p:nvPr/>
        </p:nvGraphicFramePr>
        <p:xfrm>
          <a:off x="1646525" y="3224225"/>
          <a:ext cx="3000000" cy="3000000"/>
        </p:xfrm>
        <a:graphic>
          <a:graphicData uri="http://schemas.openxmlformats.org/drawingml/2006/table">
            <a:tbl>
              <a:tblPr>
                <a:noFill/>
                <a:tableStyleId>{5BA01C47-E7AB-4EFC-BE96-4C66D81814AE}</a:tableStyleId>
              </a:tblPr>
              <a:tblGrid>
                <a:gridCol w="1934225"/>
                <a:gridCol w="1934225"/>
              </a:tblGrid>
              <a:tr h="410875">
                <a:tc>
                  <a:txBody>
                    <a:bodyPr/>
                    <a:lstStyle/>
                    <a:p>
                      <a:pPr indent="0" lvl="0" marL="0" rtl="0" algn="ctr">
                        <a:spcBef>
                          <a:spcPts val="0"/>
                        </a:spcBef>
                        <a:spcAft>
                          <a:spcPts val="0"/>
                        </a:spcAft>
                        <a:buNone/>
                      </a:pPr>
                      <a:r>
                        <a:rPr b="1" lang="en"/>
                        <a:t>Predictor</a:t>
                      </a:r>
                      <a:endParaRPr b="1"/>
                    </a:p>
                  </a:txBody>
                  <a:tcPr marT="91425" marB="91425" marR="91425" marL="91425"/>
                </a:tc>
                <a:tc>
                  <a:txBody>
                    <a:bodyPr/>
                    <a:lstStyle/>
                    <a:p>
                      <a:pPr indent="0" lvl="0" marL="0" rtl="0" algn="ctr">
                        <a:spcBef>
                          <a:spcPts val="0"/>
                        </a:spcBef>
                        <a:spcAft>
                          <a:spcPts val="0"/>
                        </a:spcAft>
                        <a:buNone/>
                      </a:pPr>
                      <a:r>
                        <a:rPr b="1" lang="en"/>
                        <a:t>t*</a:t>
                      </a:r>
                      <a:endParaRPr b="1"/>
                    </a:p>
                  </a:txBody>
                  <a:tcPr marT="91425" marB="91425" marR="91425" marL="91425"/>
                </a:tc>
              </a:tr>
              <a:tr h="410875">
                <a:tc>
                  <a:txBody>
                    <a:bodyPr/>
                    <a:lstStyle/>
                    <a:p>
                      <a:pPr indent="0" lvl="0" marL="0" rtl="0" algn="ctr">
                        <a:spcBef>
                          <a:spcPts val="0"/>
                        </a:spcBef>
                        <a:spcAft>
                          <a:spcPts val="0"/>
                        </a:spcAft>
                        <a:buNone/>
                      </a:pPr>
                      <a:r>
                        <a:rPr lang="en"/>
                        <a:t>CancerV</a:t>
                      </a:r>
                      <a:endParaRPr/>
                    </a:p>
                  </a:txBody>
                  <a:tcPr marT="91425" marB="91425" marR="91425" marL="91425"/>
                </a:tc>
                <a:tc>
                  <a:txBody>
                    <a:bodyPr/>
                    <a:lstStyle/>
                    <a:p>
                      <a:pPr indent="0" lvl="0" marL="0" rtl="0" algn="ctr">
                        <a:spcBef>
                          <a:spcPts val="0"/>
                        </a:spcBef>
                        <a:spcAft>
                          <a:spcPts val="0"/>
                        </a:spcAft>
                        <a:buNone/>
                      </a:pPr>
                      <a:r>
                        <a:rPr lang="en"/>
                        <a:t>5.00</a:t>
                      </a:r>
                      <a:endParaRPr/>
                    </a:p>
                  </a:txBody>
                  <a:tcPr marT="91425" marB="91425" marR="91425" marL="91425"/>
                </a:tc>
              </a:tr>
              <a:tr h="410875">
                <a:tc>
                  <a:txBody>
                    <a:bodyPr/>
                    <a:lstStyle/>
                    <a:p>
                      <a:pPr indent="0" lvl="0" marL="0" rtl="0" algn="ctr">
                        <a:spcBef>
                          <a:spcPts val="0"/>
                        </a:spcBef>
                        <a:spcAft>
                          <a:spcPts val="0"/>
                        </a:spcAft>
                        <a:buNone/>
                      </a:pPr>
                      <a:r>
                        <a:rPr lang="en"/>
                        <a:t>Seminal</a:t>
                      </a:r>
                      <a:endParaRPr/>
                    </a:p>
                  </a:txBody>
                  <a:tcPr marT="91425" marB="91425" marR="91425" marL="91425"/>
                </a:tc>
                <a:tc>
                  <a:txBody>
                    <a:bodyPr/>
                    <a:lstStyle/>
                    <a:p>
                      <a:pPr indent="0" lvl="0" marL="0" rtl="0" algn="ctr">
                        <a:spcBef>
                          <a:spcPts val="0"/>
                        </a:spcBef>
                        <a:spcAft>
                          <a:spcPts val="0"/>
                        </a:spcAft>
                        <a:buNone/>
                      </a:pPr>
                      <a:r>
                        <a:rPr lang="en"/>
                        <a:t>2.62</a:t>
                      </a:r>
                      <a:endParaRPr/>
                    </a:p>
                  </a:txBody>
                  <a:tcPr marT="91425" marB="91425" marR="91425" marL="91425"/>
                </a:tc>
              </a:tr>
            </a:tbl>
          </a:graphicData>
        </a:graphic>
      </p:graphicFrame>
      <p:graphicFrame>
        <p:nvGraphicFramePr>
          <p:cNvPr id="215" name="Google Shape;215;p35"/>
          <p:cNvGraphicFramePr/>
          <p:nvPr/>
        </p:nvGraphicFramePr>
        <p:xfrm>
          <a:off x="5514975" y="3224225"/>
          <a:ext cx="3000000" cy="3000000"/>
        </p:xfrm>
        <a:graphic>
          <a:graphicData uri="http://schemas.openxmlformats.org/drawingml/2006/table">
            <a:tbl>
              <a:tblPr>
                <a:noFill/>
                <a:tableStyleId>{5BA01C47-E7AB-4EFC-BE96-4C66D81814AE}</a:tableStyleId>
              </a:tblPr>
              <a:tblGrid>
                <a:gridCol w="1296700"/>
              </a:tblGrid>
              <a:tr h="410875">
                <a:tc>
                  <a:txBody>
                    <a:bodyPr/>
                    <a:lstStyle/>
                    <a:p>
                      <a:pPr indent="0" lvl="0" marL="0" rtl="0" algn="ctr">
                        <a:spcBef>
                          <a:spcPts val="0"/>
                        </a:spcBef>
                        <a:spcAft>
                          <a:spcPts val="0"/>
                        </a:spcAft>
                        <a:buNone/>
                      </a:pPr>
                      <a:r>
                        <a:rPr b="1" lang="en"/>
                        <a:t>t-distribution</a:t>
                      </a:r>
                      <a:endParaRPr b="1"/>
                    </a:p>
                  </a:txBody>
                  <a:tcPr marT="91425" marB="91425" marR="91425" marL="91425"/>
                </a:tc>
              </a:tr>
              <a:tr h="821750">
                <a:tc>
                  <a:txBody>
                    <a:bodyPr/>
                    <a:lstStyle/>
                    <a:p>
                      <a:pPr indent="0" lvl="0" marL="0" rtl="0" algn="ctr">
                        <a:spcBef>
                          <a:spcPts val="0"/>
                        </a:spcBef>
                        <a:spcAft>
                          <a:spcPts val="0"/>
                        </a:spcAft>
                        <a:buNone/>
                      </a:pPr>
                      <a:r>
                        <a:rPr lang="en"/>
                        <a:t>1.99</a:t>
                      </a:r>
                      <a:endParaRPr/>
                    </a:p>
                  </a:txBody>
                  <a:tcPr marT="91425" marB="91425" marR="91425" marL="91425" anchor="ctr"/>
                </a:tc>
              </a:tr>
            </a:tbl>
          </a:graphicData>
        </a:graphic>
      </p:graphicFrame>
      <p:sp>
        <p:nvSpPr>
          <p:cNvPr id="216" name="Google Shape;216;p35"/>
          <p:cNvSpPr txBox="1"/>
          <p:nvPr>
            <p:ph idx="1" type="body"/>
          </p:nvPr>
        </p:nvSpPr>
        <p:spPr>
          <a:xfrm>
            <a:off x="311700" y="4528975"/>
            <a:ext cx="86739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000000"/>
                </a:solidFill>
              </a:rPr>
              <a:t>t* &gt; 1.99; reject the null hypothesis in favor of the alternative </a:t>
            </a:r>
            <a:r>
              <a:rPr b="1" lang="en" sz="2000">
                <a:solidFill>
                  <a:srgbClr val="000000"/>
                </a:solidFill>
              </a:rPr>
              <a:t>H</a:t>
            </a:r>
            <a:r>
              <a:rPr b="1" baseline="-25000" lang="en" sz="2000">
                <a:solidFill>
                  <a:srgbClr val="000000"/>
                </a:solidFill>
              </a:rPr>
              <a:t>𝞪   </a:t>
            </a:r>
            <a:r>
              <a:rPr b="1" lang="en" sz="2000">
                <a:solidFill>
                  <a:srgbClr val="000000"/>
                </a:solidFill>
              </a:rPr>
              <a:t>⇒   β</a:t>
            </a:r>
            <a:r>
              <a:rPr b="1" baseline="-25000" lang="en" sz="2000">
                <a:solidFill>
                  <a:srgbClr val="000000"/>
                </a:solidFill>
              </a:rPr>
              <a:t>i   </a:t>
            </a:r>
            <a:r>
              <a:rPr b="1" lang="en" sz="2000">
                <a:solidFill>
                  <a:srgbClr val="000000"/>
                </a:solidFill>
              </a:rPr>
              <a:t>≠  0</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22" name="Google Shape;222;p36"/>
          <p:cNvSpPr txBox="1"/>
          <p:nvPr>
            <p:ph idx="1" type="body"/>
          </p:nvPr>
        </p:nvSpPr>
        <p:spPr>
          <a:xfrm>
            <a:off x="311700" y="1152475"/>
            <a:ext cx="8520600" cy="2565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Statistically significant predictors of PSA: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Cancer Volume: predict a 2.48 increase in PSA when cancer volume increases by 1</a:t>
            </a:r>
            <a:r>
              <a:rPr i="1" lang="en">
                <a:solidFill>
                  <a:srgbClr val="000000"/>
                </a:solidFill>
              </a:rPr>
              <a:t>cc</a:t>
            </a:r>
            <a:r>
              <a:rPr lang="en">
                <a:solidFill>
                  <a:srgbClr val="000000"/>
                </a:solidFill>
              </a:rPr>
              <a:t>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Seminal Invasion: predict a 24.65 increase in PSA when there is presence of seminal invasion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Poor adjusted R-squared (how well the model explains variance in PSA)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Alibi: lack of successful research and predictability of cancer in general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All other variables were shown to be statistically insignificant and have no relationship with PSA levels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Presentation and all supporting statistical work is available to the public at: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https://github.com/cvandemark</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097800" y="2128500"/>
            <a:ext cx="2948400" cy="8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20"/>
              <a:t>Questions?</a:t>
            </a:r>
            <a:endParaRPr sz="422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69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p:txBody>
      </p:sp>
      <p:sp>
        <p:nvSpPr>
          <p:cNvPr id="233" name="Google Shape;233;p38"/>
          <p:cNvSpPr txBox="1"/>
          <p:nvPr/>
        </p:nvSpPr>
        <p:spPr>
          <a:xfrm flipH="1">
            <a:off x="140250" y="1096100"/>
            <a:ext cx="6554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Presenter: Christopher VanDemark </a:t>
            </a:r>
            <a:endParaRPr/>
          </a:p>
          <a:p>
            <a:pPr indent="0" lvl="0" marL="0" rtl="0" algn="l">
              <a:spcBef>
                <a:spcPts val="0"/>
              </a:spcBef>
              <a:spcAft>
                <a:spcPts val="0"/>
              </a:spcAft>
              <a:buNone/>
            </a:pPr>
            <a:r>
              <a:rPr lang="en"/>
              <a:t>Cell: (607) 329-7905</a:t>
            </a:r>
            <a:endParaRPr/>
          </a:p>
          <a:p>
            <a:pPr indent="0" lvl="0" marL="0" rtl="0" algn="l">
              <a:spcBef>
                <a:spcPts val="0"/>
              </a:spcBef>
              <a:spcAft>
                <a:spcPts val="0"/>
              </a:spcAft>
              <a:buNone/>
            </a:pPr>
            <a:r>
              <a:rPr lang="en"/>
              <a:t>Email: </a:t>
            </a:r>
            <a:r>
              <a:rPr lang="en" u="sng">
                <a:solidFill>
                  <a:schemeClr val="hlink"/>
                </a:solidFill>
                <a:hlinkClick r:id="rId3"/>
              </a:rPr>
              <a:t>cvandemark@kumc.edu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Special thanks to: Dr. Mihaela Sardiu </a:t>
            </a:r>
            <a:endParaRPr/>
          </a:p>
          <a:p>
            <a:pPr indent="0" lvl="0" marL="0" rtl="0" algn="l">
              <a:spcBef>
                <a:spcPts val="0"/>
              </a:spcBef>
              <a:spcAft>
                <a:spcPts val="0"/>
              </a:spcAft>
              <a:buNone/>
            </a:pPr>
            <a:r>
              <a:rPr lang="en"/>
              <a:t>Email: </a:t>
            </a:r>
            <a:r>
              <a:rPr lang="en" u="sng">
                <a:solidFill>
                  <a:schemeClr val="hlink"/>
                </a:solidFill>
                <a:hlinkClick r:id="rId4"/>
              </a:rPr>
              <a:t>msardiu@kumc.edu</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Outlook</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Research Question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Review</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Methodology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Hypothesis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Statistical Analysis (Distribution, Outliers, Multicollinearity, Model Selection)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Hypothesis Test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Conclusion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72" name="Google Shape;72;p16"/>
          <p:cNvSpPr txBox="1"/>
          <p:nvPr>
            <p:ph idx="1" type="body"/>
          </p:nvPr>
        </p:nvSpPr>
        <p:spPr>
          <a:xfrm>
            <a:off x="311700" y="2053050"/>
            <a:ext cx="8520600" cy="1037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000000"/>
                </a:solidFill>
              </a:rPr>
              <a:t>What measured variables among patients diagnosed with advanced prostate cancer have a statistical relationship with Prostate-Specific Antigen?</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(Variables)</a:t>
            </a:r>
            <a:endParaRPr/>
          </a:p>
        </p:txBody>
      </p:sp>
      <p:pic>
        <p:nvPicPr>
          <p:cNvPr id="78" name="Google Shape;78;p17"/>
          <p:cNvPicPr preferRelativeResize="0"/>
          <p:nvPr/>
        </p:nvPicPr>
        <p:blipFill>
          <a:blip r:embed="rId3">
            <a:alphaModFix/>
          </a:blip>
          <a:stretch>
            <a:fillRect/>
          </a:stretch>
        </p:blipFill>
        <p:spPr>
          <a:xfrm>
            <a:off x="1045400" y="1097413"/>
            <a:ext cx="6746749" cy="3155875"/>
          </a:xfrm>
          <a:prstGeom prst="rect">
            <a:avLst/>
          </a:prstGeom>
          <a:noFill/>
          <a:ln>
            <a:noFill/>
          </a:ln>
        </p:spPr>
      </p:pic>
      <p:sp>
        <p:nvSpPr>
          <p:cNvPr id="79" name="Google Shape;79;p17"/>
          <p:cNvSpPr txBox="1"/>
          <p:nvPr/>
        </p:nvSpPr>
        <p:spPr>
          <a:xfrm>
            <a:off x="77925" y="4333000"/>
            <a:ext cx="8681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Source: Hastie, T. J.; R. J. Tibshirani; and J. Friedman. The Elements of</a:t>
            </a:r>
            <a:endParaRPr sz="1200"/>
          </a:p>
          <a:p>
            <a:pPr indent="0" lvl="0" marL="0" rtl="0" algn="l">
              <a:spcBef>
                <a:spcPts val="0"/>
              </a:spcBef>
              <a:spcAft>
                <a:spcPts val="0"/>
              </a:spcAft>
              <a:buClr>
                <a:schemeClr val="dk1"/>
              </a:buClr>
              <a:buSzPts val="1100"/>
              <a:buFont typeface="Arial"/>
              <a:buNone/>
            </a:pPr>
            <a:r>
              <a:rPr lang="en" sz="1200"/>
              <a:t>Statistical Learning: Data Mining. Inference. and Prediction. New York: Springer-Verlag, 2001.</a:t>
            </a:r>
            <a:endParaRPr sz="12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a:t>
            </a:r>
            <a:endParaRPr/>
          </a:p>
        </p:txBody>
      </p:sp>
      <p:pic>
        <p:nvPicPr>
          <p:cNvPr id="85" name="Google Shape;85;p18"/>
          <p:cNvPicPr preferRelativeResize="0"/>
          <p:nvPr/>
        </p:nvPicPr>
        <p:blipFill>
          <a:blip r:embed="rId3">
            <a:alphaModFix/>
          </a:blip>
          <a:stretch>
            <a:fillRect/>
          </a:stretch>
        </p:blipFill>
        <p:spPr>
          <a:xfrm>
            <a:off x="729727" y="1115550"/>
            <a:ext cx="7684550" cy="2736084"/>
          </a:xfrm>
          <a:prstGeom prst="rect">
            <a:avLst/>
          </a:prstGeom>
          <a:noFill/>
          <a:ln>
            <a:noFill/>
          </a:ln>
        </p:spPr>
      </p:pic>
      <p:sp>
        <p:nvSpPr>
          <p:cNvPr id="86" name="Google Shape;86;p18"/>
          <p:cNvSpPr txBox="1"/>
          <p:nvPr/>
        </p:nvSpPr>
        <p:spPr>
          <a:xfrm>
            <a:off x="101300" y="3764100"/>
            <a:ext cx="8681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Source: Hastie, T. J.; R. J. Tibshirani; and J. Friedman. The Elements of</a:t>
            </a:r>
            <a:endParaRPr sz="1200"/>
          </a:p>
          <a:p>
            <a:pPr indent="0" lvl="0" marL="0" rtl="0" algn="l">
              <a:spcBef>
                <a:spcPts val="0"/>
              </a:spcBef>
              <a:spcAft>
                <a:spcPts val="0"/>
              </a:spcAft>
              <a:buClr>
                <a:schemeClr val="dk1"/>
              </a:buClr>
              <a:buSzPts val="1100"/>
              <a:buFont typeface="Arial"/>
              <a:buNone/>
            </a:pPr>
            <a:r>
              <a:rPr lang="en" sz="1200"/>
              <a:t>Statistical Learning: Data Mining. Inference. and Prediction. New York: Springer-Verlag, 2001.</a:t>
            </a:r>
            <a:endParaRPr sz="12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2" name="Google Shape;92;p19"/>
          <p:cNvSpPr txBox="1"/>
          <p:nvPr>
            <p:ph idx="1" type="body"/>
          </p:nvPr>
        </p:nvSpPr>
        <p:spPr>
          <a:xfrm>
            <a:off x="311700" y="1017725"/>
            <a:ext cx="8520600" cy="109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Multiple Linear Regression research design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Dependent Variable is Continuous (quantitative)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Natural linear relationship among variables </a:t>
            </a:r>
            <a:endParaRPr>
              <a:solidFill>
                <a:srgbClr val="000000"/>
              </a:solidFill>
            </a:endParaRPr>
          </a:p>
        </p:txBody>
      </p:sp>
      <p:pic>
        <p:nvPicPr>
          <p:cNvPr id="93" name="Google Shape;93;p19"/>
          <p:cNvPicPr preferRelativeResize="0"/>
          <p:nvPr/>
        </p:nvPicPr>
        <p:blipFill>
          <a:blip r:embed="rId3">
            <a:alphaModFix/>
          </a:blip>
          <a:stretch>
            <a:fillRect/>
          </a:stretch>
        </p:blipFill>
        <p:spPr>
          <a:xfrm>
            <a:off x="0" y="1965725"/>
            <a:ext cx="2291075" cy="1592500"/>
          </a:xfrm>
          <a:prstGeom prst="rect">
            <a:avLst/>
          </a:prstGeom>
          <a:noFill/>
          <a:ln>
            <a:noFill/>
          </a:ln>
        </p:spPr>
      </p:pic>
      <p:pic>
        <p:nvPicPr>
          <p:cNvPr id="94" name="Google Shape;94;p19"/>
          <p:cNvPicPr preferRelativeResize="0"/>
          <p:nvPr/>
        </p:nvPicPr>
        <p:blipFill>
          <a:blip r:embed="rId4">
            <a:alphaModFix/>
          </a:blip>
          <a:stretch>
            <a:fillRect/>
          </a:stretch>
        </p:blipFill>
        <p:spPr>
          <a:xfrm>
            <a:off x="2300250" y="1965725"/>
            <a:ext cx="2270975" cy="1543900"/>
          </a:xfrm>
          <a:prstGeom prst="rect">
            <a:avLst/>
          </a:prstGeom>
          <a:noFill/>
          <a:ln>
            <a:noFill/>
          </a:ln>
        </p:spPr>
      </p:pic>
      <p:pic>
        <p:nvPicPr>
          <p:cNvPr id="95" name="Google Shape;95;p19"/>
          <p:cNvPicPr preferRelativeResize="0"/>
          <p:nvPr/>
        </p:nvPicPr>
        <p:blipFill>
          <a:blip r:embed="rId5">
            <a:alphaModFix/>
          </a:blip>
          <a:stretch>
            <a:fillRect/>
          </a:stretch>
        </p:blipFill>
        <p:spPr>
          <a:xfrm>
            <a:off x="4571227" y="1965725"/>
            <a:ext cx="2280148" cy="1543900"/>
          </a:xfrm>
          <a:prstGeom prst="rect">
            <a:avLst/>
          </a:prstGeom>
          <a:noFill/>
          <a:ln>
            <a:noFill/>
          </a:ln>
        </p:spPr>
      </p:pic>
      <p:pic>
        <p:nvPicPr>
          <p:cNvPr id="96" name="Google Shape;96;p19"/>
          <p:cNvPicPr preferRelativeResize="0"/>
          <p:nvPr/>
        </p:nvPicPr>
        <p:blipFill>
          <a:blip r:embed="rId6">
            <a:alphaModFix/>
          </a:blip>
          <a:stretch>
            <a:fillRect/>
          </a:stretch>
        </p:blipFill>
        <p:spPr>
          <a:xfrm>
            <a:off x="6851363" y="1990025"/>
            <a:ext cx="2291087" cy="1543900"/>
          </a:xfrm>
          <a:prstGeom prst="rect">
            <a:avLst/>
          </a:prstGeom>
          <a:noFill/>
          <a:ln>
            <a:noFill/>
          </a:ln>
        </p:spPr>
      </p:pic>
      <p:pic>
        <p:nvPicPr>
          <p:cNvPr id="97" name="Google Shape;97;p19"/>
          <p:cNvPicPr preferRelativeResize="0"/>
          <p:nvPr/>
        </p:nvPicPr>
        <p:blipFill>
          <a:blip r:embed="rId7">
            <a:alphaModFix/>
          </a:blip>
          <a:stretch>
            <a:fillRect/>
          </a:stretch>
        </p:blipFill>
        <p:spPr>
          <a:xfrm>
            <a:off x="1010450" y="3568620"/>
            <a:ext cx="2270975" cy="1539130"/>
          </a:xfrm>
          <a:prstGeom prst="rect">
            <a:avLst/>
          </a:prstGeom>
          <a:noFill/>
          <a:ln>
            <a:noFill/>
          </a:ln>
        </p:spPr>
      </p:pic>
      <p:pic>
        <p:nvPicPr>
          <p:cNvPr id="98" name="Google Shape;98;p19"/>
          <p:cNvPicPr preferRelativeResize="0"/>
          <p:nvPr/>
        </p:nvPicPr>
        <p:blipFill>
          <a:blip r:embed="rId8">
            <a:alphaModFix/>
          </a:blip>
          <a:stretch>
            <a:fillRect/>
          </a:stretch>
        </p:blipFill>
        <p:spPr>
          <a:xfrm>
            <a:off x="3268362" y="3576875"/>
            <a:ext cx="2358088" cy="1543900"/>
          </a:xfrm>
          <a:prstGeom prst="rect">
            <a:avLst/>
          </a:prstGeom>
          <a:noFill/>
          <a:ln>
            <a:noFill/>
          </a:ln>
        </p:spPr>
      </p:pic>
      <p:pic>
        <p:nvPicPr>
          <p:cNvPr id="99" name="Google Shape;99;p19"/>
          <p:cNvPicPr preferRelativeResize="0"/>
          <p:nvPr/>
        </p:nvPicPr>
        <p:blipFill>
          <a:blip r:embed="rId9">
            <a:alphaModFix/>
          </a:blip>
          <a:stretch>
            <a:fillRect/>
          </a:stretch>
        </p:blipFill>
        <p:spPr>
          <a:xfrm>
            <a:off x="5613375" y="3545873"/>
            <a:ext cx="2358100" cy="1599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a:t>
            </a:r>
            <a:endParaRPr/>
          </a:p>
        </p:txBody>
      </p:sp>
      <p:sp>
        <p:nvSpPr>
          <p:cNvPr id="105" name="Google Shape;105;p20"/>
          <p:cNvSpPr txBox="1"/>
          <p:nvPr>
            <p:ph idx="1" type="body"/>
          </p:nvPr>
        </p:nvSpPr>
        <p:spPr>
          <a:xfrm>
            <a:off x="311700" y="1152475"/>
            <a:ext cx="8520600" cy="233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Our hypothesis is a proposed relationship between the response (dependent) variable, PSA, and the predictor (independent) variables.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hypothesis has a null and an alternative.</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Null Hypothesis:</a:t>
            </a:r>
            <a:r>
              <a:rPr lang="en">
                <a:solidFill>
                  <a:srgbClr val="000000"/>
                </a:solidFill>
              </a:rPr>
              <a:t> there is no relationship between the response and predictors.</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Alternative Hypothesis: </a:t>
            </a:r>
            <a:r>
              <a:rPr lang="en">
                <a:solidFill>
                  <a:srgbClr val="000000"/>
                </a:solidFill>
              </a:rPr>
              <a:t>there is a relationship between the response and predictors. </a:t>
            </a:r>
            <a:endParaRPr>
              <a:solidFill>
                <a:srgbClr val="000000"/>
              </a:solidFill>
            </a:endParaRPr>
          </a:p>
        </p:txBody>
      </p:sp>
      <p:sp>
        <p:nvSpPr>
          <p:cNvPr id="106" name="Google Shape;106;p20"/>
          <p:cNvSpPr txBox="1"/>
          <p:nvPr/>
        </p:nvSpPr>
        <p:spPr>
          <a:xfrm>
            <a:off x="2701650" y="2969200"/>
            <a:ext cx="374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Null              ⇒   H</a:t>
            </a:r>
            <a:r>
              <a:rPr b="1" baseline="-25000" lang="en" sz="2000"/>
              <a:t>0   </a:t>
            </a:r>
            <a:r>
              <a:rPr b="1" lang="en" sz="2000"/>
              <a:t>⇒   β</a:t>
            </a:r>
            <a:r>
              <a:rPr b="1" baseline="-25000" lang="en" sz="2000"/>
              <a:t>i   </a:t>
            </a:r>
            <a:r>
              <a:rPr b="1" lang="en" sz="2000"/>
              <a:t>=  0 </a:t>
            </a:r>
            <a:endParaRPr b="1" sz="2000"/>
          </a:p>
          <a:p>
            <a:pPr indent="0" lvl="0" marL="0" rtl="0" algn="l">
              <a:spcBef>
                <a:spcPts val="0"/>
              </a:spcBef>
              <a:spcAft>
                <a:spcPts val="0"/>
              </a:spcAft>
              <a:buNone/>
            </a:pPr>
            <a:r>
              <a:rPr b="1" lang="en" sz="2000">
                <a:solidFill>
                  <a:schemeClr val="dk1"/>
                </a:solidFill>
              </a:rPr>
              <a:t>Alternative  ⇒   H</a:t>
            </a:r>
            <a:r>
              <a:rPr b="1" baseline="-25000" lang="en" sz="2000">
                <a:solidFill>
                  <a:schemeClr val="dk1"/>
                </a:solidFill>
              </a:rPr>
              <a:t>𝞪   </a:t>
            </a:r>
            <a:r>
              <a:rPr b="1" lang="en" sz="2000">
                <a:solidFill>
                  <a:schemeClr val="dk1"/>
                </a:solidFill>
              </a:rPr>
              <a:t>⇒   β</a:t>
            </a:r>
            <a:r>
              <a:rPr b="1" baseline="-25000" lang="en" sz="2000">
                <a:solidFill>
                  <a:schemeClr val="dk1"/>
                </a:solidFill>
              </a:rPr>
              <a:t>i   </a:t>
            </a:r>
            <a:r>
              <a:rPr b="1" lang="en" sz="2000">
                <a:solidFill>
                  <a:schemeClr val="dk1"/>
                </a:solidFill>
              </a:rPr>
              <a:t>≠  0</a:t>
            </a:r>
            <a:endParaRPr b="1" baseline="-25000" sz="2000"/>
          </a:p>
        </p:txBody>
      </p:sp>
      <p:sp>
        <p:nvSpPr>
          <p:cNvPr id="107" name="Google Shape;107;p20"/>
          <p:cNvSpPr txBox="1"/>
          <p:nvPr/>
        </p:nvSpPr>
        <p:spPr>
          <a:xfrm>
            <a:off x="366275" y="3834250"/>
            <a:ext cx="6076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Where:</a:t>
            </a:r>
            <a:endParaRPr/>
          </a:p>
          <a:p>
            <a:pPr indent="0" lvl="0" marL="0" rtl="0" algn="l">
              <a:spcBef>
                <a:spcPts val="0"/>
              </a:spcBef>
              <a:spcAft>
                <a:spcPts val="0"/>
              </a:spcAft>
              <a:buNone/>
            </a:pPr>
            <a:r>
              <a:rPr lang="en" sz="1200"/>
              <a:t>β: The correlation coefficient of the predictor variable in our model</a:t>
            </a:r>
            <a:endParaRPr sz="1200"/>
          </a:p>
          <a:p>
            <a:pPr indent="0" lvl="0" marL="0" rtl="0" algn="l">
              <a:spcBef>
                <a:spcPts val="0"/>
              </a:spcBef>
              <a:spcAft>
                <a:spcPts val="0"/>
              </a:spcAft>
              <a:buClr>
                <a:schemeClr val="dk1"/>
              </a:buClr>
              <a:buSzPts val="1100"/>
              <a:buFont typeface="Arial"/>
              <a:buNone/>
            </a:pPr>
            <a:r>
              <a:rPr lang="en" sz="1200"/>
              <a:t>i: Denotes the predictor variable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a:t>
            </a:r>
            <a:endParaRPr/>
          </a:p>
        </p:txBody>
      </p:sp>
      <p:sp>
        <p:nvSpPr>
          <p:cNvPr id="113" name="Google Shape;113;p21"/>
          <p:cNvSpPr txBox="1"/>
          <p:nvPr>
            <p:ph idx="1" type="body"/>
          </p:nvPr>
        </p:nvSpPr>
        <p:spPr>
          <a:xfrm>
            <a:off x="311700" y="1152475"/>
            <a:ext cx="8520600" cy="2627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Linear relationship between response and predictors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Normal distribution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Boxplots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Alternative: QQ-Plots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Lack of multicollinearity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Correlation Matrix</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Variance Inflation Factor (VIF)</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Variance is constant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Plotting residuals of our model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