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B8943C-FBBB-481E-9A00-1ECBF6111D08}">
  <a:tblStyle styleId="{F4B8943C-FBBB-481E-9A00-1ECBF6111D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34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3d3250dec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3d3250dec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d3250dec3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d3250dec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3d3250dec3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3d3250dec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4afaf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d54afaf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3d54afaf2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3d54afaf2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d54afaf2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d54afaf2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d54afa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d54afa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3d54afaf2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3d54afaf2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d54afaf2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3d54afaf2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3d54afaf2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3d54afaf2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d3250d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d3250d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3d54afaf28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3d54afaf2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d54afaf28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3d54afaf2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3d54afaf28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3d54afaf2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3d54afaf28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3d54afaf2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3d54afaf28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3d54afaf2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3d54afaf28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3d54afaf28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d54afaf28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d54afaf2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d3250dec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d3250dec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d3250dec3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d3250dec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d3250dec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d3250dec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d3250dec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d3250dec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d54afaf2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d54afaf2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3d3250dec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3d3250dec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3d3250dec3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3d3250dec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mailto:cvandemark@kumc.edu"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mailto:msardiu@kumc.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835550"/>
            <a:ext cx="8520600" cy="147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Corning Incorporated</a:t>
            </a:r>
            <a:endParaRPr/>
          </a:p>
          <a:p>
            <a:pPr marL="0" lvl="0" indent="0" algn="ctr" rtl="0">
              <a:spcBef>
                <a:spcPts val="0"/>
              </a:spcBef>
              <a:spcAft>
                <a:spcPts val="0"/>
              </a:spcAft>
              <a:buNone/>
            </a:pPr>
            <a:r>
              <a:rPr lang="en" sz="3000"/>
              <a:t>Research Report Demo Presentation</a:t>
            </a:r>
            <a:endParaRPr sz="3000"/>
          </a:p>
        </p:txBody>
      </p:sp>
      <p:sp>
        <p:nvSpPr>
          <p:cNvPr id="55" name="Google Shape;55;p13"/>
          <p:cNvSpPr txBox="1"/>
          <p:nvPr/>
        </p:nvSpPr>
        <p:spPr>
          <a:xfrm>
            <a:off x="0" y="4527900"/>
            <a:ext cx="4758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Candidate: Christopher VanDemark</a:t>
            </a:r>
            <a:endParaRPr/>
          </a:p>
          <a:p>
            <a:pPr marL="0" lvl="0" indent="0" algn="l" rtl="0">
              <a:spcBef>
                <a:spcPts val="0"/>
              </a:spcBef>
              <a:spcAft>
                <a:spcPts val="0"/>
              </a:spcAft>
              <a:buNone/>
            </a:pPr>
            <a:r>
              <a:rPr lang="en"/>
              <a:t>Position: Statistical Engineer 54440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77925" y="78750"/>
            <a:ext cx="1823700" cy="52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a:t>Boxplots</a:t>
            </a:r>
            <a:endParaRPr sz="2020"/>
          </a:p>
        </p:txBody>
      </p:sp>
      <p:pic>
        <p:nvPicPr>
          <p:cNvPr id="120" name="Google Shape;120;p22"/>
          <p:cNvPicPr preferRelativeResize="0"/>
          <p:nvPr/>
        </p:nvPicPr>
        <p:blipFill>
          <a:blip r:embed="rId3">
            <a:alphaModFix/>
          </a:blip>
          <a:stretch>
            <a:fillRect/>
          </a:stretch>
        </p:blipFill>
        <p:spPr>
          <a:xfrm>
            <a:off x="252413" y="640175"/>
            <a:ext cx="8639175" cy="2571750"/>
          </a:xfrm>
          <a:prstGeom prst="rect">
            <a:avLst/>
          </a:prstGeom>
          <a:noFill/>
          <a:ln>
            <a:noFill/>
          </a:ln>
        </p:spPr>
      </p:pic>
      <p:sp>
        <p:nvSpPr>
          <p:cNvPr id="121" name="Google Shape;121;p22"/>
          <p:cNvSpPr txBox="1"/>
          <p:nvPr/>
        </p:nvSpPr>
        <p:spPr>
          <a:xfrm>
            <a:off x="1348225" y="3211925"/>
            <a:ext cx="230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Prostate-Specific Antigen</a:t>
            </a:r>
            <a:endParaRPr/>
          </a:p>
        </p:txBody>
      </p:sp>
      <p:sp>
        <p:nvSpPr>
          <p:cNvPr id="122" name="Google Shape;122;p22"/>
          <p:cNvSpPr txBox="1"/>
          <p:nvPr/>
        </p:nvSpPr>
        <p:spPr>
          <a:xfrm>
            <a:off x="5997275" y="3180750"/>
            <a:ext cx="150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Cancer Volume</a:t>
            </a:r>
            <a:endParaRPr/>
          </a:p>
        </p:txBody>
      </p:sp>
      <p:sp>
        <p:nvSpPr>
          <p:cNvPr id="123" name="Google Shape;123;p22"/>
          <p:cNvSpPr txBox="1"/>
          <p:nvPr/>
        </p:nvSpPr>
        <p:spPr>
          <a:xfrm>
            <a:off x="210425" y="3717350"/>
            <a:ext cx="86037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dirty="0"/>
              <a:t>PSA: Skewed right; presence of outliers</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Cancer Volume: Skewed right; presence of outliers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77925" y="78750"/>
            <a:ext cx="1823700" cy="52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a:t>Boxplots</a:t>
            </a:r>
            <a:endParaRPr sz="2020"/>
          </a:p>
        </p:txBody>
      </p:sp>
      <p:sp>
        <p:nvSpPr>
          <p:cNvPr id="129" name="Google Shape;129;p23"/>
          <p:cNvSpPr txBox="1"/>
          <p:nvPr/>
        </p:nvSpPr>
        <p:spPr>
          <a:xfrm>
            <a:off x="2127550" y="3252100"/>
            <a:ext cx="74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Weight</a:t>
            </a:r>
            <a:endParaRPr/>
          </a:p>
        </p:txBody>
      </p:sp>
      <p:sp>
        <p:nvSpPr>
          <p:cNvPr id="130" name="Google Shape;130;p23"/>
          <p:cNvSpPr txBox="1"/>
          <p:nvPr/>
        </p:nvSpPr>
        <p:spPr>
          <a:xfrm>
            <a:off x="6566175" y="3252100"/>
            <a:ext cx="50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Age</a:t>
            </a:r>
            <a:endParaRPr/>
          </a:p>
        </p:txBody>
      </p:sp>
      <p:sp>
        <p:nvSpPr>
          <p:cNvPr id="131" name="Google Shape;131;p23"/>
          <p:cNvSpPr txBox="1"/>
          <p:nvPr/>
        </p:nvSpPr>
        <p:spPr>
          <a:xfrm>
            <a:off x="210425" y="3717350"/>
            <a:ext cx="86037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dirty="0"/>
              <a:t>Weight: Normal; presence of outliers</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Age: Normal; presence of outliers</a:t>
            </a:r>
            <a:endParaRPr dirty="0"/>
          </a:p>
        </p:txBody>
      </p:sp>
      <p:pic>
        <p:nvPicPr>
          <p:cNvPr id="132" name="Google Shape;132;p23"/>
          <p:cNvPicPr preferRelativeResize="0"/>
          <p:nvPr/>
        </p:nvPicPr>
        <p:blipFill>
          <a:blip r:embed="rId3">
            <a:alphaModFix/>
          </a:blip>
          <a:stretch>
            <a:fillRect/>
          </a:stretch>
        </p:blipFill>
        <p:spPr>
          <a:xfrm>
            <a:off x="181463" y="656375"/>
            <a:ext cx="8781075" cy="259572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77925" y="78750"/>
            <a:ext cx="1823700" cy="52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a:t>Boxplots</a:t>
            </a:r>
            <a:endParaRPr sz="2020"/>
          </a:p>
        </p:txBody>
      </p:sp>
      <p:sp>
        <p:nvSpPr>
          <p:cNvPr id="138" name="Google Shape;138;p24"/>
          <p:cNvSpPr txBox="1"/>
          <p:nvPr/>
        </p:nvSpPr>
        <p:spPr>
          <a:xfrm>
            <a:off x="1901625" y="3252100"/>
            <a:ext cx="127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Hyperplasia</a:t>
            </a:r>
            <a:endParaRPr/>
          </a:p>
        </p:txBody>
      </p:sp>
      <p:sp>
        <p:nvSpPr>
          <p:cNvPr id="139" name="Google Shape;139;p24"/>
          <p:cNvSpPr txBox="1"/>
          <p:nvPr/>
        </p:nvSpPr>
        <p:spPr>
          <a:xfrm>
            <a:off x="6355775" y="3252100"/>
            <a:ext cx="9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Capsular</a:t>
            </a:r>
            <a:endParaRPr/>
          </a:p>
        </p:txBody>
      </p:sp>
      <p:sp>
        <p:nvSpPr>
          <p:cNvPr id="140" name="Google Shape;140;p24"/>
          <p:cNvSpPr txBox="1"/>
          <p:nvPr/>
        </p:nvSpPr>
        <p:spPr>
          <a:xfrm>
            <a:off x="210425" y="3717350"/>
            <a:ext cx="86037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dirty="0"/>
              <a:t>Hyperplasia: Skewed Right; presence of outliers</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Capsular: Skewed right; presence of outliers</a:t>
            </a:r>
            <a:endParaRPr dirty="0"/>
          </a:p>
        </p:txBody>
      </p:sp>
      <p:pic>
        <p:nvPicPr>
          <p:cNvPr id="141" name="Google Shape;141;p24"/>
          <p:cNvPicPr preferRelativeResize="0"/>
          <p:nvPr/>
        </p:nvPicPr>
        <p:blipFill>
          <a:blip r:embed="rId3">
            <a:alphaModFix/>
          </a:blip>
          <a:stretch>
            <a:fillRect/>
          </a:stretch>
        </p:blipFill>
        <p:spPr>
          <a:xfrm>
            <a:off x="152400" y="760350"/>
            <a:ext cx="8813301" cy="2567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Multicollinearity </a:t>
            </a:r>
            <a:endParaRPr/>
          </a:p>
        </p:txBody>
      </p:sp>
      <p:sp>
        <p:nvSpPr>
          <p:cNvPr id="147" name="Google Shape;147;p25"/>
          <p:cNvSpPr txBox="1">
            <a:spLocks noGrp="1"/>
          </p:cNvSpPr>
          <p:nvPr>
            <p:ph type="body" idx="1"/>
          </p:nvPr>
        </p:nvSpPr>
        <p:spPr>
          <a:xfrm>
            <a:off x="311700" y="1152475"/>
            <a:ext cx="8520600" cy="2299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Occurs when two or more predictor variables are highly correlated with one another</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Damages model performance </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Misleading final results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Tests for multicollinearity:</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Correlation Matrix</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Variation Inflation Factor (VIF)</a:t>
            </a:r>
            <a:endParaRPr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316050" y="62350"/>
            <a:ext cx="2511900" cy="52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20" dirty="0"/>
              <a:t>Correlation Matrix</a:t>
            </a:r>
            <a:endParaRPr sz="2220" dirty="0"/>
          </a:p>
        </p:txBody>
      </p:sp>
      <p:pic>
        <p:nvPicPr>
          <p:cNvPr id="153" name="Google Shape;153;p26"/>
          <p:cNvPicPr preferRelativeResize="0"/>
          <p:nvPr/>
        </p:nvPicPr>
        <p:blipFill>
          <a:blip r:embed="rId3">
            <a:alphaModFix/>
          </a:blip>
          <a:stretch>
            <a:fillRect/>
          </a:stretch>
        </p:blipFill>
        <p:spPr>
          <a:xfrm>
            <a:off x="135375" y="989475"/>
            <a:ext cx="4322325" cy="3904651"/>
          </a:xfrm>
          <a:prstGeom prst="rect">
            <a:avLst/>
          </a:prstGeom>
          <a:noFill/>
          <a:ln>
            <a:noFill/>
          </a:ln>
        </p:spPr>
      </p:pic>
      <p:sp>
        <p:nvSpPr>
          <p:cNvPr id="154" name="Google Shape;154;p26"/>
          <p:cNvSpPr txBox="1"/>
          <p:nvPr/>
        </p:nvSpPr>
        <p:spPr>
          <a:xfrm>
            <a:off x="1902938" y="537600"/>
            <a:ext cx="78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Pearson</a:t>
            </a:r>
            <a:endParaRPr sz="1200"/>
          </a:p>
        </p:txBody>
      </p:sp>
      <p:pic>
        <p:nvPicPr>
          <p:cNvPr id="155" name="Google Shape;155;p26"/>
          <p:cNvPicPr preferRelativeResize="0"/>
          <p:nvPr/>
        </p:nvPicPr>
        <p:blipFill>
          <a:blip r:embed="rId4">
            <a:alphaModFix/>
          </a:blip>
          <a:stretch>
            <a:fillRect/>
          </a:stretch>
        </p:blipFill>
        <p:spPr>
          <a:xfrm>
            <a:off x="4539950" y="982150"/>
            <a:ext cx="4381500" cy="3919290"/>
          </a:xfrm>
          <a:prstGeom prst="rect">
            <a:avLst/>
          </a:prstGeom>
          <a:noFill/>
          <a:ln>
            <a:noFill/>
          </a:ln>
        </p:spPr>
      </p:pic>
      <p:sp>
        <p:nvSpPr>
          <p:cNvPr id="156" name="Google Shape;156;p26"/>
          <p:cNvSpPr txBox="1"/>
          <p:nvPr/>
        </p:nvSpPr>
        <p:spPr>
          <a:xfrm>
            <a:off x="6281300" y="537600"/>
            <a:ext cx="898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Spearman</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437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Variation Inflation Factor </a:t>
            </a:r>
            <a:endParaRPr/>
          </a:p>
        </p:txBody>
      </p:sp>
      <p:sp>
        <p:nvSpPr>
          <p:cNvPr id="162" name="Google Shape;162;p27"/>
          <p:cNvSpPr txBox="1">
            <a:spLocks noGrp="1"/>
          </p:cNvSpPr>
          <p:nvPr>
            <p:ph type="body" idx="1"/>
          </p:nvPr>
        </p:nvSpPr>
        <p:spPr>
          <a:xfrm>
            <a:off x="0" y="1152475"/>
            <a:ext cx="8947275" cy="84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Test statistic that signals multicollinearity when a variables VIF is greater than 5</a:t>
            </a:r>
            <a:endParaRPr dirty="0">
              <a:solidFill>
                <a:srgbClr val="000000"/>
              </a:solidFill>
            </a:endParaRPr>
          </a:p>
        </p:txBody>
      </p:sp>
      <p:pic>
        <p:nvPicPr>
          <p:cNvPr id="163" name="Google Shape;163;p27"/>
          <p:cNvPicPr preferRelativeResize="0"/>
          <p:nvPr/>
        </p:nvPicPr>
        <p:blipFill>
          <a:blip r:embed="rId3">
            <a:alphaModFix/>
          </a:blip>
          <a:stretch>
            <a:fillRect/>
          </a:stretch>
        </p:blipFill>
        <p:spPr>
          <a:xfrm>
            <a:off x="196725" y="2137725"/>
            <a:ext cx="8750551" cy="130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279900" y="437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Full Model </a:t>
            </a:r>
            <a:endParaRPr/>
          </a:p>
        </p:txBody>
      </p:sp>
      <p:sp>
        <p:nvSpPr>
          <p:cNvPr id="169" name="Google Shape;169;p28"/>
          <p:cNvSpPr txBox="1"/>
          <p:nvPr/>
        </p:nvSpPr>
        <p:spPr>
          <a:xfrm>
            <a:off x="158325" y="1176081"/>
            <a:ext cx="876375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t>PSA =</a:t>
            </a:r>
            <a:r>
              <a:rPr lang="en" sz="1300" dirty="0"/>
              <a:t> </a:t>
            </a:r>
            <a:r>
              <a:rPr lang="en" sz="1300" b="1" dirty="0">
                <a:solidFill>
                  <a:schemeClr val="dk1"/>
                </a:solidFill>
              </a:rPr>
              <a:t>β</a:t>
            </a:r>
            <a:r>
              <a:rPr lang="en" sz="1300" b="1" baseline="-25000" dirty="0">
                <a:solidFill>
                  <a:schemeClr val="dk1"/>
                </a:solidFill>
              </a:rPr>
              <a:t>0 </a:t>
            </a:r>
            <a:r>
              <a:rPr lang="en" sz="1300" b="1" dirty="0">
                <a:solidFill>
                  <a:schemeClr val="dk1"/>
                </a:solidFill>
              </a:rPr>
              <a:t>± β</a:t>
            </a:r>
            <a:r>
              <a:rPr lang="en" sz="1300" b="1" baseline="-25000" dirty="0">
                <a:solidFill>
                  <a:schemeClr val="dk1"/>
                </a:solidFill>
              </a:rPr>
              <a:t>1</a:t>
            </a:r>
            <a:r>
              <a:rPr lang="en" sz="1300" b="1" dirty="0">
                <a:solidFill>
                  <a:schemeClr val="dk1"/>
                </a:solidFill>
              </a:rPr>
              <a:t>(CancerV) ± β</a:t>
            </a:r>
            <a:r>
              <a:rPr lang="en" sz="1300" b="1" baseline="-25000" dirty="0">
                <a:solidFill>
                  <a:schemeClr val="dk1"/>
                </a:solidFill>
              </a:rPr>
              <a:t>2</a:t>
            </a:r>
            <a:r>
              <a:rPr lang="en" sz="1300" b="1" dirty="0">
                <a:solidFill>
                  <a:schemeClr val="dk1"/>
                </a:solidFill>
              </a:rPr>
              <a:t>(Weight) ± β</a:t>
            </a:r>
            <a:r>
              <a:rPr lang="en" sz="1300" b="1" baseline="-25000" dirty="0">
                <a:solidFill>
                  <a:schemeClr val="dk1"/>
                </a:solidFill>
              </a:rPr>
              <a:t>3</a:t>
            </a:r>
            <a:r>
              <a:rPr lang="en" sz="1300" b="1" dirty="0">
                <a:solidFill>
                  <a:schemeClr val="dk1"/>
                </a:solidFill>
              </a:rPr>
              <a:t>(Age) ± β</a:t>
            </a:r>
            <a:r>
              <a:rPr lang="en" sz="1300" b="1" baseline="-25000" dirty="0">
                <a:solidFill>
                  <a:schemeClr val="dk1"/>
                </a:solidFill>
              </a:rPr>
              <a:t>4</a:t>
            </a:r>
            <a:r>
              <a:rPr lang="en" sz="1300" b="1" dirty="0">
                <a:solidFill>
                  <a:schemeClr val="dk1"/>
                </a:solidFill>
              </a:rPr>
              <a:t>(Hyperplasia) ± β</a:t>
            </a:r>
            <a:r>
              <a:rPr lang="en" sz="1300" b="1" baseline="-25000" dirty="0">
                <a:solidFill>
                  <a:schemeClr val="dk1"/>
                </a:solidFill>
              </a:rPr>
              <a:t>5</a:t>
            </a:r>
            <a:r>
              <a:rPr lang="en" sz="1300" b="1" dirty="0">
                <a:solidFill>
                  <a:schemeClr val="dk1"/>
                </a:solidFill>
              </a:rPr>
              <a:t>(Seminal) ± β</a:t>
            </a:r>
            <a:r>
              <a:rPr lang="en" sz="1300" b="1" baseline="-25000" dirty="0">
                <a:solidFill>
                  <a:schemeClr val="dk1"/>
                </a:solidFill>
              </a:rPr>
              <a:t>6</a:t>
            </a:r>
            <a:r>
              <a:rPr lang="en" sz="1300" b="1" dirty="0">
                <a:solidFill>
                  <a:schemeClr val="dk1"/>
                </a:solidFill>
              </a:rPr>
              <a:t>(Capsular) ± β</a:t>
            </a:r>
            <a:r>
              <a:rPr lang="en" sz="1300" b="1" baseline="-25000" dirty="0">
                <a:solidFill>
                  <a:schemeClr val="dk1"/>
                </a:solidFill>
              </a:rPr>
              <a:t>7</a:t>
            </a:r>
            <a:r>
              <a:rPr lang="en" sz="1300" b="1" dirty="0">
                <a:solidFill>
                  <a:schemeClr val="dk1"/>
                </a:solidFill>
              </a:rPr>
              <a:t>(Score) ±  e</a:t>
            </a:r>
            <a:endParaRPr sz="1300" dirty="0"/>
          </a:p>
        </p:txBody>
      </p:sp>
      <p:pic>
        <p:nvPicPr>
          <p:cNvPr id="170" name="Google Shape;170;p28"/>
          <p:cNvPicPr preferRelativeResize="0"/>
          <p:nvPr/>
        </p:nvPicPr>
        <p:blipFill>
          <a:blip r:embed="rId3">
            <a:alphaModFix/>
          </a:blip>
          <a:stretch>
            <a:fillRect/>
          </a:stretch>
        </p:blipFill>
        <p:spPr>
          <a:xfrm>
            <a:off x="4092063" y="2166113"/>
            <a:ext cx="4943475" cy="2352675"/>
          </a:xfrm>
          <a:prstGeom prst="rect">
            <a:avLst/>
          </a:prstGeom>
          <a:noFill/>
          <a:ln>
            <a:noFill/>
          </a:ln>
        </p:spPr>
      </p:pic>
      <p:graphicFrame>
        <p:nvGraphicFramePr>
          <p:cNvPr id="171" name="Google Shape;171;p28"/>
          <p:cNvGraphicFramePr/>
          <p:nvPr/>
        </p:nvGraphicFramePr>
        <p:xfrm>
          <a:off x="36750" y="1727138"/>
          <a:ext cx="3980625" cy="3230640"/>
        </p:xfrm>
        <a:graphic>
          <a:graphicData uri="http://schemas.openxmlformats.org/drawingml/2006/table">
            <a:tbl>
              <a:tblPr>
                <a:noFill/>
                <a:tableStyleId>{F4B8943C-FBBB-481E-9A00-1ECBF6111D08}</a:tableStyleId>
              </a:tblPr>
              <a:tblGrid>
                <a:gridCol w="1326875">
                  <a:extLst>
                    <a:ext uri="{9D8B030D-6E8A-4147-A177-3AD203B41FA5}">
                      <a16:colId xmlns:a16="http://schemas.microsoft.com/office/drawing/2014/main" val="20000"/>
                    </a:ext>
                  </a:extLst>
                </a:gridCol>
                <a:gridCol w="1326875">
                  <a:extLst>
                    <a:ext uri="{9D8B030D-6E8A-4147-A177-3AD203B41FA5}">
                      <a16:colId xmlns:a16="http://schemas.microsoft.com/office/drawing/2014/main" val="20001"/>
                    </a:ext>
                  </a:extLst>
                </a:gridCol>
                <a:gridCol w="1326875">
                  <a:extLst>
                    <a:ext uri="{9D8B030D-6E8A-4147-A177-3AD203B41FA5}">
                      <a16:colId xmlns:a16="http://schemas.microsoft.com/office/drawing/2014/main" val="20002"/>
                    </a:ext>
                  </a:extLst>
                </a:gridCol>
              </a:tblGrid>
              <a:tr h="445400">
                <a:tc>
                  <a:txBody>
                    <a:bodyPr/>
                    <a:lstStyle/>
                    <a:p>
                      <a:pPr marL="0" lvl="0" indent="0" algn="l" rtl="0">
                        <a:spcBef>
                          <a:spcPts val="0"/>
                        </a:spcBef>
                        <a:spcAft>
                          <a:spcPts val="0"/>
                        </a:spcAft>
                        <a:buNone/>
                      </a:pPr>
                      <a:r>
                        <a:rPr lang="en" b="1"/>
                        <a:t>Predictor</a:t>
                      </a:r>
                      <a:endParaRPr b="1"/>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800" b="1">
                          <a:solidFill>
                            <a:schemeClr val="dk1"/>
                          </a:solidFill>
                        </a:rPr>
                        <a:t>β</a:t>
                      </a:r>
                      <a:endParaRPr sz="1900" b="1"/>
                    </a:p>
                  </a:txBody>
                  <a:tcPr marL="91425" marR="91425" marT="91425" marB="91425" anchor="ctr"/>
                </a:tc>
                <a:tc>
                  <a:txBody>
                    <a:bodyPr/>
                    <a:lstStyle/>
                    <a:p>
                      <a:pPr marL="0" lvl="0" indent="0" algn="ctr" rtl="0">
                        <a:spcBef>
                          <a:spcPts val="0"/>
                        </a:spcBef>
                        <a:spcAft>
                          <a:spcPts val="0"/>
                        </a:spcAft>
                        <a:buNone/>
                      </a:pPr>
                      <a:r>
                        <a:rPr lang="en" sz="1300" b="1"/>
                        <a:t>P-value</a:t>
                      </a:r>
                      <a:endParaRPr sz="1300" b="1"/>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100" dirty="0"/>
                        <a:t>CancerV</a:t>
                      </a:r>
                      <a:endParaRPr sz="1100" dirty="0"/>
                    </a:p>
                  </a:txBody>
                  <a:tcPr marL="91425" marR="91425" marT="91425" marB="91425"/>
                </a:tc>
                <a:tc>
                  <a:txBody>
                    <a:bodyPr/>
                    <a:lstStyle/>
                    <a:p>
                      <a:pPr marL="0" lvl="0" indent="0" algn="ctr" rtl="0">
                        <a:spcBef>
                          <a:spcPts val="0"/>
                        </a:spcBef>
                        <a:spcAft>
                          <a:spcPts val="0"/>
                        </a:spcAft>
                        <a:buNone/>
                      </a:pPr>
                      <a:r>
                        <a:rPr lang="en" dirty="0"/>
                        <a:t>2.03</a:t>
                      </a:r>
                      <a:endParaRPr dirty="0"/>
                    </a:p>
                  </a:txBody>
                  <a:tcPr marL="91425" marR="91425" marT="91425" marB="91425"/>
                </a:tc>
                <a:tc>
                  <a:txBody>
                    <a:bodyPr/>
                    <a:lstStyle/>
                    <a:p>
                      <a:pPr marL="0" lvl="0" indent="0" algn="ctr" rtl="0">
                        <a:spcBef>
                          <a:spcPts val="0"/>
                        </a:spcBef>
                        <a:spcAft>
                          <a:spcPts val="0"/>
                        </a:spcAft>
                        <a:buNone/>
                      </a:pPr>
                      <a:r>
                        <a:rPr lang="en" dirty="0"/>
                        <a:t>&lt;0.000</a:t>
                      </a:r>
                      <a:endParaRPr dirty="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sz="1100"/>
                        <a:t>Weight</a:t>
                      </a:r>
                      <a:endParaRPr sz="1100"/>
                    </a:p>
                  </a:txBody>
                  <a:tcPr marL="91425" marR="91425" marT="91425" marB="91425"/>
                </a:tc>
                <a:tc>
                  <a:txBody>
                    <a:bodyPr/>
                    <a:lstStyle/>
                    <a:p>
                      <a:pPr marL="0" lvl="0" indent="0" algn="ctr" rtl="0">
                        <a:spcBef>
                          <a:spcPts val="0"/>
                        </a:spcBef>
                        <a:spcAft>
                          <a:spcPts val="0"/>
                        </a:spcAft>
                        <a:buNone/>
                      </a:pPr>
                      <a:r>
                        <a:rPr lang="en" dirty="0"/>
                        <a:t>0.01</a:t>
                      </a:r>
                      <a:endParaRPr dirty="0"/>
                    </a:p>
                  </a:txBody>
                  <a:tcPr marL="91425" marR="91425" marT="91425" marB="91425"/>
                </a:tc>
                <a:tc>
                  <a:txBody>
                    <a:bodyPr/>
                    <a:lstStyle/>
                    <a:p>
                      <a:pPr marL="0" lvl="0" indent="0" algn="ctr" rtl="0">
                        <a:spcBef>
                          <a:spcPts val="0"/>
                        </a:spcBef>
                        <a:spcAft>
                          <a:spcPts val="0"/>
                        </a:spcAft>
                        <a:buNone/>
                      </a:pPr>
                      <a:r>
                        <a:rPr lang="en" dirty="0"/>
                        <a:t>0.879</a:t>
                      </a:r>
                      <a:endParaRPr dirty="0"/>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sz="1100"/>
                        <a:t>Age</a:t>
                      </a:r>
                      <a:endParaRPr sz="1100"/>
                    </a:p>
                  </a:txBody>
                  <a:tcPr marL="91425" marR="91425" marT="91425" marB="91425"/>
                </a:tc>
                <a:tc>
                  <a:txBody>
                    <a:bodyPr/>
                    <a:lstStyle/>
                    <a:p>
                      <a:pPr marL="0" lvl="0" indent="0" algn="ctr" rtl="0">
                        <a:spcBef>
                          <a:spcPts val="0"/>
                        </a:spcBef>
                        <a:spcAft>
                          <a:spcPts val="0"/>
                        </a:spcAft>
                        <a:buNone/>
                      </a:pPr>
                      <a:r>
                        <a:rPr lang="en"/>
                        <a:t>-0.54</a:t>
                      </a:r>
                      <a:endParaRPr/>
                    </a:p>
                  </a:txBody>
                  <a:tcPr marL="91425" marR="91425" marT="91425" marB="91425"/>
                </a:tc>
                <a:tc>
                  <a:txBody>
                    <a:bodyPr/>
                    <a:lstStyle/>
                    <a:p>
                      <a:pPr marL="0" lvl="0" indent="0" algn="ctr" rtl="0">
                        <a:spcBef>
                          <a:spcPts val="0"/>
                        </a:spcBef>
                        <a:spcAft>
                          <a:spcPts val="0"/>
                        </a:spcAft>
                        <a:buNone/>
                      </a:pPr>
                      <a:r>
                        <a:rPr lang="en"/>
                        <a:t>0.262</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sz="1100"/>
                        <a:t>Hyperplasia</a:t>
                      </a:r>
                      <a:endParaRPr sz="1100"/>
                    </a:p>
                  </a:txBody>
                  <a:tcPr marL="91425" marR="91425" marT="91425" marB="91425"/>
                </a:tc>
                <a:tc>
                  <a:txBody>
                    <a:bodyPr/>
                    <a:lstStyle/>
                    <a:p>
                      <a:pPr marL="0" lvl="0" indent="0" algn="ctr" rtl="0">
                        <a:spcBef>
                          <a:spcPts val="0"/>
                        </a:spcBef>
                        <a:spcAft>
                          <a:spcPts val="0"/>
                        </a:spcAft>
                        <a:buNone/>
                      </a:pPr>
                      <a:r>
                        <a:rPr lang="en"/>
                        <a:t>1.30</a:t>
                      </a:r>
                      <a:endParaRPr/>
                    </a:p>
                  </a:txBody>
                  <a:tcPr marL="91425" marR="91425" marT="91425" marB="91425"/>
                </a:tc>
                <a:tc>
                  <a:txBody>
                    <a:bodyPr/>
                    <a:lstStyle/>
                    <a:p>
                      <a:pPr marL="0" lvl="0" indent="0" algn="ctr" rtl="0">
                        <a:spcBef>
                          <a:spcPts val="0"/>
                        </a:spcBef>
                        <a:spcAft>
                          <a:spcPts val="0"/>
                        </a:spcAft>
                        <a:buNone/>
                      </a:pPr>
                      <a:r>
                        <a:rPr lang="en"/>
                        <a:t>0.283</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sz="1100"/>
                        <a:t>Seminal</a:t>
                      </a:r>
                      <a:endParaRPr sz="1100"/>
                    </a:p>
                  </a:txBody>
                  <a:tcPr marL="91425" marR="91425" marT="91425" marB="91425"/>
                </a:tc>
                <a:tc>
                  <a:txBody>
                    <a:bodyPr/>
                    <a:lstStyle/>
                    <a:p>
                      <a:pPr marL="0" lvl="0" indent="0" algn="ctr" rtl="0">
                        <a:spcBef>
                          <a:spcPts val="0"/>
                        </a:spcBef>
                        <a:spcAft>
                          <a:spcPts val="0"/>
                        </a:spcAft>
                        <a:buNone/>
                      </a:pPr>
                      <a:r>
                        <a:rPr lang="en"/>
                        <a:t>19.61</a:t>
                      </a:r>
                      <a:endParaRPr/>
                    </a:p>
                  </a:txBody>
                  <a:tcPr marL="91425" marR="91425" marT="91425" marB="91425"/>
                </a:tc>
                <a:tc>
                  <a:txBody>
                    <a:bodyPr/>
                    <a:lstStyle/>
                    <a:p>
                      <a:pPr marL="0" lvl="0" indent="0" algn="ctr" rtl="0">
                        <a:spcBef>
                          <a:spcPts val="0"/>
                        </a:spcBef>
                        <a:spcAft>
                          <a:spcPts val="0"/>
                        </a:spcAft>
                        <a:buNone/>
                      </a:pPr>
                      <a:r>
                        <a:rPr lang="en"/>
                        <a:t>0.075</a:t>
                      </a:r>
                      <a:endParaRPr/>
                    </a:p>
                  </a:txBody>
                  <a:tcPr marL="91425" marR="91425" marT="91425" marB="91425"/>
                </a:tc>
                <a:extLst>
                  <a:ext uri="{0D108BD9-81ED-4DB2-BD59-A6C34878D82A}">
                    <a16:rowId xmlns:a16="http://schemas.microsoft.com/office/drawing/2014/main" val="10005"/>
                  </a:ext>
                </a:extLst>
              </a:tr>
              <a:tr h="396200">
                <a:tc>
                  <a:txBody>
                    <a:bodyPr/>
                    <a:lstStyle/>
                    <a:p>
                      <a:pPr marL="0" lvl="0" indent="0" algn="l" rtl="0">
                        <a:spcBef>
                          <a:spcPts val="0"/>
                        </a:spcBef>
                        <a:spcAft>
                          <a:spcPts val="0"/>
                        </a:spcAft>
                        <a:buNone/>
                      </a:pPr>
                      <a:r>
                        <a:rPr lang="en" sz="1100"/>
                        <a:t>Capsular</a:t>
                      </a:r>
                      <a:endParaRPr sz="1100"/>
                    </a:p>
                  </a:txBody>
                  <a:tcPr marL="91425" marR="91425" marT="91425" marB="91425"/>
                </a:tc>
                <a:tc>
                  <a:txBody>
                    <a:bodyPr/>
                    <a:lstStyle/>
                    <a:p>
                      <a:pPr marL="0" lvl="0" indent="0" algn="ctr" rtl="0">
                        <a:spcBef>
                          <a:spcPts val="0"/>
                        </a:spcBef>
                        <a:spcAft>
                          <a:spcPts val="0"/>
                        </a:spcAft>
                        <a:buNone/>
                      </a:pPr>
                      <a:r>
                        <a:rPr lang="en"/>
                        <a:t>1.10</a:t>
                      </a:r>
                      <a:endParaRPr/>
                    </a:p>
                  </a:txBody>
                  <a:tcPr marL="91425" marR="91425" marT="91425" marB="91425"/>
                </a:tc>
                <a:tc>
                  <a:txBody>
                    <a:bodyPr/>
                    <a:lstStyle/>
                    <a:p>
                      <a:pPr marL="0" lvl="0" indent="0" algn="ctr" rtl="0">
                        <a:spcBef>
                          <a:spcPts val="0"/>
                        </a:spcBef>
                        <a:spcAft>
                          <a:spcPts val="0"/>
                        </a:spcAft>
                        <a:buNone/>
                      </a:pPr>
                      <a:r>
                        <a:rPr lang="en"/>
                        <a:t>0.412</a:t>
                      </a:r>
                      <a:endParaRPr/>
                    </a:p>
                  </a:txBody>
                  <a:tcPr marL="91425" marR="91425" marT="91425" marB="91425"/>
                </a:tc>
                <a:extLst>
                  <a:ext uri="{0D108BD9-81ED-4DB2-BD59-A6C34878D82A}">
                    <a16:rowId xmlns:a16="http://schemas.microsoft.com/office/drawing/2014/main" val="10006"/>
                  </a:ext>
                </a:extLst>
              </a:tr>
              <a:tr h="396200">
                <a:tc>
                  <a:txBody>
                    <a:bodyPr/>
                    <a:lstStyle/>
                    <a:p>
                      <a:pPr marL="0" lvl="0" indent="0" algn="l" rtl="0">
                        <a:spcBef>
                          <a:spcPts val="0"/>
                        </a:spcBef>
                        <a:spcAft>
                          <a:spcPts val="0"/>
                        </a:spcAft>
                        <a:buNone/>
                      </a:pPr>
                      <a:r>
                        <a:rPr lang="en" sz="1100"/>
                        <a:t>Score</a:t>
                      </a:r>
                      <a:endParaRPr sz="1100"/>
                    </a:p>
                  </a:txBody>
                  <a:tcPr marL="91425" marR="91425" marT="91425" marB="91425"/>
                </a:tc>
                <a:tc>
                  <a:txBody>
                    <a:bodyPr/>
                    <a:lstStyle/>
                    <a:p>
                      <a:pPr marL="0" lvl="0" indent="0" algn="ctr" rtl="0">
                        <a:spcBef>
                          <a:spcPts val="0"/>
                        </a:spcBef>
                        <a:spcAft>
                          <a:spcPts val="0"/>
                        </a:spcAft>
                        <a:buNone/>
                      </a:pPr>
                      <a:r>
                        <a:rPr lang="en"/>
                        <a:t>7.06</a:t>
                      </a:r>
                      <a:endParaRPr/>
                    </a:p>
                  </a:txBody>
                  <a:tcPr marL="91425" marR="91425" marT="91425" marB="91425"/>
                </a:tc>
                <a:tc>
                  <a:txBody>
                    <a:bodyPr/>
                    <a:lstStyle/>
                    <a:p>
                      <a:pPr marL="0" lvl="0" indent="0" algn="ctr" rtl="0">
                        <a:spcBef>
                          <a:spcPts val="0"/>
                        </a:spcBef>
                        <a:spcAft>
                          <a:spcPts val="0"/>
                        </a:spcAft>
                        <a:buNone/>
                      </a:pPr>
                      <a:r>
                        <a:rPr lang="en" dirty="0"/>
                        <a:t>0.178</a:t>
                      </a:r>
                      <a:endParaRPr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Reduction and Selection</a:t>
            </a:r>
            <a:endParaRPr/>
          </a:p>
        </p:txBody>
      </p:sp>
      <p:sp>
        <p:nvSpPr>
          <p:cNvPr id="177" name="Google Shape;17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Mallows Cp</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Accounts for bias in a model </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Select a model with a Cp value smaller than the number of variables (k) plus the constant in the model</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Bayesian Information Criterion (BIC)</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Signals predictive power of a model </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Select a model based on the lowest BIC</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Adjusted R-squared </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Penalizes models for having too many variables </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Select a model based on the highest value (range is from [0,1])</a:t>
            </a:r>
            <a:endParaRPr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Reduction Results </a:t>
            </a:r>
            <a:endParaRPr/>
          </a:p>
        </p:txBody>
      </p:sp>
      <p:sp>
        <p:nvSpPr>
          <p:cNvPr id="183" name="Google Shape;183;p30"/>
          <p:cNvSpPr txBox="1"/>
          <p:nvPr/>
        </p:nvSpPr>
        <p:spPr>
          <a:xfrm>
            <a:off x="383100" y="4036875"/>
            <a:ext cx="83778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dirty="0"/>
              <a:t>We choose the second model (Cancer and Seminal Invasion) based on Mallows Cp and BIC</a:t>
            </a:r>
            <a:endParaRPr dirty="0"/>
          </a:p>
          <a:p>
            <a:pPr marL="457200" lvl="0" indent="-317500" algn="l" rtl="0">
              <a:spcBef>
                <a:spcPts val="0"/>
              </a:spcBef>
              <a:spcAft>
                <a:spcPts val="0"/>
              </a:spcAft>
              <a:buSzPts val="1400"/>
              <a:buChar char="●"/>
            </a:pPr>
            <a:r>
              <a:rPr lang="en" dirty="0"/>
              <a:t>Adjusted R-square results showed no significant difference between models 3, 4, and 5</a:t>
            </a:r>
            <a:endParaRPr dirty="0"/>
          </a:p>
        </p:txBody>
      </p:sp>
      <p:graphicFrame>
        <p:nvGraphicFramePr>
          <p:cNvPr id="184" name="Google Shape;184;p30"/>
          <p:cNvGraphicFramePr/>
          <p:nvPr>
            <p:extLst>
              <p:ext uri="{D42A27DB-BD31-4B8C-83A1-F6EECF244321}">
                <p14:modId xmlns:p14="http://schemas.microsoft.com/office/powerpoint/2010/main" val="1396279460"/>
              </p:ext>
            </p:extLst>
          </p:nvPr>
        </p:nvGraphicFramePr>
        <p:xfrm>
          <a:off x="879150" y="1216783"/>
          <a:ext cx="7274100" cy="2636280"/>
        </p:xfrm>
        <a:graphic>
          <a:graphicData uri="http://schemas.openxmlformats.org/drawingml/2006/table">
            <a:tbl>
              <a:tblPr>
                <a:noFill/>
                <a:tableStyleId>{F4B8943C-FBBB-481E-9A00-1ECBF6111D08}</a:tableStyleId>
              </a:tblPr>
              <a:tblGrid>
                <a:gridCol w="2767600">
                  <a:extLst>
                    <a:ext uri="{9D8B030D-6E8A-4147-A177-3AD203B41FA5}">
                      <a16:colId xmlns:a16="http://schemas.microsoft.com/office/drawing/2014/main" val="20000"/>
                    </a:ext>
                  </a:extLst>
                </a:gridCol>
                <a:gridCol w="2081800">
                  <a:extLst>
                    <a:ext uri="{9D8B030D-6E8A-4147-A177-3AD203B41FA5}">
                      <a16:colId xmlns:a16="http://schemas.microsoft.com/office/drawing/2014/main" val="20001"/>
                    </a:ext>
                  </a:extLst>
                </a:gridCol>
                <a:gridCol w="2424700">
                  <a:extLst>
                    <a:ext uri="{9D8B030D-6E8A-4147-A177-3AD203B41FA5}">
                      <a16:colId xmlns:a16="http://schemas.microsoft.com/office/drawing/2014/main" val="20002"/>
                    </a:ext>
                  </a:extLst>
                </a:gridCol>
              </a:tblGrid>
              <a:tr h="279800">
                <a:tc>
                  <a:txBody>
                    <a:bodyPr/>
                    <a:lstStyle/>
                    <a:p>
                      <a:pPr marL="0" lvl="0" indent="0" algn="ctr" rtl="0">
                        <a:spcBef>
                          <a:spcPts val="0"/>
                        </a:spcBef>
                        <a:spcAft>
                          <a:spcPts val="0"/>
                        </a:spcAft>
                        <a:buNone/>
                      </a:pPr>
                      <a:r>
                        <a:rPr lang="en" sz="1300" b="1"/>
                        <a:t>Model</a:t>
                      </a:r>
                      <a:endParaRPr sz="1300" b="1"/>
                    </a:p>
                  </a:txBody>
                  <a:tcPr marL="91425" marR="91425" marT="91425" marB="91425"/>
                </a:tc>
                <a:tc>
                  <a:txBody>
                    <a:bodyPr/>
                    <a:lstStyle/>
                    <a:p>
                      <a:pPr marL="0" lvl="0" indent="0" algn="ctr" rtl="0">
                        <a:spcBef>
                          <a:spcPts val="0"/>
                        </a:spcBef>
                        <a:spcAft>
                          <a:spcPts val="0"/>
                        </a:spcAft>
                        <a:buNone/>
                      </a:pPr>
                      <a:r>
                        <a:rPr lang="en" sz="1300" b="1"/>
                        <a:t>Mallows Cp</a:t>
                      </a:r>
                      <a:endParaRPr sz="1300" b="1"/>
                    </a:p>
                  </a:txBody>
                  <a:tcPr marL="91425" marR="91425" marT="91425" marB="91425"/>
                </a:tc>
                <a:tc>
                  <a:txBody>
                    <a:bodyPr/>
                    <a:lstStyle/>
                    <a:p>
                      <a:pPr marL="0" lvl="0" indent="0" algn="ctr" rtl="0">
                        <a:spcBef>
                          <a:spcPts val="0"/>
                        </a:spcBef>
                        <a:spcAft>
                          <a:spcPts val="0"/>
                        </a:spcAft>
                        <a:buNone/>
                      </a:pPr>
                      <a:r>
                        <a:rPr lang="en" sz="1300" b="1"/>
                        <a:t>BIC</a:t>
                      </a:r>
                      <a:endParaRPr sz="1300" b="1"/>
                    </a:p>
                  </a:txBody>
                  <a:tcPr marL="91425" marR="91425" marT="91425" marB="91425"/>
                </a:tc>
                <a:extLst>
                  <a:ext uri="{0D108BD9-81ED-4DB2-BD59-A6C34878D82A}">
                    <a16:rowId xmlns:a16="http://schemas.microsoft.com/office/drawing/2014/main" val="10000"/>
                  </a:ext>
                </a:extLst>
              </a:tr>
              <a:tr h="279800">
                <a:tc>
                  <a:txBody>
                    <a:bodyPr/>
                    <a:lstStyle/>
                    <a:p>
                      <a:pPr marL="0" lvl="0" indent="0" algn="l" rtl="0">
                        <a:spcBef>
                          <a:spcPts val="0"/>
                        </a:spcBef>
                        <a:spcAft>
                          <a:spcPts val="0"/>
                        </a:spcAft>
                        <a:buNone/>
                      </a:pPr>
                      <a:r>
                        <a:rPr lang="en" sz="900"/>
                        <a:t>Cancer</a:t>
                      </a:r>
                      <a:endParaRPr sz="900"/>
                    </a:p>
                  </a:txBody>
                  <a:tcPr marL="91425" marR="91425" marT="91425" marB="91425"/>
                </a:tc>
                <a:tc>
                  <a:txBody>
                    <a:bodyPr/>
                    <a:lstStyle/>
                    <a:p>
                      <a:pPr marL="0" lvl="0" indent="0" algn="ctr" rtl="0">
                        <a:spcBef>
                          <a:spcPts val="0"/>
                        </a:spcBef>
                        <a:spcAft>
                          <a:spcPts val="0"/>
                        </a:spcAft>
                        <a:buNone/>
                      </a:pPr>
                      <a:r>
                        <a:rPr lang="en" sz="900"/>
                        <a:t>7.34</a:t>
                      </a:r>
                      <a:endParaRPr sz="900"/>
                    </a:p>
                  </a:txBody>
                  <a:tcPr marL="91425" marR="91425" marT="91425" marB="91425"/>
                </a:tc>
                <a:tc>
                  <a:txBody>
                    <a:bodyPr/>
                    <a:lstStyle/>
                    <a:p>
                      <a:pPr marL="0" lvl="0" indent="0" algn="ctr" rtl="0">
                        <a:spcBef>
                          <a:spcPts val="0"/>
                        </a:spcBef>
                        <a:spcAft>
                          <a:spcPts val="0"/>
                        </a:spcAft>
                        <a:buNone/>
                      </a:pPr>
                      <a:r>
                        <a:rPr lang="en" sz="900"/>
                        <a:t>-38.72</a:t>
                      </a:r>
                      <a:endParaRPr sz="900"/>
                    </a:p>
                  </a:txBody>
                  <a:tcPr marL="91425" marR="91425" marT="91425" marB="91425"/>
                </a:tc>
                <a:extLst>
                  <a:ext uri="{0D108BD9-81ED-4DB2-BD59-A6C34878D82A}">
                    <a16:rowId xmlns:a16="http://schemas.microsoft.com/office/drawing/2014/main" val="10001"/>
                  </a:ext>
                </a:extLst>
              </a:tr>
              <a:tr h="279800">
                <a:tc>
                  <a:txBody>
                    <a:bodyPr/>
                    <a:lstStyle/>
                    <a:p>
                      <a:pPr marL="0" lvl="0" indent="0" algn="l" rtl="0">
                        <a:spcBef>
                          <a:spcPts val="0"/>
                        </a:spcBef>
                        <a:spcAft>
                          <a:spcPts val="0"/>
                        </a:spcAft>
                        <a:buNone/>
                      </a:pPr>
                      <a:r>
                        <a:rPr lang="en" sz="1000" b="1"/>
                        <a:t>Cancer+Seminal</a:t>
                      </a:r>
                      <a:endParaRPr sz="1000" b="1"/>
                    </a:p>
                  </a:txBody>
                  <a:tcPr marL="91425" marR="91425" marT="91425" marB="91425"/>
                </a:tc>
                <a:tc>
                  <a:txBody>
                    <a:bodyPr/>
                    <a:lstStyle/>
                    <a:p>
                      <a:pPr marL="0" lvl="0" indent="0" algn="ctr" rtl="0">
                        <a:spcBef>
                          <a:spcPts val="0"/>
                        </a:spcBef>
                        <a:spcAft>
                          <a:spcPts val="0"/>
                        </a:spcAft>
                        <a:buNone/>
                      </a:pPr>
                      <a:r>
                        <a:rPr lang="en" sz="1000" b="1" dirty="0"/>
                        <a:t>2.53</a:t>
                      </a:r>
                      <a:endParaRPr sz="1000" b="1" dirty="0"/>
                    </a:p>
                  </a:txBody>
                  <a:tcPr marL="91425" marR="91425" marT="91425" marB="91425"/>
                </a:tc>
                <a:tc>
                  <a:txBody>
                    <a:bodyPr/>
                    <a:lstStyle/>
                    <a:p>
                      <a:pPr marL="0" lvl="0" indent="0" algn="ctr" rtl="0">
                        <a:spcBef>
                          <a:spcPts val="0"/>
                        </a:spcBef>
                        <a:spcAft>
                          <a:spcPts val="0"/>
                        </a:spcAft>
                        <a:buNone/>
                      </a:pPr>
                      <a:r>
                        <a:rPr lang="en" sz="1000" b="1" dirty="0"/>
                        <a:t>-40.96</a:t>
                      </a:r>
                      <a:endParaRPr sz="1000" b="1" dirty="0"/>
                    </a:p>
                  </a:txBody>
                  <a:tcPr marL="91425" marR="91425" marT="91425" marB="91425"/>
                </a:tc>
                <a:extLst>
                  <a:ext uri="{0D108BD9-81ED-4DB2-BD59-A6C34878D82A}">
                    <a16:rowId xmlns:a16="http://schemas.microsoft.com/office/drawing/2014/main" val="10002"/>
                  </a:ext>
                </a:extLst>
              </a:tr>
              <a:tr h="279800">
                <a:tc>
                  <a:txBody>
                    <a:bodyPr/>
                    <a:lstStyle/>
                    <a:p>
                      <a:pPr marL="0" lvl="0" indent="0" algn="l" rtl="0">
                        <a:spcBef>
                          <a:spcPts val="0"/>
                        </a:spcBef>
                        <a:spcAft>
                          <a:spcPts val="0"/>
                        </a:spcAft>
                        <a:buNone/>
                      </a:pPr>
                      <a:r>
                        <a:rPr lang="en" sz="900" b="0"/>
                        <a:t>Cancer+Seminal+Score</a:t>
                      </a:r>
                      <a:endParaRPr sz="900" b="0"/>
                    </a:p>
                  </a:txBody>
                  <a:tcPr marL="91425" marR="91425" marT="91425" marB="91425"/>
                </a:tc>
                <a:tc>
                  <a:txBody>
                    <a:bodyPr/>
                    <a:lstStyle/>
                    <a:p>
                      <a:pPr marL="0" lvl="0" indent="0" algn="ctr" rtl="0">
                        <a:spcBef>
                          <a:spcPts val="0"/>
                        </a:spcBef>
                        <a:spcAft>
                          <a:spcPts val="0"/>
                        </a:spcAft>
                        <a:buNone/>
                      </a:pPr>
                      <a:r>
                        <a:rPr lang="en" sz="900" b="0"/>
                        <a:t>2.64</a:t>
                      </a:r>
                      <a:endParaRPr sz="900" b="0"/>
                    </a:p>
                  </a:txBody>
                  <a:tcPr marL="91425" marR="91425" marT="91425" marB="91425"/>
                </a:tc>
                <a:tc>
                  <a:txBody>
                    <a:bodyPr/>
                    <a:lstStyle/>
                    <a:p>
                      <a:pPr marL="0" lvl="0" indent="0" algn="ctr" rtl="0">
                        <a:spcBef>
                          <a:spcPts val="0"/>
                        </a:spcBef>
                        <a:spcAft>
                          <a:spcPts val="0"/>
                        </a:spcAft>
                        <a:buNone/>
                      </a:pPr>
                      <a:r>
                        <a:rPr lang="en" sz="900" b="0" dirty="0"/>
                        <a:t>-38.37</a:t>
                      </a:r>
                      <a:endParaRPr sz="900" b="0" dirty="0"/>
                    </a:p>
                  </a:txBody>
                  <a:tcPr marL="91425" marR="91425" marT="91425" marB="91425"/>
                </a:tc>
                <a:extLst>
                  <a:ext uri="{0D108BD9-81ED-4DB2-BD59-A6C34878D82A}">
                    <a16:rowId xmlns:a16="http://schemas.microsoft.com/office/drawing/2014/main" val="10003"/>
                  </a:ext>
                </a:extLst>
              </a:tr>
              <a:tr h="279800">
                <a:tc>
                  <a:txBody>
                    <a:bodyPr/>
                    <a:lstStyle/>
                    <a:p>
                      <a:pPr marL="0" lvl="0" indent="0" algn="l" rtl="0">
                        <a:spcBef>
                          <a:spcPts val="0"/>
                        </a:spcBef>
                        <a:spcAft>
                          <a:spcPts val="0"/>
                        </a:spcAft>
                        <a:buNone/>
                      </a:pPr>
                      <a:r>
                        <a:rPr lang="en" sz="900"/>
                        <a:t>Cancer+Seminal+Score+Hyper</a:t>
                      </a:r>
                      <a:endParaRPr sz="900"/>
                    </a:p>
                  </a:txBody>
                  <a:tcPr marL="91425" marR="91425" marT="91425" marB="91425"/>
                </a:tc>
                <a:tc>
                  <a:txBody>
                    <a:bodyPr/>
                    <a:lstStyle/>
                    <a:p>
                      <a:pPr marL="0" lvl="0" indent="0" algn="ctr" rtl="0">
                        <a:spcBef>
                          <a:spcPts val="0"/>
                        </a:spcBef>
                        <a:spcAft>
                          <a:spcPts val="0"/>
                        </a:spcAft>
                        <a:buNone/>
                      </a:pPr>
                      <a:r>
                        <a:rPr lang="en" sz="900"/>
                        <a:t>3.92</a:t>
                      </a:r>
                      <a:endParaRPr sz="900"/>
                    </a:p>
                  </a:txBody>
                  <a:tcPr marL="91425" marR="91425" marT="91425" marB="91425"/>
                </a:tc>
                <a:tc>
                  <a:txBody>
                    <a:bodyPr/>
                    <a:lstStyle/>
                    <a:p>
                      <a:pPr marL="0" lvl="0" indent="0" algn="ctr" rtl="0">
                        <a:spcBef>
                          <a:spcPts val="0"/>
                        </a:spcBef>
                        <a:spcAft>
                          <a:spcPts val="0"/>
                        </a:spcAft>
                        <a:buNone/>
                      </a:pPr>
                      <a:r>
                        <a:rPr lang="en" sz="900"/>
                        <a:t>-34.55</a:t>
                      </a:r>
                      <a:endParaRPr sz="900"/>
                    </a:p>
                  </a:txBody>
                  <a:tcPr marL="91425" marR="91425" marT="91425" marB="91425"/>
                </a:tc>
                <a:extLst>
                  <a:ext uri="{0D108BD9-81ED-4DB2-BD59-A6C34878D82A}">
                    <a16:rowId xmlns:a16="http://schemas.microsoft.com/office/drawing/2014/main" val="10004"/>
                  </a:ext>
                </a:extLst>
              </a:tr>
              <a:tr h="279800">
                <a:tc>
                  <a:txBody>
                    <a:bodyPr/>
                    <a:lstStyle/>
                    <a:p>
                      <a:pPr marL="0" lvl="0" indent="0" algn="l" rtl="0">
                        <a:spcBef>
                          <a:spcPts val="0"/>
                        </a:spcBef>
                        <a:spcAft>
                          <a:spcPts val="0"/>
                        </a:spcAft>
                        <a:buNone/>
                      </a:pPr>
                      <a:r>
                        <a:rPr lang="en" sz="900"/>
                        <a:t>Cancer+Seminal+Score+Hyper+Age</a:t>
                      </a:r>
                      <a:endParaRPr sz="900"/>
                    </a:p>
                  </a:txBody>
                  <a:tcPr marL="91425" marR="91425" marT="91425" marB="91425"/>
                </a:tc>
                <a:tc>
                  <a:txBody>
                    <a:bodyPr/>
                    <a:lstStyle/>
                    <a:p>
                      <a:pPr marL="0" lvl="0" indent="0" algn="ctr" rtl="0">
                        <a:spcBef>
                          <a:spcPts val="0"/>
                        </a:spcBef>
                        <a:spcAft>
                          <a:spcPts val="0"/>
                        </a:spcAft>
                        <a:buNone/>
                      </a:pPr>
                      <a:r>
                        <a:rPr lang="en" sz="900"/>
                        <a:t>4.7</a:t>
                      </a:r>
                      <a:endParaRPr sz="900"/>
                    </a:p>
                  </a:txBody>
                  <a:tcPr marL="91425" marR="91425" marT="91425" marB="91425"/>
                </a:tc>
                <a:tc>
                  <a:txBody>
                    <a:bodyPr/>
                    <a:lstStyle/>
                    <a:p>
                      <a:pPr marL="0" lvl="0" indent="0" algn="ctr" rtl="0">
                        <a:spcBef>
                          <a:spcPts val="0"/>
                        </a:spcBef>
                        <a:spcAft>
                          <a:spcPts val="0"/>
                        </a:spcAft>
                        <a:buNone/>
                      </a:pPr>
                      <a:r>
                        <a:rPr lang="en" sz="900" dirty="0"/>
                        <a:t>-31.29</a:t>
                      </a:r>
                      <a:endParaRPr sz="900" dirty="0"/>
                    </a:p>
                  </a:txBody>
                  <a:tcPr marL="91425" marR="91425" marT="91425" marB="91425"/>
                </a:tc>
                <a:extLst>
                  <a:ext uri="{0D108BD9-81ED-4DB2-BD59-A6C34878D82A}">
                    <a16:rowId xmlns:a16="http://schemas.microsoft.com/office/drawing/2014/main" val="10005"/>
                  </a:ext>
                </a:extLst>
              </a:tr>
              <a:tr h="279800">
                <a:tc>
                  <a:txBody>
                    <a:bodyPr/>
                    <a:lstStyle/>
                    <a:p>
                      <a:pPr marL="0" lvl="0" indent="0" algn="l" rtl="0">
                        <a:spcBef>
                          <a:spcPts val="0"/>
                        </a:spcBef>
                        <a:spcAft>
                          <a:spcPts val="0"/>
                        </a:spcAft>
                        <a:buClr>
                          <a:schemeClr val="dk1"/>
                        </a:buClr>
                        <a:buSzPts val="1100"/>
                        <a:buFont typeface="Arial"/>
                        <a:buNone/>
                      </a:pPr>
                      <a:r>
                        <a:rPr lang="en" sz="900">
                          <a:solidFill>
                            <a:schemeClr val="dk1"/>
                          </a:solidFill>
                        </a:rPr>
                        <a:t>Cancer+Seminal+Score+Hyper+Age+Cap</a:t>
                      </a:r>
                      <a:endParaRPr sz="900"/>
                    </a:p>
                  </a:txBody>
                  <a:tcPr marL="91425" marR="91425" marT="91425" marB="91425"/>
                </a:tc>
                <a:tc>
                  <a:txBody>
                    <a:bodyPr/>
                    <a:lstStyle/>
                    <a:p>
                      <a:pPr marL="0" lvl="0" indent="0" algn="ctr" rtl="0">
                        <a:spcBef>
                          <a:spcPts val="0"/>
                        </a:spcBef>
                        <a:spcAft>
                          <a:spcPts val="0"/>
                        </a:spcAft>
                        <a:buNone/>
                      </a:pPr>
                      <a:r>
                        <a:rPr lang="en" sz="900"/>
                        <a:t>6.02</a:t>
                      </a:r>
                      <a:endParaRPr sz="900"/>
                    </a:p>
                  </a:txBody>
                  <a:tcPr marL="91425" marR="91425" marT="91425" marB="91425"/>
                </a:tc>
                <a:tc>
                  <a:txBody>
                    <a:bodyPr/>
                    <a:lstStyle/>
                    <a:p>
                      <a:pPr marL="0" lvl="0" indent="0" algn="ctr" rtl="0">
                        <a:spcBef>
                          <a:spcPts val="0"/>
                        </a:spcBef>
                        <a:spcAft>
                          <a:spcPts val="0"/>
                        </a:spcAft>
                        <a:buNone/>
                      </a:pPr>
                      <a:r>
                        <a:rPr lang="en" sz="900"/>
                        <a:t>-27.45</a:t>
                      </a:r>
                      <a:endParaRPr sz="900"/>
                    </a:p>
                  </a:txBody>
                  <a:tcPr marL="91425" marR="91425" marT="91425" marB="91425"/>
                </a:tc>
                <a:extLst>
                  <a:ext uri="{0D108BD9-81ED-4DB2-BD59-A6C34878D82A}">
                    <a16:rowId xmlns:a16="http://schemas.microsoft.com/office/drawing/2014/main" val="10006"/>
                  </a:ext>
                </a:extLst>
              </a:tr>
              <a:tr h="279800">
                <a:tc>
                  <a:txBody>
                    <a:bodyPr/>
                    <a:lstStyle/>
                    <a:p>
                      <a:pPr marL="0" lvl="0" indent="0" algn="l" rtl="0">
                        <a:spcBef>
                          <a:spcPts val="0"/>
                        </a:spcBef>
                        <a:spcAft>
                          <a:spcPts val="0"/>
                        </a:spcAft>
                        <a:buClr>
                          <a:schemeClr val="dk1"/>
                        </a:buClr>
                        <a:buSzPts val="1100"/>
                        <a:buFont typeface="Arial"/>
                        <a:buNone/>
                      </a:pPr>
                      <a:r>
                        <a:rPr lang="en" sz="900">
                          <a:solidFill>
                            <a:schemeClr val="dk1"/>
                          </a:solidFill>
                        </a:rPr>
                        <a:t>Cancer+Seminal+Score+Hyper+Age+Cap+Weight</a:t>
                      </a:r>
                      <a:endParaRPr sz="900"/>
                    </a:p>
                  </a:txBody>
                  <a:tcPr marL="91425" marR="91425" marT="91425" marB="91425"/>
                </a:tc>
                <a:tc>
                  <a:txBody>
                    <a:bodyPr/>
                    <a:lstStyle/>
                    <a:p>
                      <a:pPr marL="0" lvl="0" indent="0" algn="ctr" rtl="0">
                        <a:spcBef>
                          <a:spcPts val="0"/>
                        </a:spcBef>
                        <a:spcAft>
                          <a:spcPts val="0"/>
                        </a:spcAft>
                        <a:buNone/>
                      </a:pPr>
                      <a:r>
                        <a:rPr lang="en" sz="900"/>
                        <a:t>8.00</a:t>
                      </a:r>
                      <a:endParaRPr sz="900"/>
                    </a:p>
                  </a:txBody>
                  <a:tcPr marL="91425" marR="91425" marT="91425" marB="91425"/>
                </a:tc>
                <a:tc>
                  <a:txBody>
                    <a:bodyPr/>
                    <a:lstStyle/>
                    <a:p>
                      <a:pPr marL="0" lvl="0" indent="0" algn="ctr" rtl="0">
                        <a:spcBef>
                          <a:spcPts val="0"/>
                        </a:spcBef>
                        <a:spcAft>
                          <a:spcPts val="0"/>
                        </a:spcAft>
                        <a:buNone/>
                      </a:pPr>
                      <a:r>
                        <a:rPr lang="en" sz="900" dirty="0"/>
                        <a:t>-2.90</a:t>
                      </a:r>
                      <a:endParaRPr sz="900"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279900" y="437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Model </a:t>
            </a:r>
            <a:endParaRPr/>
          </a:p>
        </p:txBody>
      </p:sp>
      <p:sp>
        <p:nvSpPr>
          <p:cNvPr id="190" name="Google Shape;190;p31"/>
          <p:cNvSpPr txBox="1"/>
          <p:nvPr/>
        </p:nvSpPr>
        <p:spPr>
          <a:xfrm>
            <a:off x="2818199" y="1130000"/>
            <a:ext cx="3507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PSA =</a:t>
            </a:r>
            <a:r>
              <a:rPr lang="en" sz="1300"/>
              <a:t> </a:t>
            </a:r>
            <a:r>
              <a:rPr lang="en" sz="1300" b="1">
                <a:solidFill>
                  <a:schemeClr val="dk1"/>
                </a:solidFill>
              </a:rPr>
              <a:t>β</a:t>
            </a:r>
            <a:r>
              <a:rPr lang="en" sz="1300" b="1" baseline="-25000">
                <a:solidFill>
                  <a:schemeClr val="dk1"/>
                </a:solidFill>
              </a:rPr>
              <a:t>0 </a:t>
            </a:r>
            <a:r>
              <a:rPr lang="en" sz="1300" b="1">
                <a:solidFill>
                  <a:schemeClr val="dk1"/>
                </a:solidFill>
              </a:rPr>
              <a:t>± β</a:t>
            </a:r>
            <a:r>
              <a:rPr lang="en" sz="1300" b="1" baseline="-25000">
                <a:solidFill>
                  <a:schemeClr val="dk1"/>
                </a:solidFill>
              </a:rPr>
              <a:t>1</a:t>
            </a:r>
            <a:r>
              <a:rPr lang="en" sz="1300" b="1">
                <a:solidFill>
                  <a:schemeClr val="dk1"/>
                </a:solidFill>
              </a:rPr>
              <a:t>(CancerV) ± β</a:t>
            </a:r>
            <a:r>
              <a:rPr lang="en" sz="1300" b="1" baseline="-25000">
                <a:solidFill>
                  <a:schemeClr val="dk1"/>
                </a:solidFill>
              </a:rPr>
              <a:t>2</a:t>
            </a:r>
            <a:r>
              <a:rPr lang="en" sz="1300" b="1">
                <a:solidFill>
                  <a:schemeClr val="dk1"/>
                </a:solidFill>
              </a:rPr>
              <a:t>(Seminal) ±  e</a:t>
            </a:r>
            <a:endParaRPr sz="1300"/>
          </a:p>
        </p:txBody>
      </p:sp>
      <p:graphicFrame>
        <p:nvGraphicFramePr>
          <p:cNvPr id="191" name="Google Shape;191;p31"/>
          <p:cNvGraphicFramePr/>
          <p:nvPr/>
        </p:nvGraphicFramePr>
        <p:xfrm>
          <a:off x="120100" y="2208938"/>
          <a:ext cx="3636150" cy="1234350"/>
        </p:xfrm>
        <a:graphic>
          <a:graphicData uri="http://schemas.openxmlformats.org/drawingml/2006/table">
            <a:tbl>
              <a:tblPr>
                <a:noFill/>
                <a:tableStyleId>{F4B8943C-FBBB-481E-9A00-1ECBF6111D08}</a:tableStyleId>
              </a:tblPr>
              <a:tblGrid>
                <a:gridCol w="1212050">
                  <a:extLst>
                    <a:ext uri="{9D8B030D-6E8A-4147-A177-3AD203B41FA5}">
                      <a16:colId xmlns:a16="http://schemas.microsoft.com/office/drawing/2014/main" val="20000"/>
                    </a:ext>
                  </a:extLst>
                </a:gridCol>
                <a:gridCol w="1212050">
                  <a:extLst>
                    <a:ext uri="{9D8B030D-6E8A-4147-A177-3AD203B41FA5}">
                      <a16:colId xmlns:a16="http://schemas.microsoft.com/office/drawing/2014/main" val="20001"/>
                    </a:ext>
                  </a:extLst>
                </a:gridCol>
                <a:gridCol w="1212050">
                  <a:extLst>
                    <a:ext uri="{9D8B030D-6E8A-4147-A177-3AD203B41FA5}">
                      <a16:colId xmlns:a16="http://schemas.microsoft.com/office/drawing/2014/main" val="20002"/>
                    </a:ext>
                  </a:extLst>
                </a:gridCol>
              </a:tblGrid>
              <a:tr h="385725">
                <a:tc>
                  <a:txBody>
                    <a:bodyPr/>
                    <a:lstStyle/>
                    <a:p>
                      <a:pPr marL="0" lvl="0" indent="0" algn="l" rtl="0">
                        <a:spcBef>
                          <a:spcPts val="0"/>
                        </a:spcBef>
                        <a:spcAft>
                          <a:spcPts val="0"/>
                        </a:spcAft>
                        <a:buNone/>
                      </a:pPr>
                      <a:r>
                        <a:rPr lang="en" sz="1500" b="1" dirty="0"/>
                        <a:t>Predictor</a:t>
                      </a:r>
                      <a:endParaRPr sz="1500" b="1" dirty="0"/>
                    </a:p>
                  </a:txBody>
                  <a:tcPr marL="91425" marR="91425" marT="91425" marB="91425"/>
                </a:tc>
                <a:tc>
                  <a:txBody>
                    <a:bodyPr/>
                    <a:lstStyle/>
                    <a:p>
                      <a:pPr marL="0" lvl="0" indent="0" algn="ctr" rtl="0">
                        <a:spcBef>
                          <a:spcPts val="0"/>
                        </a:spcBef>
                        <a:spcAft>
                          <a:spcPts val="0"/>
                        </a:spcAft>
                        <a:buNone/>
                      </a:pPr>
                      <a:r>
                        <a:rPr lang="en" sz="1500" b="1">
                          <a:solidFill>
                            <a:schemeClr val="dk1"/>
                          </a:solidFill>
                        </a:rPr>
                        <a:t>β</a:t>
                      </a:r>
                      <a:endParaRPr sz="1500" b="1"/>
                    </a:p>
                  </a:txBody>
                  <a:tcPr marL="91425" marR="91425" marT="91425" marB="91425"/>
                </a:tc>
                <a:tc>
                  <a:txBody>
                    <a:bodyPr/>
                    <a:lstStyle/>
                    <a:p>
                      <a:pPr marL="0" lvl="0" indent="0" algn="ctr" rtl="0">
                        <a:spcBef>
                          <a:spcPts val="0"/>
                        </a:spcBef>
                        <a:spcAft>
                          <a:spcPts val="0"/>
                        </a:spcAft>
                        <a:buNone/>
                      </a:pPr>
                      <a:r>
                        <a:rPr lang="en" sz="1500" b="1"/>
                        <a:t>P-value</a:t>
                      </a:r>
                      <a:endParaRPr sz="1500" b="1"/>
                    </a:p>
                  </a:txBody>
                  <a:tcPr marL="91425" marR="91425" marT="91425" marB="91425"/>
                </a:tc>
                <a:extLst>
                  <a:ext uri="{0D108BD9-81ED-4DB2-BD59-A6C34878D82A}">
                    <a16:rowId xmlns:a16="http://schemas.microsoft.com/office/drawing/2014/main" val="10000"/>
                  </a:ext>
                </a:extLst>
              </a:tr>
              <a:tr h="385725">
                <a:tc>
                  <a:txBody>
                    <a:bodyPr/>
                    <a:lstStyle/>
                    <a:p>
                      <a:pPr marL="0" lvl="0" indent="0" algn="l" rtl="0">
                        <a:spcBef>
                          <a:spcPts val="0"/>
                        </a:spcBef>
                        <a:spcAft>
                          <a:spcPts val="0"/>
                        </a:spcAft>
                        <a:buNone/>
                      </a:pPr>
                      <a:r>
                        <a:rPr lang="en" sz="1500"/>
                        <a:t>CancerV</a:t>
                      </a:r>
                      <a:endParaRPr sz="1500"/>
                    </a:p>
                  </a:txBody>
                  <a:tcPr marL="91425" marR="91425" marT="91425" marB="91425"/>
                </a:tc>
                <a:tc>
                  <a:txBody>
                    <a:bodyPr/>
                    <a:lstStyle/>
                    <a:p>
                      <a:pPr marL="0" lvl="0" indent="0" algn="ctr" rtl="0">
                        <a:spcBef>
                          <a:spcPts val="0"/>
                        </a:spcBef>
                        <a:spcAft>
                          <a:spcPts val="0"/>
                        </a:spcAft>
                        <a:buNone/>
                      </a:pPr>
                      <a:r>
                        <a:rPr lang="en" sz="1500"/>
                        <a:t>2.48</a:t>
                      </a:r>
                      <a:endParaRPr sz="1500"/>
                    </a:p>
                  </a:txBody>
                  <a:tcPr marL="91425" marR="91425" marT="91425" marB="91425"/>
                </a:tc>
                <a:tc>
                  <a:txBody>
                    <a:bodyPr/>
                    <a:lstStyle/>
                    <a:p>
                      <a:pPr marL="0" lvl="0" indent="0" algn="ctr" rtl="0">
                        <a:spcBef>
                          <a:spcPts val="0"/>
                        </a:spcBef>
                        <a:spcAft>
                          <a:spcPts val="0"/>
                        </a:spcAft>
                        <a:buNone/>
                      </a:pPr>
                      <a:r>
                        <a:rPr lang="en" sz="1500"/>
                        <a:t>&lt;0.000</a:t>
                      </a:r>
                      <a:endParaRPr sz="1500"/>
                    </a:p>
                  </a:txBody>
                  <a:tcPr marL="91425" marR="91425" marT="91425" marB="91425"/>
                </a:tc>
                <a:extLst>
                  <a:ext uri="{0D108BD9-81ED-4DB2-BD59-A6C34878D82A}">
                    <a16:rowId xmlns:a16="http://schemas.microsoft.com/office/drawing/2014/main" val="10001"/>
                  </a:ext>
                </a:extLst>
              </a:tr>
              <a:tr h="385725">
                <a:tc>
                  <a:txBody>
                    <a:bodyPr/>
                    <a:lstStyle/>
                    <a:p>
                      <a:pPr marL="0" lvl="0" indent="0" algn="l" rtl="0">
                        <a:spcBef>
                          <a:spcPts val="0"/>
                        </a:spcBef>
                        <a:spcAft>
                          <a:spcPts val="0"/>
                        </a:spcAft>
                        <a:buNone/>
                      </a:pPr>
                      <a:r>
                        <a:rPr lang="en" sz="1500"/>
                        <a:t>Seminal</a:t>
                      </a:r>
                      <a:endParaRPr sz="1500"/>
                    </a:p>
                  </a:txBody>
                  <a:tcPr marL="91425" marR="91425" marT="91425" marB="91425"/>
                </a:tc>
                <a:tc>
                  <a:txBody>
                    <a:bodyPr/>
                    <a:lstStyle/>
                    <a:p>
                      <a:pPr marL="0" lvl="0" indent="0" algn="ctr" rtl="0">
                        <a:spcBef>
                          <a:spcPts val="0"/>
                        </a:spcBef>
                        <a:spcAft>
                          <a:spcPts val="0"/>
                        </a:spcAft>
                        <a:buNone/>
                      </a:pPr>
                      <a:r>
                        <a:rPr lang="en" sz="1500"/>
                        <a:t>24.65</a:t>
                      </a:r>
                      <a:endParaRPr sz="1500"/>
                    </a:p>
                  </a:txBody>
                  <a:tcPr marL="91425" marR="91425" marT="91425" marB="91425"/>
                </a:tc>
                <a:tc>
                  <a:txBody>
                    <a:bodyPr/>
                    <a:lstStyle/>
                    <a:p>
                      <a:pPr marL="0" lvl="0" indent="0" algn="ctr" rtl="0">
                        <a:spcBef>
                          <a:spcPts val="0"/>
                        </a:spcBef>
                        <a:spcAft>
                          <a:spcPts val="0"/>
                        </a:spcAft>
                        <a:buNone/>
                      </a:pPr>
                      <a:r>
                        <a:rPr lang="en" sz="1500" dirty="0"/>
                        <a:t>0.0104</a:t>
                      </a:r>
                      <a:endParaRPr sz="1500" dirty="0"/>
                    </a:p>
                  </a:txBody>
                  <a:tcPr marL="91425" marR="91425" marT="91425" marB="91425"/>
                </a:tc>
                <a:extLst>
                  <a:ext uri="{0D108BD9-81ED-4DB2-BD59-A6C34878D82A}">
                    <a16:rowId xmlns:a16="http://schemas.microsoft.com/office/drawing/2014/main" val="10002"/>
                  </a:ext>
                </a:extLst>
              </a:tr>
            </a:tbl>
          </a:graphicData>
        </a:graphic>
      </p:graphicFrame>
      <p:pic>
        <p:nvPicPr>
          <p:cNvPr id="192" name="Google Shape;192;p31"/>
          <p:cNvPicPr preferRelativeResize="0"/>
          <p:nvPr/>
        </p:nvPicPr>
        <p:blipFill>
          <a:blip r:embed="rId3">
            <a:alphaModFix/>
          </a:blip>
          <a:stretch>
            <a:fillRect/>
          </a:stretch>
        </p:blipFill>
        <p:spPr>
          <a:xfrm>
            <a:off x="4014788" y="1954575"/>
            <a:ext cx="4886325" cy="1743075"/>
          </a:xfrm>
          <a:prstGeom prst="rect">
            <a:avLst/>
          </a:prstGeom>
          <a:noFill/>
          <a:ln>
            <a:noFill/>
          </a:ln>
        </p:spPr>
      </p:pic>
      <p:sp>
        <p:nvSpPr>
          <p:cNvPr id="193" name="Google Shape;193;p31"/>
          <p:cNvSpPr txBox="1"/>
          <p:nvPr/>
        </p:nvSpPr>
        <p:spPr>
          <a:xfrm>
            <a:off x="2678250" y="4009975"/>
            <a:ext cx="3787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t>PSA =</a:t>
            </a:r>
            <a:r>
              <a:rPr lang="en" sz="1300" dirty="0"/>
              <a:t> </a:t>
            </a:r>
            <a:r>
              <a:rPr lang="en" sz="1300" b="1" dirty="0">
                <a:solidFill>
                  <a:schemeClr val="dk1"/>
                </a:solidFill>
              </a:rPr>
              <a:t>1.060</a:t>
            </a:r>
            <a:r>
              <a:rPr lang="en" sz="1300" b="1" baseline="-25000" dirty="0">
                <a:solidFill>
                  <a:schemeClr val="dk1"/>
                </a:solidFill>
              </a:rPr>
              <a:t> </a:t>
            </a:r>
            <a:r>
              <a:rPr lang="en" sz="1300" b="1" dirty="0">
                <a:solidFill>
                  <a:schemeClr val="dk1"/>
                </a:solidFill>
              </a:rPr>
              <a:t>+ 2.48(CancerV) + 24.65(Seminal)</a:t>
            </a:r>
            <a:endParaRPr sz="1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37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55" b="1"/>
              <a:t>Scientific Problem</a:t>
            </a:r>
            <a:endParaRPr b="1"/>
          </a:p>
        </p:txBody>
      </p:sp>
      <p:sp>
        <p:nvSpPr>
          <p:cNvPr id="61" name="Google Shape;61;p14"/>
          <p:cNvSpPr txBox="1">
            <a:spLocks noGrp="1"/>
          </p:cNvSpPr>
          <p:nvPr>
            <p:ph type="body" idx="1"/>
          </p:nvPr>
        </p:nvSpPr>
        <p:spPr>
          <a:xfrm>
            <a:off x="311700" y="1152475"/>
            <a:ext cx="8520600" cy="3429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dirty="0">
                <a:solidFill>
                  <a:srgbClr val="000000"/>
                </a:solidFill>
              </a:rPr>
              <a:t>A cancer research facility is trying to better understand what causes advanced prostate cancer. Prior research shows that prostate cancer is correlated with Prostate-Specific Antigen (PSA), an enzyme the builds up in the prostate gland. The research facility has contacted myself requesting statistical consulting on new data collected through a university medical center. </a:t>
            </a:r>
            <a:endParaRPr dirty="0">
              <a:solidFill>
                <a:srgbClr val="000000"/>
              </a:solidFill>
            </a:endParaRPr>
          </a:p>
          <a:p>
            <a:pPr marL="0" lvl="0" indent="0" algn="l" rtl="0">
              <a:spcBef>
                <a:spcPts val="1200"/>
              </a:spcBef>
              <a:spcAft>
                <a:spcPts val="0"/>
              </a:spcAft>
              <a:buNone/>
            </a:pPr>
            <a:r>
              <a:rPr lang="en" dirty="0">
                <a:solidFill>
                  <a:srgbClr val="000000"/>
                </a:solidFill>
              </a:rPr>
              <a:t>Their goal is to better understand the relationships between their selected independent variables and their dependent variable, PSA. Using the findings of this research the facility wants to use it as a basis for further data collection and scientific research.</a:t>
            </a:r>
            <a:endParaRPr dirty="0">
              <a:solidFill>
                <a:srgbClr val="000000"/>
              </a:solidFill>
            </a:endParaRPr>
          </a:p>
          <a:p>
            <a:pPr marL="0" lvl="0" indent="0" algn="l" rtl="0">
              <a:spcBef>
                <a:spcPts val="1200"/>
              </a:spcBef>
              <a:spcAft>
                <a:spcPts val="1200"/>
              </a:spcAft>
              <a:buNone/>
            </a:pPr>
            <a:r>
              <a:rPr lang="en" dirty="0">
                <a:solidFill>
                  <a:srgbClr val="000000"/>
                </a:solidFill>
              </a:rPr>
              <a:t>The research has been completed and prepared for final presentation.</a:t>
            </a:r>
            <a:endParaRPr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32"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3"/>
          <p:cNvPicPr preferRelativeResize="0"/>
          <p:nvPr/>
        </p:nvPicPr>
        <p:blipFill>
          <a:blip r:embed="rId3">
            <a:alphaModFix/>
          </a:blip>
          <a:stretch>
            <a:fillRect/>
          </a:stretch>
        </p:blipFill>
        <p:spPr>
          <a:xfrm>
            <a:off x="581188" y="152400"/>
            <a:ext cx="7981637" cy="4838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34"/>
          <p:cNvPicPr preferRelativeResize="0"/>
          <p:nvPr/>
        </p:nvPicPr>
        <p:blipFill>
          <a:blip r:embed="rId3">
            <a:alphaModFix/>
          </a:blip>
          <a:stretch>
            <a:fillRect/>
          </a:stretch>
        </p:blipFill>
        <p:spPr>
          <a:xfrm>
            <a:off x="652362" y="33438"/>
            <a:ext cx="7839274" cy="5076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Hypothesis Test</a:t>
            </a:r>
            <a:endParaRPr/>
          </a:p>
        </p:txBody>
      </p:sp>
      <p:sp>
        <p:nvSpPr>
          <p:cNvPr id="214" name="Google Shape;214;p35"/>
          <p:cNvSpPr txBox="1">
            <a:spLocks noGrp="1"/>
          </p:cNvSpPr>
          <p:nvPr>
            <p:ph type="body" idx="1"/>
          </p:nvPr>
        </p:nvSpPr>
        <p:spPr>
          <a:xfrm>
            <a:off x="311700" y="1017725"/>
            <a:ext cx="8520600" cy="2206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T-test statistic method</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Calculated as t* using statistical software </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Each variable in a final model needs a t* calculated </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Decision Rule: </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If ⇒  t* &gt; t(1 - 𝞪/2, </a:t>
            </a:r>
            <a:r>
              <a:rPr lang="en" i="1" dirty="0">
                <a:solidFill>
                  <a:srgbClr val="000000"/>
                </a:solidFill>
              </a:rPr>
              <a:t>degrees of freedom</a:t>
            </a:r>
            <a:r>
              <a:rPr lang="en" dirty="0">
                <a:solidFill>
                  <a:srgbClr val="000000"/>
                </a:solidFill>
              </a:rPr>
              <a:t>), then ⇒ reject the null H</a:t>
            </a:r>
            <a:r>
              <a:rPr lang="en" baseline="-25000" dirty="0">
                <a:solidFill>
                  <a:srgbClr val="000000"/>
                </a:solidFill>
              </a:rPr>
              <a:t>0 </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“t(1 - 𝞪/2, </a:t>
            </a:r>
            <a:r>
              <a:rPr lang="en" i="1" dirty="0">
                <a:solidFill>
                  <a:srgbClr val="000000"/>
                </a:solidFill>
              </a:rPr>
              <a:t>degrees of freedom</a:t>
            </a:r>
            <a:r>
              <a:rPr lang="en" dirty="0">
                <a:solidFill>
                  <a:srgbClr val="000000"/>
                </a:solidFill>
              </a:rPr>
              <a:t>)” comes from t-distribution, calculated using statistical software </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𝞪 = 0.05, with 95 </a:t>
            </a:r>
            <a:r>
              <a:rPr lang="en" i="1" dirty="0">
                <a:solidFill>
                  <a:srgbClr val="000000"/>
                </a:solidFill>
              </a:rPr>
              <a:t>degrees of freedom</a:t>
            </a:r>
            <a:endParaRPr dirty="0">
              <a:solidFill>
                <a:srgbClr val="000000"/>
              </a:solidFill>
            </a:endParaRPr>
          </a:p>
        </p:txBody>
      </p:sp>
      <p:graphicFrame>
        <p:nvGraphicFramePr>
          <p:cNvPr id="215" name="Google Shape;215;p35"/>
          <p:cNvGraphicFramePr/>
          <p:nvPr/>
        </p:nvGraphicFramePr>
        <p:xfrm>
          <a:off x="1646525" y="3224225"/>
          <a:ext cx="3868450" cy="1232625"/>
        </p:xfrm>
        <a:graphic>
          <a:graphicData uri="http://schemas.openxmlformats.org/drawingml/2006/table">
            <a:tbl>
              <a:tblPr>
                <a:noFill/>
                <a:tableStyleId>{F4B8943C-FBBB-481E-9A00-1ECBF6111D08}</a:tableStyleId>
              </a:tblPr>
              <a:tblGrid>
                <a:gridCol w="1934225">
                  <a:extLst>
                    <a:ext uri="{9D8B030D-6E8A-4147-A177-3AD203B41FA5}">
                      <a16:colId xmlns:a16="http://schemas.microsoft.com/office/drawing/2014/main" val="20000"/>
                    </a:ext>
                  </a:extLst>
                </a:gridCol>
                <a:gridCol w="1934225">
                  <a:extLst>
                    <a:ext uri="{9D8B030D-6E8A-4147-A177-3AD203B41FA5}">
                      <a16:colId xmlns:a16="http://schemas.microsoft.com/office/drawing/2014/main" val="20001"/>
                    </a:ext>
                  </a:extLst>
                </a:gridCol>
              </a:tblGrid>
              <a:tr h="410875">
                <a:tc>
                  <a:txBody>
                    <a:bodyPr/>
                    <a:lstStyle/>
                    <a:p>
                      <a:pPr marL="0" lvl="0" indent="0" algn="ctr" rtl="0">
                        <a:spcBef>
                          <a:spcPts val="0"/>
                        </a:spcBef>
                        <a:spcAft>
                          <a:spcPts val="0"/>
                        </a:spcAft>
                        <a:buNone/>
                      </a:pPr>
                      <a:r>
                        <a:rPr lang="en" b="1"/>
                        <a:t>Predictor</a:t>
                      </a:r>
                      <a:endParaRPr b="1"/>
                    </a:p>
                  </a:txBody>
                  <a:tcPr marL="91425" marR="91425" marT="91425" marB="91425"/>
                </a:tc>
                <a:tc>
                  <a:txBody>
                    <a:bodyPr/>
                    <a:lstStyle/>
                    <a:p>
                      <a:pPr marL="0" lvl="0" indent="0" algn="ctr" rtl="0">
                        <a:spcBef>
                          <a:spcPts val="0"/>
                        </a:spcBef>
                        <a:spcAft>
                          <a:spcPts val="0"/>
                        </a:spcAft>
                        <a:buNone/>
                      </a:pPr>
                      <a:r>
                        <a:rPr lang="en" b="1" dirty="0"/>
                        <a:t>t*</a:t>
                      </a:r>
                      <a:endParaRPr b="1" dirty="0"/>
                    </a:p>
                  </a:txBody>
                  <a:tcPr marL="91425" marR="91425" marT="91425" marB="91425"/>
                </a:tc>
                <a:extLst>
                  <a:ext uri="{0D108BD9-81ED-4DB2-BD59-A6C34878D82A}">
                    <a16:rowId xmlns:a16="http://schemas.microsoft.com/office/drawing/2014/main" val="10000"/>
                  </a:ext>
                </a:extLst>
              </a:tr>
              <a:tr h="410875">
                <a:tc>
                  <a:txBody>
                    <a:bodyPr/>
                    <a:lstStyle/>
                    <a:p>
                      <a:pPr marL="0" lvl="0" indent="0" algn="ctr" rtl="0">
                        <a:spcBef>
                          <a:spcPts val="0"/>
                        </a:spcBef>
                        <a:spcAft>
                          <a:spcPts val="0"/>
                        </a:spcAft>
                        <a:buNone/>
                      </a:pPr>
                      <a:r>
                        <a:rPr lang="en"/>
                        <a:t>CancerV</a:t>
                      </a:r>
                      <a:endParaRPr/>
                    </a:p>
                  </a:txBody>
                  <a:tcPr marL="91425" marR="91425" marT="91425" marB="91425"/>
                </a:tc>
                <a:tc>
                  <a:txBody>
                    <a:bodyPr/>
                    <a:lstStyle/>
                    <a:p>
                      <a:pPr marL="0" lvl="0" indent="0" algn="ctr" rtl="0">
                        <a:spcBef>
                          <a:spcPts val="0"/>
                        </a:spcBef>
                        <a:spcAft>
                          <a:spcPts val="0"/>
                        </a:spcAft>
                        <a:buNone/>
                      </a:pPr>
                      <a:r>
                        <a:rPr lang="en"/>
                        <a:t>5.00</a:t>
                      </a:r>
                      <a:endParaRPr/>
                    </a:p>
                  </a:txBody>
                  <a:tcPr marL="91425" marR="91425" marT="91425" marB="91425"/>
                </a:tc>
                <a:extLst>
                  <a:ext uri="{0D108BD9-81ED-4DB2-BD59-A6C34878D82A}">
                    <a16:rowId xmlns:a16="http://schemas.microsoft.com/office/drawing/2014/main" val="10001"/>
                  </a:ext>
                </a:extLst>
              </a:tr>
              <a:tr h="410875">
                <a:tc>
                  <a:txBody>
                    <a:bodyPr/>
                    <a:lstStyle/>
                    <a:p>
                      <a:pPr marL="0" lvl="0" indent="0" algn="ctr" rtl="0">
                        <a:spcBef>
                          <a:spcPts val="0"/>
                        </a:spcBef>
                        <a:spcAft>
                          <a:spcPts val="0"/>
                        </a:spcAft>
                        <a:buNone/>
                      </a:pPr>
                      <a:r>
                        <a:rPr lang="en"/>
                        <a:t>Seminal</a:t>
                      </a:r>
                      <a:endParaRPr/>
                    </a:p>
                  </a:txBody>
                  <a:tcPr marL="91425" marR="91425" marT="91425" marB="91425"/>
                </a:tc>
                <a:tc>
                  <a:txBody>
                    <a:bodyPr/>
                    <a:lstStyle/>
                    <a:p>
                      <a:pPr marL="0" lvl="0" indent="0" algn="ctr" rtl="0">
                        <a:spcBef>
                          <a:spcPts val="0"/>
                        </a:spcBef>
                        <a:spcAft>
                          <a:spcPts val="0"/>
                        </a:spcAft>
                        <a:buNone/>
                      </a:pPr>
                      <a:r>
                        <a:rPr lang="en" dirty="0"/>
                        <a:t>2.62</a:t>
                      </a:r>
                      <a:endParaRPr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216" name="Google Shape;216;p35"/>
          <p:cNvGraphicFramePr/>
          <p:nvPr/>
        </p:nvGraphicFramePr>
        <p:xfrm>
          <a:off x="5514975" y="3224225"/>
          <a:ext cx="1296700" cy="1232625"/>
        </p:xfrm>
        <a:graphic>
          <a:graphicData uri="http://schemas.openxmlformats.org/drawingml/2006/table">
            <a:tbl>
              <a:tblPr>
                <a:noFill/>
                <a:tableStyleId>{F4B8943C-FBBB-481E-9A00-1ECBF6111D08}</a:tableStyleId>
              </a:tblPr>
              <a:tblGrid>
                <a:gridCol w="1296700">
                  <a:extLst>
                    <a:ext uri="{9D8B030D-6E8A-4147-A177-3AD203B41FA5}">
                      <a16:colId xmlns:a16="http://schemas.microsoft.com/office/drawing/2014/main" val="20000"/>
                    </a:ext>
                  </a:extLst>
                </a:gridCol>
              </a:tblGrid>
              <a:tr h="410875">
                <a:tc>
                  <a:txBody>
                    <a:bodyPr/>
                    <a:lstStyle/>
                    <a:p>
                      <a:pPr marL="0" lvl="0" indent="0" algn="ctr" rtl="0">
                        <a:spcBef>
                          <a:spcPts val="0"/>
                        </a:spcBef>
                        <a:spcAft>
                          <a:spcPts val="0"/>
                        </a:spcAft>
                        <a:buNone/>
                      </a:pPr>
                      <a:r>
                        <a:rPr lang="en" b="1"/>
                        <a:t>t-distribution</a:t>
                      </a:r>
                      <a:endParaRPr b="1"/>
                    </a:p>
                  </a:txBody>
                  <a:tcPr marL="91425" marR="91425" marT="91425" marB="91425"/>
                </a:tc>
                <a:extLst>
                  <a:ext uri="{0D108BD9-81ED-4DB2-BD59-A6C34878D82A}">
                    <a16:rowId xmlns:a16="http://schemas.microsoft.com/office/drawing/2014/main" val="10000"/>
                  </a:ext>
                </a:extLst>
              </a:tr>
              <a:tr h="821750">
                <a:tc>
                  <a:txBody>
                    <a:bodyPr/>
                    <a:lstStyle/>
                    <a:p>
                      <a:pPr marL="0" lvl="0" indent="0" algn="ctr" rtl="0">
                        <a:spcBef>
                          <a:spcPts val="0"/>
                        </a:spcBef>
                        <a:spcAft>
                          <a:spcPts val="0"/>
                        </a:spcAft>
                        <a:buNone/>
                      </a:pPr>
                      <a:r>
                        <a:rPr lang="en"/>
                        <a:t>1.99</a:t>
                      </a:r>
                      <a:endParaRPr/>
                    </a:p>
                  </a:txBody>
                  <a:tcPr marL="91425" marR="91425" marT="91425" marB="91425" anchor="ctr"/>
                </a:tc>
                <a:extLst>
                  <a:ext uri="{0D108BD9-81ED-4DB2-BD59-A6C34878D82A}">
                    <a16:rowId xmlns:a16="http://schemas.microsoft.com/office/drawing/2014/main" val="10001"/>
                  </a:ext>
                </a:extLst>
              </a:tr>
            </a:tbl>
          </a:graphicData>
        </a:graphic>
      </p:graphicFrame>
      <p:sp>
        <p:nvSpPr>
          <p:cNvPr id="217" name="Google Shape;217;p35"/>
          <p:cNvSpPr txBox="1">
            <a:spLocks noGrp="1"/>
          </p:cNvSpPr>
          <p:nvPr>
            <p:ph type="body" idx="1"/>
          </p:nvPr>
        </p:nvSpPr>
        <p:spPr>
          <a:xfrm>
            <a:off x="311700" y="4528975"/>
            <a:ext cx="8673900" cy="57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solidFill>
                  <a:srgbClr val="000000"/>
                </a:solidFill>
              </a:rPr>
              <a:t>t* &gt; 1.99; reject the null hypothesis in favor of the alternative </a:t>
            </a:r>
            <a:r>
              <a:rPr lang="en" sz="2000" b="1" dirty="0">
                <a:solidFill>
                  <a:srgbClr val="000000"/>
                </a:solidFill>
              </a:rPr>
              <a:t>H</a:t>
            </a:r>
            <a:r>
              <a:rPr lang="en" sz="2000" b="1" baseline="-25000" dirty="0">
                <a:solidFill>
                  <a:srgbClr val="000000"/>
                </a:solidFill>
              </a:rPr>
              <a:t>𝞪   </a:t>
            </a:r>
            <a:r>
              <a:rPr lang="en" sz="2000" b="1" dirty="0">
                <a:solidFill>
                  <a:srgbClr val="000000"/>
                </a:solidFill>
              </a:rPr>
              <a:t>⇒   β</a:t>
            </a:r>
            <a:r>
              <a:rPr lang="en" sz="2000" b="1" baseline="-25000" dirty="0">
                <a:solidFill>
                  <a:srgbClr val="000000"/>
                </a:solidFill>
              </a:rPr>
              <a:t>i   </a:t>
            </a:r>
            <a:r>
              <a:rPr lang="en" sz="2000" b="1" dirty="0">
                <a:solidFill>
                  <a:srgbClr val="000000"/>
                </a:solidFill>
              </a:rPr>
              <a:t>≠  0</a:t>
            </a:r>
            <a:r>
              <a:rPr lang="en" dirty="0"/>
              <a:t>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223" name="Google Shape;223;p36"/>
          <p:cNvSpPr txBox="1">
            <a:spLocks noGrp="1"/>
          </p:cNvSpPr>
          <p:nvPr>
            <p:ph type="body" idx="1"/>
          </p:nvPr>
        </p:nvSpPr>
        <p:spPr>
          <a:xfrm>
            <a:off x="311700" y="1152475"/>
            <a:ext cx="8520600" cy="2565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000000"/>
              </a:buClr>
              <a:buSzPts val="1800"/>
              <a:buChar char="●"/>
            </a:pPr>
            <a:r>
              <a:rPr lang="en" dirty="0">
                <a:solidFill>
                  <a:srgbClr val="000000"/>
                </a:solidFill>
              </a:rPr>
              <a:t>Statistically significant predictors of PSA: </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Cancer Volume: predict a 2.48 increase in PSA when cancer volume increases by 1</a:t>
            </a:r>
            <a:r>
              <a:rPr lang="en" i="1" dirty="0">
                <a:solidFill>
                  <a:srgbClr val="000000"/>
                </a:solidFill>
              </a:rPr>
              <a:t>cc</a:t>
            </a:r>
            <a:r>
              <a:rPr lang="en" dirty="0">
                <a:solidFill>
                  <a:srgbClr val="000000"/>
                </a:solidFill>
              </a:rPr>
              <a:t> </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Seminal Invasion: predict a 24.65 increase in PSA when there is presence of seminal invasion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Poor adjusted R-squared (how well the model explains variance in PSA)</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Alibi: lack of successful research and predictability of cancer in general</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All other variables were shown to be statistically insignificant and have no relationship with PSA levels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Presentation and all supporting statistical work is available to the public at:</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https://github.com/cvandemark</a:t>
            </a:r>
            <a:endParaRPr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3097800" y="2128500"/>
            <a:ext cx="2948400" cy="8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220"/>
              <a:t>Questions?</a:t>
            </a:r>
            <a:endParaRPr sz="422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311700" y="4695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a:t>
            </a:r>
            <a:endParaRPr/>
          </a:p>
          <a:p>
            <a:pPr marL="0" lvl="0" indent="0" algn="ctr" rtl="0">
              <a:spcBef>
                <a:spcPts val="0"/>
              </a:spcBef>
              <a:spcAft>
                <a:spcPts val="0"/>
              </a:spcAft>
              <a:buNone/>
            </a:pPr>
            <a:endParaRPr/>
          </a:p>
        </p:txBody>
      </p:sp>
      <p:sp>
        <p:nvSpPr>
          <p:cNvPr id="234" name="Google Shape;234;p38"/>
          <p:cNvSpPr txBox="1"/>
          <p:nvPr/>
        </p:nvSpPr>
        <p:spPr>
          <a:xfrm flipH="1">
            <a:off x="311700" y="1121325"/>
            <a:ext cx="6554100" cy="38471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Presenter: Christopher VanDemark </a:t>
            </a:r>
            <a:endParaRPr dirty="0"/>
          </a:p>
          <a:p>
            <a:pPr marL="0" lvl="0" indent="0" algn="l" rtl="0">
              <a:spcBef>
                <a:spcPts val="0"/>
              </a:spcBef>
              <a:spcAft>
                <a:spcPts val="0"/>
              </a:spcAft>
              <a:buNone/>
            </a:pPr>
            <a:r>
              <a:rPr lang="en" dirty="0"/>
              <a:t>Cell: (607) 329-7905</a:t>
            </a:r>
            <a:endParaRPr dirty="0"/>
          </a:p>
          <a:p>
            <a:pPr marL="0" lvl="0" indent="0" algn="l" rtl="0">
              <a:spcBef>
                <a:spcPts val="0"/>
              </a:spcBef>
              <a:spcAft>
                <a:spcPts val="0"/>
              </a:spcAft>
              <a:buNone/>
            </a:pPr>
            <a:r>
              <a:rPr lang="en" dirty="0"/>
              <a:t>Email: </a:t>
            </a:r>
            <a:r>
              <a:rPr lang="en" u="sng" dirty="0">
                <a:solidFill>
                  <a:schemeClr val="hlink"/>
                </a:solidFill>
                <a:hlinkClick r:id="rId3"/>
              </a:rPr>
              <a:t>cvandemark@kumc.edu</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Special thanks to: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Dr. Mihaela Sardiu</a:t>
            </a:r>
          </a:p>
          <a:p>
            <a:pPr marL="0" lvl="0" indent="0" algn="l" rtl="0">
              <a:spcBef>
                <a:spcPts val="0"/>
              </a:spcBef>
              <a:spcAft>
                <a:spcPts val="0"/>
              </a:spcAft>
              <a:buNone/>
            </a:pPr>
            <a:r>
              <a:rPr lang="en" dirty="0"/>
              <a:t>Associate Professor KUMC, Biostat Faculty </a:t>
            </a:r>
            <a:endParaRPr dirty="0"/>
          </a:p>
          <a:p>
            <a:pPr marL="0" lvl="0" indent="0" algn="l" rtl="0">
              <a:spcBef>
                <a:spcPts val="0"/>
              </a:spcBef>
              <a:spcAft>
                <a:spcPts val="0"/>
              </a:spcAft>
              <a:buNone/>
            </a:pPr>
            <a:r>
              <a:rPr lang="en" dirty="0"/>
              <a:t>Email: </a:t>
            </a:r>
            <a:r>
              <a:rPr lang="en" u="sng" dirty="0">
                <a:solidFill>
                  <a:schemeClr val="hlink"/>
                </a:solidFill>
                <a:hlinkClick r:id="rId4"/>
              </a:rPr>
              <a:t>msardiu@kumc.edu</a:t>
            </a:r>
            <a:endParaRPr lang="en" u="sng" dirty="0">
              <a:solidFill>
                <a:schemeClr val="hlink"/>
              </a:solidFill>
            </a:endParaRPr>
          </a:p>
          <a:p>
            <a:pPr marL="0" lvl="0" indent="0" algn="l" rtl="0">
              <a:spcBef>
                <a:spcPts val="0"/>
              </a:spcBef>
              <a:spcAft>
                <a:spcPts val="0"/>
              </a:spcAft>
              <a:buNone/>
            </a:pPr>
            <a:endParaRPr lang="en" u="sng" dirty="0">
              <a:solidFill>
                <a:schemeClr val="hlink"/>
              </a:solidFill>
            </a:endParaRPr>
          </a:p>
          <a:p>
            <a:pPr marL="0" lvl="0" indent="0" algn="l" rtl="0">
              <a:spcBef>
                <a:spcPts val="0"/>
              </a:spcBef>
              <a:spcAft>
                <a:spcPts val="0"/>
              </a:spcAft>
              <a:buNone/>
            </a:pPr>
            <a:r>
              <a:rPr lang="en-US" dirty="0"/>
              <a:t>Dr. John Keighley </a:t>
            </a:r>
          </a:p>
          <a:p>
            <a:pPr marL="0" lvl="0" indent="0" algn="l" rtl="0">
              <a:spcBef>
                <a:spcPts val="0"/>
              </a:spcBef>
              <a:spcAft>
                <a:spcPts val="0"/>
              </a:spcAft>
              <a:buNone/>
            </a:pPr>
            <a:r>
              <a:rPr lang="en-US" dirty="0"/>
              <a:t>Associate Professor KUMC, Biostat Faculty </a:t>
            </a:r>
          </a:p>
          <a:p>
            <a:pPr marL="0" lvl="0" indent="0" algn="l" rtl="0">
              <a:spcBef>
                <a:spcPts val="0"/>
              </a:spcBef>
              <a:spcAft>
                <a:spcPts val="0"/>
              </a:spcAft>
              <a:buNone/>
            </a:pPr>
            <a:r>
              <a:rPr lang="en-US" dirty="0"/>
              <a:t>Email: </a:t>
            </a:r>
            <a:r>
              <a:rPr lang="en-US" u="sng" dirty="0">
                <a:solidFill>
                  <a:schemeClr val="hlink"/>
                </a:solidFill>
              </a:rPr>
              <a:t>jkeighley@kumc.edu</a:t>
            </a:r>
            <a:endParaRPr dirty="0"/>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Outlook</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Research Question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Data Review</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Methodology</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Hypothesis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Statistical Analysis (Distribution, Outliers, Multicollinearity, Model Selection)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Hypothesis Test </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Summary  </a:t>
            </a:r>
            <a:endParaRPr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Question</a:t>
            </a:r>
            <a:endParaRPr/>
          </a:p>
        </p:txBody>
      </p:sp>
      <p:sp>
        <p:nvSpPr>
          <p:cNvPr id="73" name="Google Shape;73;p16"/>
          <p:cNvSpPr txBox="1">
            <a:spLocks noGrp="1"/>
          </p:cNvSpPr>
          <p:nvPr>
            <p:ph type="body" idx="1"/>
          </p:nvPr>
        </p:nvSpPr>
        <p:spPr>
          <a:xfrm>
            <a:off x="311700" y="2053050"/>
            <a:ext cx="8520600" cy="1037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dirty="0">
                <a:solidFill>
                  <a:srgbClr val="000000"/>
                </a:solidFill>
              </a:rPr>
              <a:t>What measured variables among patients diagnosed with advanced prostate cancer have a statistical relationship with Prostate-Specific Antigen?</a:t>
            </a:r>
            <a:endParaRPr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(Variables)</a:t>
            </a:r>
            <a:endParaRPr/>
          </a:p>
        </p:txBody>
      </p:sp>
      <p:pic>
        <p:nvPicPr>
          <p:cNvPr id="79" name="Google Shape;79;p17"/>
          <p:cNvPicPr preferRelativeResize="0"/>
          <p:nvPr/>
        </p:nvPicPr>
        <p:blipFill>
          <a:blip r:embed="rId3">
            <a:alphaModFix/>
          </a:blip>
          <a:stretch>
            <a:fillRect/>
          </a:stretch>
        </p:blipFill>
        <p:spPr>
          <a:xfrm>
            <a:off x="1045400" y="1097413"/>
            <a:ext cx="6746749" cy="3155875"/>
          </a:xfrm>
          <a:prstGeom prst="rect">
            <a:avLst/>
          </a:prstGeom>
          <a:noFill/>
          <a:ln>
            <a:noFill/>
          </a:ln>
        </p:spPr>
      </p:pic>
      <p:sp>
        <p:nvSpPr>
          <p:cNvPr id="80" name="Google Shape;80;p17"/>
          <p:cNvSpPr txBox="1"/>
          <p:nvPr/>
        </p:nvSpPr>
        <p:spPr>
          <a:xfrm>
            <a:off x="77925" y="4333000"/>
            <a:ext cx="8681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Source: Hastie, T. J.; R. J. Tibshirani; and J. Friedman. The Elements of</a:t>
            </a:r>
            <a:endParaRPr sz="1200"/>
          </a:p>
          <a:p>
            <a:pPr marL="0" lvl="0" indent="0" algn="l" rtl="0">
              <a:spcBef>
                <a:spcPts val="0"/>
              </a:spcBef>
              <a:spcAft>
                <a:spcPts val="0"/>
              </a:spcAft>
              <a:buClr>
                <a:schemeClr val="dk1"/>
              </a:buClr>
              <a:buSzPts val="1100"/>
              <a:buFont typeface="Arial"/>
              <a:buNone/>
            </a:pPr>
            <a:r>
              <a:rPr lang="en" sz="1200"/>
              <a:t>Statistical Learning: Data Mining. Inference. and Prediction. New York: Springer-Verlag, 2001.</a:t>
            </a:r>
            <a:endParaRPr sz="1200"/>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(Format)</a:t>
            </a:r>
            <a:endParaRPr/>
          </a:p>
        </p:txBody>
      </p:sp>
      <p:pic>
        <p:nvPicPr>
          <p:cNvPr id="86" name="Google Shape;86;p18"/>
          <p:cNvPicPr preferRelativeResize="0"/>
          <p:nvPr/>
        </p:nvPicPr>
        <p:blipFill>
          <a:blip r:embed="rId3">
            <a:alphaModFix/>
          </a:blip>
          <a:stretch>
            <a:fillRect/>
          </a:stretch>
        </p:blipFill>
        <p:spPr>
          <a:xfrm>
            <a:off x="729727" y="1115550"/>
            <a:ext cx="7684550" cy="2736084"/>
          </a:xfrm>
          <a:prstGeom prst="rect">
            <a:avLst/>
          </a:prstGeom>
          <a:noFill/>
          <a:ln>
            <a:noFill/>
          </a:ln>
        </p:spPr>
      </p:pic>
      <p:sp>
        <p:nvSpPr>
          <p:cNvPr id="87" name="Google Shape;87;p18"/>
          <p:cNvSpPr txBox="1"/>
          <p:nvPr/>
        </p:nvSpPr>
        <p:spPr>
          <a:xfrm>
            <a:off x="101300" y="3764100"/>
            <a:ext cx="8681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Source: Hastie, T. J.; R. J. Tibshirani; and J. Friedman. The Elements of</a:t>
            </a:r>
            <a:endParaRPr sz="1200"/>
          </a:p>
          <a:p>
            <a:pPr marL="0" lvl="0" indent="0" algn="l" rtl="0">
              <a:spcBef>
                <a:spcPts val="0"/>
              </a:spcBef>
              <a:spcAft>
                <a:spcPts val="0"/>
              </a:spcAft>
              <a:buClr>
                <a:schemeClr val="dk1"/>
              </a:buClr>
              <a:buSzPts val="1100"/>
              <a:buFont typeface="Arial"/>
              <a:buNone/>
            </a:pPr>
            <a:r>
              <a:rPr lang="en" sz="1200"/>
              <a:t>Statistical Learning: Data Mining. Inference. and Prediction. New York: Springer-Verlag, 2001.</a:t>
            </a:r>
            <a:endParaRPr sz="1200"/>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
        <p:nvSpPr>
          <p:cNvPr id="93" name="Google Shape;93;p19"/>
          <p:cNvSpPr txBox="1">
            <a:spLocks noGrp="1"/>
          </p:cNvSpPr>
          <p:nvPr>
            <p:ph type="body" idx="1"/>
          </p:nvPr>
        </p:nvSpPr>
        <p:spPr>
          <a:xfrm>
            <a:off x="311700" y="1017725"/>
            <a:ext cx="8520600" cy="1092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Multiple Linear Regression research design</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Dependent Variable is Continuous (quantitative)</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Natural linear relationship among variables </a:t>
            </a:r>
            <a:endParaRPr dirty="0">
              <a:solidFill>
                <a:srgbClr val="000000"/>
              </a:solidFill>
            </a:endParaRPr>
          </a:p>
        </p:txBody>
      </p:sp>
      <p:pic>
        <p:nvPicPr>
          <p:cNvPr id="94" name="Google Shape;94;p19"/>
          <p:cNvPicPr preferRelativeResize="0"/>
          <p:nvPr/>
        </p:nvPicPr>
        <p:blipFill>
          <a:blip r:embed="rId3">
            <a:alphaModFix/>
          </a:blip>
          <a:stretch>
            <a:fillRect/>
          </a:stretch>
        </p:blipFill>
        <p:spPr>
          <a:xfrm>
            <a:off x="0" y="1965725"/>
            <a:ext cx="2291075" cy="1592500"/>
          </a:xfrm>
          <a:prstGeom prst="rect">
            <a:avLst/>
          </a:prstGeom>
          <a:noFill/>
          <a:ln>
            <a:noFill/>
          </a:ln>
        </p:spPr>
      </p:pic>
      <p:pic>
        <p:nvPicPr>
          <p:cNvPr id="95" name="Google Shape;95;p19"/>
          <p:cNvPicPr preferRelativeResize="0"/>
          <p:nvPr/>
        </p:nvPicPr>
        <p:blipFill>
          <a:blip r:embed="rId4">
            <a:alphaModFix/>
          </a:blip>
          <a:stretch>
            <a:fillRect/>
          </a:stretch>
        </p:blipFill>
        <p:spPr>
          <a:xfrm>
            <a:off x="2300250" y="1965725"/>
            <a:ext cx="2270975" cy="1543900"/>
          </a:xfrm>
          <a:prstGeom prst="rect">
            <a:avLst/>
          </a:prstGeom>
          <a:noFill/>
          <a:ln>
            <a:noFill/>
          </a:ln>
        </p:spPr>
      </p:pic>
      <p:pic>
        <p:nvPicPr>
          <p:cNvPr id="96" name="Google Shape;96;p19"/>
          <p:cNvPicPr preferRelativeResize="0"/>
          <p:nvPr/>
        </p:nvPicPr>
        <p:blipFill>
          <a:blip r:embed="rId5">
            <a:alphaModFix/>
          </a:blip>
          <a:stretch>
            <a:fillRect/>
          </a:stretch>
        </p:blipFill>
        <p:spPr>
          <a:xfrm>
            <a:off x="4571227" y="1965725"/>
            <a:ext cx="2280148" cy="1543900"/>
          </a:xfrm>
          <a:prstGeom prst="rect">
            <a:avLst/>
          </a:prstGeom>
          <a:noFill/>
          <a:ln>
            <a:noFill/>
          </a:ln>
        </p:spPr>
      </p:pic>
      <p:pic>
        <p:nvPicPr>
          <p:cNvPr id="97" name="Google Shape;97;p19"/>
          <p:cNvPicPr preferRelativeResize="0"/>
          <p:nvPr/>
        </p:nvPicPr>
        <p:blipFill>
          <a:blip r:embed="rId6">
            <a:alphaModFix/>
          </a:blip>
          <a:stretch>
            <a:fillRect/>
          </a:stretch>
        </p:blipFill>
        <p:spPr>
          <a:xfrm>
            <a:off x="6851363" y="1990025"/>
            <a:ext cx="2291087" cy="1543900"/>
          </a:xfrm>
          <a:prstGeom prst="rect">
            <a:avLst/>
          </a:prstGeom>
          <a:noFill/>
          <a:ln>
            <a:noFill/>
          </a:ln>
        </p:spPr>
      </p:pic>
      <p:pic>
        <p:nvPicPr>
          <p:cNvPr id="98" name="Google Shape;98;p19"/>
          <p:cNvPicPr preferRelativeResize="0"/>
          <p:nvPr/>
        </p:nvPicPr>
        <p:blipFill>
          <a:blip r:embed="rId7">
            <a:alphaModFix/>
          </a:blip>
          <a:stretch>
            <a:fillRect/>
          </a:stretch>
        </p:blipFill>
        <p:spPr>
          <a:xfrm>
            <a:off x="1010450" y="3568620"/>
            <a:ext cx="2270975" cy="1539130"/>
          </a:xfrm>
          <a:prstGeom prst="rect">
            <a:avLst/>
          </a:prstGeom>
          <a:noFill/>
          <a:ln>
            <a:noFill/>
          </a:ln>
        </p:spPr>
      </p:pic>
      <p:pic>
        <p:nvPicPr>
          <p:cNvPr id="99" name="Google Shape;99;p19"/>
          <p:cNvPicPr preferRelativeResize="0"/>
          <p:nvPr/>
        </p:nvPicPr>
        <p:blipFill>
          <a:blip r:embed="rId8">
            <a:alphaModFix/>
          </a:blip>
          <a:stretch>
            <a:fillRect/>
          </a:stretch>
        </p:blipFill>
        <p:spPr>
          <a:xfrm>
            <a:off x="3268362" y="3576875"/>
            <a:ext cx="2358088" cy="1543900"/>
          </a:xfrm>
          <a:prstGeom prst="rect">
            <a:avLst/>
          </a:prstGeom>
          <a:noFill/>
          <a:ln>
            <a:noFill/>
          </a:ln>
        </p:spPr>
      </p:pic>
      <p:pic>
        <p:nvPicPr>
          <p:cNvPr id="100" name="Google Shape;100;p19"/>
          <p:cNvPicPr preferRelativeResize="0"/>
          <p:nvPr/>
        </p:nvPicPr>
        <p:blipFill>
          <a:blip r:embed="rId9">
            <a:alphaModFix/>
          </a:blip>
          <a:stretch>
            <a:fillRect/>
          </a:stretch>
        </p:blipFill>
        <p:spPr>
          <a:xfrm>
            <a:off x="5613375" y="3545873"/>
            <a:ext cx="2358100" cy="159997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Hypothesis </a:t>
            </a:r>
            <a:endParaRPr/>
          </a:p>
        </p:txBody>
      </p:sp>
      <p:sp>
        <p:nvSpPr>
          <p:cNvPr id="106" name="Google Shape;106;p20"/>
          <p:cNvSpPr txBox="1">
            <a:spLocks noGrp="1"/>
          </p:cNvSpPr>
          <p:nvPr>
            <p:ph type="body" idx="1"/>
          </p:nvPr>
        </p:nvSpPr>
        <p:spPr>
          <a:xfrm>
            <a:off x="311700" y="1152475"/>
            <a:ext cx="8520600" cy="2338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Our hypothesis is a proposed relationship between the response (dependent) variable, PSA, and the predictor (independent) variables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A hypothesis has a null and an alternative</a:t>
            </a:r>
            <a:endParaRPr dirty="0">
              <a:solidFill>
                <a:srgbClr val="000000"/>
              </a:solidFill>
            </a:endParaRPr>
          </a:p>
          <a:p>
            <a:pPr marL="914400" lvl="1" indent="-317500" algn="l" rtl="0">
              <a:spcBef>
                <a:spcPts val="0"/>
              </a:spcBef>
              <a:spcAft>
                <a:spcPts val="0"/>
              </a:spcAft>
              <a:buClr>
                <a:srgbClr val="000000"/>
              </a:buClr>
              <a:buSzPts val="1400"/>
              <a:buChar char="○"/>
            </a:pPr>
            <a:r>
              <a:rPr lang="en" b="1" dirty="0">
                <a:solidFill>
                  <a:srgbClr val="000000"/>
                </a:solidFill>
              </a:rPr>
              <a:t>Null Hypothesis:</a:t>
            </a:r>
            <a:r>
              <a:rPr lang="en" dirty="0">
                <a:solidFill>
                  <a:srgbClr val="000000"/>
                </a:solidFill>
              </a:rPr>
              <a:t> there is no relationship between the response and predictors</a:t>
            </a:r>
            <a:endParaRPr dirty="0">
              <a:solidFill>
                <a:srgbClr val="000000"/>
              </a:solidFill>
            </a:endParaRPr>
          </a:p>
          <a:p>
            <a:pPr marL="914400" lvl="1" indent="-317500" algn="l" rtl="0">
              <a:spcBef>
                <a:spcPts val="0"/>
              </a:spcBef>
              <a:spcAft>
                <a:spcPts val="0"/>
              </a:spcAft>
              <a:buClr>
                <a:srgbClr val="000000"/>
              </a:buClr>
              <a:buSzPts val="1400"/>
              <a:buChar char="○"/>
            </a:pPr>
            <a:r>
              <a:rPr lang="en" b="1" dirty="0">
                <a:solidFill>
                  <a:srgbClr val="000000"/>
                </a:solidFill>
              </a:rPr>
              <a:t>Alternative Hypothesis: </a:t>
            </a:r>
            <a:r>
              <a:rPr lang="en" dirty="0">
                <a:solidFill>
                  <a:srgbClr val="000000"/>
                </a:solidFill>
              </a:rPr>
              <a:t>there is a relationship between the response and predictors</a:t>
            </a:r>
            <a:endParaRPr dirty="0">
              <a:solidFill>
                <a:srgbClr val="000000"/>
              </a:solidFill>
            </a:endParaRPr>
          </a:p>
        </p:txBody>
      </p:sp>
      <p:sp>
        <p:nvSpPr>
          <p:cNvPr id="107" name="Google Shape;107;p20"/>
          <p:cNvSpPr txBox="1"/>
          <p:nvPr/>
        </p:nvSpPr>
        <p:spPr>
          <a:xfrm>
            <a:off x="2701650" y="2969200"/>
            <a:ext cx="3740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t>Null              ⇒   H</a:t>
            </a:r>
            <a:r>
              <a:rPr lang="en" sz="2000" b="1" baseline="-25000"/>
              <a:t>0   </a:t>
            </a:r>
            <a:r>
              <a:rPr lang="en" sz="2000" b="1"/>
              <a:t>⇒   β</a:t>
            </a:r>
            <a:r>
              <a:rPr lang="en" sz="2000" b="1" baseline="-25000"/>
              <a:t>i   </a:t>
            </a:r>
            <a:r>
              <a:rPr lang="en" sz="2000" b="1"/>
              <a:t>=  0 </a:t>
            </a:r>
            <a:endParaRPr sz="2000" b="1"/>
          </a:p>
          <a:p>
            <a:pPr marL="0" lvl="0" indent="0" algn="l" rtl="0">
              <a:spcBef>
                <a:spcPts val="0"/>
              </a:spcBef>
              <a:spcAft>
                <a:spcPts val="0"/>
              </a:spcAft>
              <a:buNone/>
            </a:pPr>
            <a:r>
              <a:rPr lang="en" sz="2000" b="1">
                <a:solidFill>
                  <a:schemeClr val="dk1"/>
                </a:solidFill>
              </a:rPr>
              <a:t>Alternative  ⇒   H</a:t>
            </a:r>
            <a:r>
              <a:rPr lang="en" sz="2000" b="1" baseline="-25000">
                <a:solidFill>
                  <a:schemeClr val="dk1"/>
                </a:solidFill>
              </a:rPr>
              <a:t>𝞪   </a:t>
            </a:r>
            <a:r>
              <a:rPr lang="en" sz="2000" b="1">
                <a:solidFill>
                  <a:schemeClr val="dk1"/>
                </a:solidFill>
              </a:rPr>
              <a:t>⇒   β</a:t>
            </a:r>
            <a:r>
              <a:rPr lang="en" sz="2000" b="1" baseline="-25000">
                <a:solidFill>
                  <a:schemeClr val="dk1"/>
                </a:solidFill>
              </a:rPr>
              <a:t>i   </a:t>
            </a:r>
            <a:r>
              <a:rPr lang="en" sz="2000" b="1">
                <a:solidFill>
                  <a:schemeClr val="dk1"/>
                </a:solidFill>
              </a:rPr>
              <a:t>≠  0</a:t>
            </a:r>
            <a:endParaRPr sz="2000" b="1" baseline="-25000"/>
          </a:p>
        </p:txBody>
      </p:sp>
      <p:sp>
        <p:nvSpPr>
          <p:cNvPr id="108" name="Google Shape;108;p20"/>
          <p:cNvSpPr txBox="1"/>
          <p:nvPr/>
        </p:nvSpPr>
        <p:spPr>
          <a:xfrm>
            <a:off x="366275" y="3834250"/>
            <a:ext cx="60762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Where:</a:t>
            </a:r>
            <a:endParaRPr/>
          </a:p>
          <a:p>
            <a:pPr marL="0" lvl="0" indent="0" algn="l" rtl="0">
              <a:spcBef>
                <a:spcPts val="0"/>
              </a:spcBef>
              <a:spcAft>
                <a:spcPts val="0"/>
              </a:spcAft>
              <a:buNone/>
            </a:pPr>
            <a:r>
              <a:rPr lang="en" sz="1200"/>
              <a:t>β: The correlation coefficient of the predictor variable in our model</a:t>
            </a:r>
            <a:endParaRPr sz="1200"/>
          </a:p>
          <a:p>
            <a:pPr marL="0" lvl="0" indent="0" algn="l" rtl="0">
              <a:spcBef>
                <a:spcPts val="0"/>
              </a:spcBef>
              <a:spcAft>
                <a:spcPts val="0"/>
              </a:spcAft>
              <a:buClr>
                <a:schemeClr val="dk1"/>
              </a:buClr>
              <a:buSzPts val="1100"/>
              <a:buFont typeface="Arial"/>
              <a:buNone/>
            </a:pPr>
            <a:r>
              <a:rPr lang="en" sz="1200"/>
              <a:t>i: Denotes the predictor variable </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Assumptions  </a:t>
            </a:r>
            <a:endParaRPr/>
          </a:p>
        </p:txBody>
      </p:sp>
      <p:sp>
        <p:nvSpPr>
          <p:cNvPr id="114" name="Google Shape;114;p21"/>
          <p:cNvSpPr txBox="1">
            <a:spLocks noGrp="1"/>
          </p:cNvSpPr>
          <p:nvPr>
            <p:ph type="body" idx="1"/>
          </p:nvPr>
        </p:nvSpPr>
        <p:spPr>
          <a:xfrm>
            <a:off x="311700" y="1152475"/>
            <a:ext cx="8520600" cy="2627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000000"/>
              </a:buClr>
              <a:buSzPts val="1800"/>
              <a:buChar char="●"/>
            </a:pPr>
            <a:r>
              <a:rPr lang="en" dirty="0">
                <a:solidFill>
                  <a:srgbClr val="000000"/>
                </a:solidFill>
              </a:rPr>
              <a:t>Linear relationship between response and predictors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Normal distribution</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Boxplots</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Alternative: QQ-Plots </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Lack of multicollinearity</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Correlation Matrix</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Variance Inflation Factor (VIF)</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Variance is constant </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Plotting residuals of our model </a:t>
            </a:r>
            <a:endParaRPr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1627</TotalTime>
  <Words>1072</Words>
  <Application>Microsoft Office PowerPoint</Application>
  <PresentationFormat>On-screen Show (16:9)</PresentationFormat>
  <Paragraphs>197</Paragraphs>
  <Slides>26</Slides>
  <Notes>26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Simple Light</vt:lpstr>
      <vt:lpstr>Corning Incorporated Research Report Demo Presentation</vt:lpstr>
      <vt:lpstr>Scientific Problem</vt:lpstr>
      <vt:lpstr>Outlook</vt:lpstr>
      <vt:lpstr>Research Question</vt:lpstr>
      <vt:lpstr>Data (Variables)</vt:lpstr>
      <vt:lpstr>Data (Format)</vt:lpstr>
      <vt:lpstr>Methodology</vt:lpstr>
      <vt:lpstr>Hypothesis </vt:lpstr>
      <vt:lpstr>Assumptions  </vt:lpstr>
      <vt:lpstr>Boxplots</vt:lpstr>
      <vt:lpstr>Boxplots</vt:lpstr>
      <vt:lpstr>Boxplots</vt:lpstr>
      <vt:lpstr>Multicollinearity </vt:lpstr>
      <vt:lpstr>Correlation Matrix</vt:lpstr>
      <vt:lpstr>Variation Inflation Factor </vt:lpstr>
      <vt:lpstr>Full Model </vt:lpstr>
      <vt:lpstr>Model Reduction and Selection</vt:lpstr>
      <vt:lpstr>Model Reduction Results </vt:lpstr>
      <vt:lpstr>Final Model </vt:lpstr>
      <vt:lpstr>PowerPoint Presentation</vt:lpstr>
      <vt:lpstr>PowerPoint Presentation</vt:lpstr>
      <vt:lpstr>PowerPoint Presentation</vt:lpstr>
      <vt:lpstr>Hypothesis Test</vt:lpstr>
      <vt:lpstr>Summary</vt:lpstr>
      <vt:lpstr>Questions?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Corning Incorporated Research Report Demo Presentation</dc:title>
  <dc:creator>Vandemark, Christopher P PFC MIL USA</dc:creator>
  <cp:lastModifiedBy>Vandemark, Christopher P SGT USARMY 4 ID SUST BDE (USA)</cp:lastModifiedBy>
  <cp:revision>7</cp:revision>
  <dcterms:modified xsi:type="dcterms:W3CDTF">2022-07-21T00:59:30Z</dcterms:modified>
</cp:coreProperties>
</file>