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26"/>
  </p:notesMasterIdLst>
  <p:sldIdLst>
    <p:sldId id="256" r:id="rId2"/>
    <p:sldId id="284" r:id="rId3"/>
    <p:sldId id="288" r:id="rId4"/>
    <p:sldId id="286" r:id="rId5"/>
    <p:sldId id="287" r:id="rId6"/>
    <p:sldId id="300" r:id="rId7"/>
    <p:sldId id="301" r:id="rId8"/>
    <p:sldId id="302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77" r:id="rId22"/>
    <p:sldId id="378" r:id="rId23"/>
    <p:sldId id="381" r:id="rId24"/>
    <p:sldId id="382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/>
    <p:restoredTop sz="94433"/>
  </p:normalViewPr>
  <p:slideViewPr>
    <p:cSldViewPr snapToGrid="0" snapToObjects="1">
      <p:cViewPr varScale="1">
        <p:scale>
          <a:sx n="77" d="100"/>
          <a:sy n="77" d="100"/>
        </p:scale>
        <p:origin x="192" y="5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91A6D-B5C1-AF42-B088-6F6CFBD3CD2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BEB1-5A51-0647-87D4-C514DB32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7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1163054"/>
            <a:ext cx="9143999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914650"/>
            <a:ext cx="9095092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Avenir Heavy"/>
                <a:cs typeface="Avenir Heavy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57718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Avenir Black"/>
                <a:cs typeface="Avenir Blac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229600" cy="323316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2946"/>
            <a:ext cx="9144000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15949"/>
            <a:ext cx="91440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7979"/>
            <a:ext cx="91440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8105"/>
            <a:ext cx="4041775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00048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49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2800" b="0" i="1">
                <a:latin typeface="Avenir Roman"/>
                <a:cs typeface="Lucida Grande"/>
              </a:defRPr>
            </a:lvl2pPr>
            <a:lvl3pPr>
              <a:defRPr sz="2400" b="0" i="1">
                <a:latin typeface="Avenir Roman"/>
                <a:cs typeface="Lucida Grande"/>
              </a:defRPr>
            </a:lvl3pPr>
            <a:lvl4pPr>
              <a:defRPr sz="2000" b="0" i="1">
                <a:latin typeface="Avenir Roman"/>
                <a:cs typeface="Lucida Grande"/>
              </a:defRPr>
            </a:lvl4pPr>
            <a:lvl5pPr>
              <a:defRPr sz="2000" b="0" i="1">
                <a:latin typeface="Avenir Roman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6643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35" y="1"/>
            <a:ext cx="9144000" cy="340179"/>
          </a:xfrm>
          <a:prstGeom prst="rect">
            <a:avLst/>
          </a:prstGeom>
          <a:solidFill>
            <a:srgbClr val="011C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DC227"/>
                </a:solidFill>
              </a:rPr>
              <a:t>Top Bar</a:t>
            </a:r>
            <a:r>
              <a:rPr lang="en-US" b="1" baseline="0" dirty="0">
                <a:solidFill>
                  <a:srgbClr val="FDC227"/>
                </a:solidFill>
              </a:rPr>
              <a:t> Reserved for </a:t>
            </a:r>
            <a:r>
              <a:rPr lang="en-US" b="1" dirty="0">
                <a:solidFill>
                  <a:srgbClr val="FDC227"/>
                </a:solidFill>
              </a:rPr>
              <a:t>U-M</a:t>
            </a:r>
            <a:r>
              <a:rPr lang="en-US" b="1" baseline="0" dirty="0">
                <a:solidFill>
                  <a:srgbClr val="FDC227"/>
                </a:solidFill>
              </a:rPr>
              <a:t> Branding and Course Information</a:t>
            </a:r>
            <a:endParaRPr lang="en-US" b="1" dirty="0">
              <a:solidFill>
                <a:srgbClr val="FDC227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657356" y="74084"/>
            <a:ext cx="1389883" cy="225585"/>
          </a:xfrm>
          <a:prstGeom prst="rightArrow">
            <a:avLst/>
          </a:prstGeom>
          <a:solidFill>
            <a:srgbClr val="FDC2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87826" y="58208"/>
            <a:ext cx="1389883" cy="225582"/>
          </a:xfrm>
          <a:prstGeom prst="rightArrow">
            <a:avLst/>
          </a:prstGeom>
          <a:solidFill>
            <a:srgbClr val="FDC2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Avenir Black"/>
          <a:ea typeface="+mn-ea"/>
          <a:cs typeface="Avenir Blac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/>
          </a:solidFill>
          <a:latin typeface="Avenir Roman"/>
          <a:ea typeface="+mn-ea"/>
          <a:cs typeface="Avenir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venir Oblique"/>
          <a:ea typeface="+mn-ea"/>
          <a:cs typeface="Avenir Obliq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1" i="0" kern="1200">
          <a:solidFill>
            <a:schemeClr val="bg1"/>
          </a:solidFill>
          <a:latin typeface="Avenir Oblique"/>
          <a:ea typeface="+mn-ea"/>
          <a:cs typeface="Avenir Obliq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bg1"/>
          </a:solidFill>
          <a:latin typeface="Avenir Oblique"/>
          <a:ea typeface="+mn-ea"/>
          <a:cs typeface="Avenir Obliq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depen.io/ColleenEMc/pen/pgrYp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point.com/5-most-popular-frontend-frameworks-compared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uiltwithbootstrap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octurnalmonkey.com/css-frameworks-and-semantic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odepen.io/ColleenEMc/pen/GoEV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zengarden.com/214/" TargetMode="External"/><Relationship Id="rId2" Type="http://schemas.openxmlformats.org/officeDocument/2006/relationships/hyperlink" Target="https://www.irs.gov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Responsive Design?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0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The term “web framework” can mean many things, it depends upon who you ask.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Agreement, a framework should make your coding job easier by providing code and structure.</a:t>
            </a:r>
          </a:p>
          <a:p>
            <a:pPr marL="457200" indent="-457200">
              <a:buFont typeface="Arial"/>
              <a:buChar char="•"/>
            </a:pP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71102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“framework” mean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Front-end developers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CSS, JavaScript, </a:t>
            </a:r>
            <a:r>
              <a:rPr lang="en-US" dirty="0" err="1"/>
              <a:t>jQuery</a:t>
            </a: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Back-end developers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Routing, resources,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0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front-end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/>
              <a:t>Bootstrap (2011)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Its popularity makes it…. popular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/>
              <a:t>Foundation by ZURB (2011)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/>
              <a:t>Semantic UI (2013)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/>
              <a:t>Pure by Yahoo! (2013)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err="1"/>
              <a:t>Ulkit</a:t>
            </a:r>
            <a:r>
              <a:rPr lang="en-US" sz="3000" dirty="0"/>
              <a:t> by </a:t>
            </a:r>
            <a:r>
              <a:rPr lang="en-US" sz="3000" dirty="0" err="1"/>
              <a:t>YOOtheme</a:t>
            </a:r>
            <a:r>
              <a:rPr lang="en-US" sz="3000" dirty="0"/>
              <a:t>(2013)</a:t>
            </a:r>
          </a:p>
          <a:p>
            <a:endParaRPr lang="en-US" sz="3000" dirty="0"/>
          </a:p>
          <a:p>
            <a:pPr algn="ctr"/>
            <a:r>
              <a:rPr lang="en-US" sz="1600" dirty="0">
                <a:hlinkClick r:id="rId2"/>
              </a:rPr>
              <a:t>sitepoint.com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4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means for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Many people build their sites directly from templates.  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Others use their own code and add functionality.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Even “pure” coders should know the basics of one popular framework</a:t>
            </a:r>
          </a:p>
        </p:txBody>
      </p:sp>
    </p:spTree>
    <p:extLst>
      <p:ext uri="{BB962C8B-B14F-4D97-AF65-F5344CB8AC3E}">
        <p14:creationId xmlns:p14="http://schemas.microsoft.com/office/powerpoint/2010/main" val="56432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Bootstrap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6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Framework for creating web sites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Focuses on responsive, mobile-first approach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Consists of</a:t>
            </a:r>
          </a:p>
          <a:p>
            <a:pPr lvl="2"/>
            <a:r>
              <a:rPr lang="en-US" sz="2600" dirty="0"/>
              <a:t>CSS and HTML templates</a:t>
            </a:r>
          </a:p>
          <a:p>
            <a:pPr lvl="2"/>
            <a:r>
              <a:rPr lang="en-US" sz="2600" dirty="0"/>
              <a:t>JavaScript extensions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Emphasis on interfaces and layouts</a:t>
            </a:r>
          </a:p>
        </p:txBody>
      </p:sp>
    </p:spTree>
    <p:extLst>
      <p:ext uri="{BB962C8B-B14F-4D97-AF65-F5344CB8AC3E}">
        <p14:creationId xmlns:p14="http://schemas.microsoft.com/office/powerpoint/2010/main" val="20740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452369"/>
            <a:ext cx="8229600" cy="323316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Many popular sites are (or were) built using Bootstrap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err="1"/>
              <a:t>nba.com</a:t>
            </a:r>
            <a:endParaRPr lang="en-US" dirty="0"/>
          </a:p>
          <a:p>
            <a:pPr marL="1200150" lvl="1" indent="-457200">
              <a:buFont typeface="Arial"/>
              <a:buChar char="•"/>
            </a:pPr>
            <a:r>
              <a:rPr lang="en-US" dirty="0" err="1"/>
              <a:t>target.com</a:t>
            </a:r>
            <a:endParaRPr lang="en-US" dirty="0"/>
          </a:p>
          <a:p>
            <a:pPr marL="1200150" lvl="1" indent="-457200">
              <a:buFont typeface="Arial"/>
              <a:buChar char="•"/>
            </a:pPr>
            <a:r>
              <a:rPr lang="en-US" dirty="0" err="1"/>
              <a:t>walmart.com</a:t>
            </a:r>
            <a:endParaRPr lang="en-US" dirty="0"/>
          </a:p>
          <a:p>
            <a:pPr marL="1200150" lvl="1" indent="-457200">
              <a:buFont typeface="Arial"/>
              <a:buChar char="•"/>
            </a:pPr>
            <a:r>
              <a:rPr lang="en-US" dirty="0" err="1"/>
              <a:t>codeacademy.com</a:t>
            </a:r>
            <a:endParaRPr lang="en-US" dirty="0"/>
          </a:p>
          <a:p>
            <a:pPr marL="1200150" lvl="1" indent="-457200">
              <a:buFont typeface="Arial"/>
              <a:buChar char="•"/>
            </a:pPr>
            <a:r>
              <a:rPr lang="en-US" dirty="0" err="1"/>
              <a:t>bloomberg.com</a:t>
            </a:r>
            <a:endParaRPr lang="en-US" dirty="0"/>
          </a:p>
          <a:p>
            <a:pPr marL="1200150" lvl="1" indent="-457200">
              <a:buFont typeface="Arial"/>
              <a:buChar char="•"/>
            </a:pPr>
            <a:r>
              <a:rPr lang="en-US" dirty="0" err="1"/>
              <a:t>airbnb</a:t>
            </a:r>
            <a:endParaRPr lang="en-US" dirty="0"/>
          </a:p>
          <a:p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builtwithbootstrap.com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7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3.0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561"/>
            <a:ext cx="7662864" cy="245037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12-column grid system</a:t>
            </a:r>
          </a:p>
          <a:p>
            <a:pPr lvl="1"/>
            <a:r>
              <a:rPr lang="en-US" sz="2400" dirty="0"/>
              <a:t>Helps with spacing issues</a:t>
            </a:r>
          </a:p>
          <a:p>
            <a:pPr lvl="1"/>
            <a:r>
              <a:rPr lang="en-US" sz="2400" dirty="0"/>
              <a:t>Built-in responsive design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Common </a:t>
            </a:r>
            <a:r>
              <a:rPr lang="en-US" sz="2800" dirty="0" err="1"/>
              <a:t>jQuery</a:t>
            </a:r>
            <a:r>
              <a:rPr lang="en-US" sz="2800" dirty="0"/>
              <a:t> functionalities</a:t>
            </a:r>
          </a:p>
          <a:p>
            <a:pPr lvl="1"/>
            <a:r>
              <a:rPr lang="en-US" sz="2400" dirty="0"/>
              <a:t>Accordion, Drop-down menus, Carousel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Familiar “look and feel”</a:t>
            </a:r>
          </a:p>
          <a:p>
            <a:pPr lvl="1"/>
            <a:r>
              <a:rPr lang="en-US" sz="2400" dirty="0"/>
              <a:t>Many sites use Bootstrap</a:t>
            </a:r>
          </a:p>
          <a:p>
            <a:pPr lvl="1"/>
            <a:r>
              <a:rPr lang="en-US" sz="2400" dirty="0"/>
              <a:t>Makes your forms look “legitimate”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21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should use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Fast development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Platform Independent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Responsive by default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Customizable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9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shouldn’t use it….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Doesn’t follow best practices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Content and layout are intertwined</a:t>
            </a:r>
          </a:p>
          <a:p>
            <a:pPr marL="1200150" lvl="1" indent="-457200">
              <a:buFont typeface="Arial"/>
              <a:buChar char="•"/>
            </a:pPr>
            <a:r>
              <a:rPr lang="en-US" u="sng" dirty="0">
                <a:hlinkClick r:id="rId2"/>
              </a:rPr>
              <a:t>http://blog.nocturnalmonkey.com/css-frameworks-and-semantics/</a:t>
            </a:r>
            <a:r>
              <a:rPr lang="en-US" dirty="0"/>
              <a:t> 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Can be resource-heavy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The look is somewhat generic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This can be good or bad.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6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Responsive Web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It is designing your sites with multiple screen sizes/resolutions in mind.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Sites should “work” under any platform, any browser size, any orientation.  The user should have the power.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7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There are two ways to use Bootstrap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As a supplement to your style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As a theme that you expand upon</a:t>
            </a:r>
          </a:p>
        </p:txBody>
      </p:sp>
    </p:spTree>
    <p:extLst>
      <p:ext uri="{BB962C8B-B14F-4D97-AF65-F5344CB8AC3E}">
        <p14:creationId xmlns:p14="http://schemas.microsoft.com/office/powerpoint/2010/main" val="1653590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 Navigation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68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One of the components that gives Bootstrap its familiar “look and feel” is the navigation options.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The </a:t>
            </a:r>
            <a:r>
              <a:rPr lang="en-US" dirty="0" err="1"/>
              <a:t>nav</a:t>
            </a:r>
            <a:r>
              <a:rPr lang="en-US" dirty="0"/>
              <a:t> class is combined with other classes to create each style</a:t>
            </a:r>
          </a:p>
        </p:txBody>
      </p:sp>
    </p:spTree>
    <p:extLst>
      <p:ext uri="{BB962C8B-B14F-4D97-AF65-F5344CB8AC3E}">
        <p14:creationId xmlns:p14="http://schemas.microsoft.com/office/powerpoint/2010/main" val="190343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navbar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561"/>
            <a:ext cx="8376320" cy="3402244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b="1" dirty="0"/>
              <a:t>The </a:t>
            </a:r>
            <a:r>
              <a:rPr lang="en-US" b="1" dirty="0" err="1"/>
              <a:t>navbar</a:t>
            </a:r>
            <a:r>
              <a:rPr lang="en-US" b="1" dirty="0"/>
              <a:t> class</a:t>
            </a:r>
            <a:r>
              <a:rPr lang="en-US" dirty="0"/>
              <a:t> serves as a navigation header for your application or site. 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Positioning includes:</a:t>
            </a:r>
          </a:p>
          <a:p>
            <a:pPr marL="857250" lvl="2" indent="-457200"/>
            <a:r>
              <a:rPr lang="en-US" sz="3000" dirty="0" err="1"/>
              <a:t>navbar</a:t>
            </a:r>
            <a:r>
              <a:rPr lang="en-US" sz="3000" dirty="0"/>
              <a:t>-static-top</a:t>
            </a:r>
            <a:endParaRPr lang="en-US" dirty="0"/>
          </a:p>
          <a:p>
            <a:pPr marL="857250" lvl="2" indent="-457200"/>
            <a:r>
              <a:rPr lang="en-US" sz="3200" dirty="0" err="1"/>
              <a:t>navbar</a:t>
            </a:r>
            <a:r>
              <a:rPr lang="en-US" sz="3200" dirty="0"/>
              <a:t>-fixed-top</a:t>
            </a:r>
          </a:p>
          <a:p>
            <a:pPr marL="857250" lvl="2" indent="-457200"/>
            <a:r>
              <a:rPr lang="en-US" sz="3200" dirty="0" err="1"/>
              <a:t>navbar</a:t>
            </a:r>
            <a:r>
              <a:rPr lang="en-US" sz="3200" dirty="0"/>
              <a:t>-fixed-bottom</a:t>
            </a:r>
          </a:p>
          <a:p>
            <a:pPr marL="0" lvl="1" indent="0" algn="ctr">
              <a:buNone/>
            </a:pPr>
            <a:r>
              <a:rPr lang="en-US" sz="3400" dirty="0">
                <a:hlinkClick r:id="rId2"/>
              </a:rPr>
              <a:t>RD:navbar</a:t>
            </a:r>
            <a:endParaRPr lang="en-US" sz="3400" dirty="0"/>
          </a:p>
          <a:p>
            <a:pPr marL="857250" lvl="2" indent="-45720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711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Using a “</a:t>
            </a:r>
            <a:r>
              <a:rPr lang="en-US" dirty="0" err="1"/>
              <a:t>nav</a:t>
            </a:r>
            <a:r>
              <a:rPr lang="en-US" dirty="0"/>
              <a:t>” class does not convey semantics.</a:t>
            </a:r>
          </a:p>
          <a:p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Use the &lt;</a:t>
            </a:r>
            <a:r>
              <a:rPr lang="en-US" dirty="0" err="1"/>
              <a:t>nav</a:t>
            </a:r>
            <a:r>
              <a:rPr lang="en-US" dirty="0"/>
              <a:t>&gt; tag or ARIA attribute role=“navigation”.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9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to user needs and device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1883"/>
            <a:ext cx="8229600" cy="3081058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A small screen should NOT mean less content.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People are doing more on their phones than ever before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watching videos, filling out applications, coding, ….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Never assume the user won’t need access to a functionality.</a:t>
            </a:r>
          </a:p>
          <a:p>
            <a:pPr marL="1200150" lvl="1" indent="-45720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305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great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ctr"/>
            <a:r>
              <a:rPr lang="en-US" dirty="0"/>
              <a:t>http://</a:t>
            </a:r>
            <a:r>
              <a:rPr lang="en-US" dirty="0" err="1"/>
              <a:t>mediaqueri.es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9767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great design….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r>
              <a:rPr lang="en-US" dirty="0">
                <a:hlinkClick r:id="rId3"/>
              </a:rPr>
              <a:t>http://www.csszengarden.com/214/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8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561"/>
            <a:ext cx="8229600" cy="3233161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buFont typeface="Arial"/>
              <a:buChar char="•"/>
            </a:pPr>
            <a:r>
              <a:rPr lang="en-US" sz="2800" dirty="0"/>
              <a:t>% </a:t>
            </a:r>
          </a:p>
          <a:p>
            <a:pPr lvl="1" indent="0">
              <a:lnSpc>
                <a:spcPct val="80000"/>
              </a:lnSpc>
              <a:buNone/>
            </a:pPr>
            <a:r>
              <a:rPr lang="en-US" sz="2400" dirty="0"/>
              <a:t>percentage values are always relative to another value, for example a length</a:t>
            </a:r>
            <a:endParaRPr lang="en-US" sz="2800" dirty="0"/>
          </a:p>
          <a:p>
            <a:pPr marL="457200" indent="-457200">
              <a:lnSpc>
                <a:spcPct val="80000"/>
              </a:lnSpc>
              <a:buFont typeface="Arial"/>
              <a:buChar char="•"/>
            </a:pPr>
            <a:r>
              <a:rPr lang="en-US" sz="2800" dirty="0" err="1"/>
              <a:t>em</a:t>
            </a:r>
            <a:endParaRPr lang="en-US" sz="2800" dirty="0"/>
          </a:p>
          <a:p>
            <a:pPr lvl="1" indent="0">
              <a:lnSpc>
                <a:spcPct val="80000"/>
              </a:lnSpc>
              <a:buNone/>
            </a:pPr>
            <a:r>
              <a:rPr lang="en-US" sz="2400" dirty="0"/>
              <a:t>font size of the element</a:t>
            </a:r>
          </a:p>
          <a:p>
            <a:pPr marL="457200" indent="-457200">
              <a:lnSpc>
                <a:spcPct val="80000"/>
              </a:lnSpc>
              <a:buFont typeface="Arial"/>
              <a:buChar char="•"/>
            </a:pPr>
            <a:r>
              <a:rPr lang="en-US" sz="2800" dirty="0"/>
              <a:t>rem</a:t>
            </a:r>
          </a:p>
          <a:p>
            <a:pPr lvl="1" indent="0">
              <a:lnSpc>
                <a:spcPct val="80000"/>
              </a:lnSpc>
              <a:buNone/>
            </a:pPr>
            <a:r>
              <a:rPr lang="en-US" sz="2400" dirty="0"/>
              <a:t> font size of the </a:t>
            </a:r>
            <a:r>
              <a:rPr lang="en-US" sz="2400" b="1" dirty="0"/>
              <a:t>root</a:t>
            </a:r>
            <a:r>
              <a:rPr lang="en-US" sz="2400" dirty="0"/>
              <a:t> element</a:t>
            </a:r>
          </a:p>
          <a:p>
            <a:pPr lvl="1" indent="0">
              <a:lnSpc>
                <a:spcPct val="80000"/>
              </a:lnSpc>
              <a:buNone/>
            </a:pP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60609" y="4066554"/>
            <a:ext cx="5914778" cy="8523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4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"/>
              <a:defRPr lang="en-US" sz="1800" kern="1200" dirty="0" smtClean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"/>
              <a:defRPr lang="en-US" sz="1800" kern="1200" dirty="0" smtClean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"/>
              <a:defRPr lang="en-US" sz="1800" kern="1200" dirty="0" smtClean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"/>
              <a:defRPr lang="en-US" sz="1800" kern="1200" dirty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>
                <a:solidFill>
                  <a:srgbClr val="FF6600"/>
                </a:solidFill>
                <a:latin typeface="Arial Narrow"/>
                <a:cs typeface="Arial Narrow"/>
              </a:rPr>
              <a:t>1em = 12pt = 16px = 100%</a:t>
            </a:r>
          </a:p>
          <a:p>
            <a:r>
              <a:rPr lang="fr-FR" sz="2800" b="1" dirty="0">
                <a:solidFill>
                  <a:srgbClr val="FF6600"/>
                </a:solidFill>
                <a:latin typeface="Arial Narrow"/>
                <a:cs typeface="Arial Narrow"/>
              </a:rPr>
              <a:t>1in = 2.54cm = 25.4mm = 72pt = 12pc</a:t>
            </a:r>
          </a:p>
          <a:p>
            <a:pPr marL="0" indent="0">
              <a:buFont typeface="Wingdings 2" pitchFamily="18" charset="2"/>
              <a:buNone/>
            </a:pPr>
            <a:endParaRPr lang="fr-FR" sz="2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28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Font typeface="Arial"/>
              <a:buChar char="•"/>
            </a:pPr>
            <a:r>
              <a:rPr lang="en-US" sz="2800" dirty="0" err="1"/>
              <a:t>vw</a:t>
            </a:r>
            <a:r>
              <a:rPr lang="en-US" sz="2800" dirty="0"/>
              <a:t> </a:t>
            </a:r>
          </a:p>
          <a:p>
            <a:pPr lvl="1" indent="0">
              <a:lnSpc>
                <a:spcPct val="80000"/>
              </a:lnSpc>
              <a:buNone/>
            </a:pPr>
            <a:r>
              <a:rPr lang="en-US" sz="2800" dirty="0"/>
              <a:t>viewport’s width, 1/100th of the width of the viewport.</a:t>
            </a:r>
          </a:p>
          <a:p>
            <a:pPr marL="457200" indent="-457200">
              <a:lnSpc>
                <a:spcPct val="80000"/>
              </a:lnSpc>
              <a:buFont typeface="Arial"/>
              <a:buChar char="•"/>
            </a:pPr>
            <a:r>
              <a:rPr lang="en-US" sz="2800" dirty="0" err="1"/>
              <a:t>vh</a:t>
            </a:r>
            <a:endParaRPr lang="en-US" sz="2800" dirty="0"/>
          </a:p>
          <a:p>
            <a:pPr lvl="1" indent="0">
              <a:lnSpc>
                <a:spcPct val="80000"/>
              </a:lnSpc>
              <a:buNone/>
            </a:pPr>
            <a:r>
              <a:rPr lang="en-US" sz="2800" dirty="0"/>
              <a:t>viewport’s height, 1/100th of the height of the viewport.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903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There are times that you will want to hardcode values.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Fluid/relative measurements will respond </a:t>
            </a:r>
            <a:r>
              <a:rPr lang="en-US"/>
              <a:t>to viewport </a:t>
            </a:r>
            <a:r>
              <a:rPr lang="en-US" dirty="0"/>
              <a:t>size.</a:t>
            </a:r>
          </a:p>
        </p:txBody>
      </p:sp>
    </p:spTree>
    <p:extLst>
      <p:ext uri="{BB962C8B-B14F-4D97-AF65-F5344CB8AC3E}">
        <p14:creationId xmlns:p14="http://schemas.microsoft.com/office/powerpoint/2010/main" val="337947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78942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ra">
  <a:themeElements>
    <a:clrScheme name="Coursera3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8000"/>
      </a:hlink>
      <a:folHlink>
        <a:srgbClr val="FF8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Coursera.thmx</Template>
  <TotalTime>13476</TotalTime>
  <Words>616</Words>
  <Application>Microsoft Macintosh PowerPoint</Application>
  <PresentationFormat>On-screen Show (16:9)</PresentationFormat>
  <Paragraphs>116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Arial Narrow</vt:lpstr>
      <vt:lpstr>Avenir Black</vt:lpstr>
      <vt:lpstr>Avenir Heavy</vt:lpstr>
      <vt:lpstr>Avenir Oblique</vt:lpstr>
      <vt:lpstr>Avenir Roman</vt:lpstr>
      <vt:lpstr>Calibri</vt:lpstr>
      <vt:lpstr>Lucida Grande</vt:lpstr>
      <vt:lpstr>Times New Roman</vt:lpstr>
      <vt:lpstr>Wingdings 2</vt:lpstr>
      <vt:lpstr>Coursera</vt:lpstr>
      <vt:lpstr>What is Responsive Design?</vt:lpstr>
      <vt:lpstr>What is Responsive Web Design?</vt:lpstr>
      <vt:lpstr>Adapting to user needs and device capabilities</vt:lpstr>
      <vt:lpstr>Examples of great design</vt:lpstr>
      <vt:lpstr>Not great design….</vt:lpstr>
      <vt:lpstr>Relative measurements</vt:lpstr>
      <vt:lpstr>Relative measurements</vt:lpstr>
      <vt:lpstr>Review</vt:lpstr>
      <vt:lpstr>Frameworks</vt:lpstr>
      <vt:lpstr>Frameworks</vt:lpstr>
      <vt:lpstr>What does “framework” mean here?</vt:lpstr>
      <vt:lpstr>Popular front-end frameworks</vt:lpstr>
      <vt:lpstr>What it means for you</vt:lpstr>
      <vt:lpstr>Introduction to Bootstrap 3</vt:lpstr>
      <vt:lpstr>What is it?</vt:lpstr>
      <vt:lpstr>Who uses it?</vt:lpstr>
      <vt:lpstr>Bootstrap 3.0 benefits</vt:lpstr>
      <vt:lpstr>Why you should use it</vt:lpstr>
      <vt:lpstr>Why you shouldn’t use it….</vt:lpstr>
      <vt:lpstr>Bootstrap Uses</vt:lpstr>
      <vt:lpstr>Bootstrap Navigation</vt:lpstr>
      <vt:lpstr>Navigation Bars</vt:lpstr>
      <vt:lpstr>navbar class</vt:lpstr>
      <vt:lpstr>Accessibility</vt:lpstr>
    </vt:vector>
  </TitlesOfParts>
  <Company>University of Michigan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Bootstrap3</dc:title>
  <dc:creator>School of Michigan</dc:creator>
  <cp:lastModifiedBy>Colleen van Lent</cp:lastModifiedBy>
  <cp:revision>37</cp:revision>
  <dcterms:created xsi:type="dcterms:W3CDTF">2013-12-20T12:50:23Z</dcterms:created>
  <dcterms:modified xsi:type="dcterms:W3CDTF">2018-04-30T21:22:57Z</dcterms:modified>
</cp:coreProperties>
</file>