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28"/>
  </p:notesMasterIdLst>
  <p:sldIdLst>
    <p:sldId id="395" r:id="rId2"/>
    <p:sldId id="396" r:id="rId3"/>
    <p:sldId id="397" r:id="rId4"/>
    <p:sldId id="398" r:id="rId5"/>
    <p:sldId id="400" r:id="rId6"/>
    <p:sldId id="402" r:id="rId7"/>
    <p:sldId id="403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9" r:id="rId16"/>
    <p:sldId id="502" r:id="rId17"/>
    <p:sldId id="510" r:id="rId18"/>
    <p:sldId id="474" r:id="rId19"/>
    <p:sldId id="286" r:id="rId20"/>
    <p:sldId id="287" r:id="rId21"/>
    <p:sldId id="288" r:id="rId22"/>
    <p:sldId id="289" r:id="rId23"/>
    <p:sldId id="290" r:id="rId24"/>
    <p:sldId id="291" r:id="rId25"/>
    <p:sldId id="511" r:id="rId26"/>
    <p:sldId id="292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433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B2EC9-EA7B-9440-9FFE-92A4AA7C1001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D548A-E2E2-2A4B-BE14-E7090BE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Chunking appropriately, avoiding</a:t>
            </a:r>
            <a:r>
              <a:rPr lang="en-US" baseline="0" dirty="0"/>
              <a:t> jargon or institutional language, avoid URL descriptors</a:t>
            </a:r>
            <a:endParaRPr lang="en-US" dirty="0"/>
          </a:p>
          <a:p>
            <a:r>
              <a:rPr lang="en-US" dirty="0"/>
              <a:t>Different learning modalities, visual versus verbal</a:t>
            </a:r>
          </a:p>
          <a:p>
            <a:r>
              <a:rPr lang="en-US" dirty="0"/>
              <a:t>Don’t change</a:t>
            </a:r>
            <a:r>
              <a:rPr lang="en-US" baseline="0" dirty="0"/>
              <a:t> </a:t>
            </a:r>
            <a:r>
              <a:rPr lang="en-US" baseline="0" dirty="0" err="1"/>
              <a:t>nav</a:t>
            </a:r>
            <a:r>
              <a:rPr lang="en-US" baseline="0" dirty="0"/>
              <a:t> and layout structure</a:t>
            </a:r>
          </a:p>
          <a:p>
            <a:r>
              <a:rPr lang="en-US" baseline="0" dirty="0"/>
              <a:t>Careful with AJAX-</a:t>
            </a:r>
            <a:r>
              <a:rPr lang="en-US" baseline="0" dirty="0" err="1"/>
              <a:t>y</a:t>
            </a:r>
            <a:r>
              <a:rPr lang="en-US" baseline="0" dirty="0"/>
              <a:t> elements, pop-ups</a:t>
            </a:r>
          </a:p>
          <a:p>
            <a:r>
              <a:rPr lang="en-US" baseline="0" dirty="0"/>
              <a:t>Considerate form validation and error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E71FE-2C03-5F40-9E7D-451C7D07B7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95" y="1163067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91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217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94017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11361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06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68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1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475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809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7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61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62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37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7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43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66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214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  <a:br>
              <a:rPr lang="en-US" dirty="0"/>
            </a:br>
            <a:r>
              <a:rPr lang="en-US" dirty="0"/>
              <a:t>Cascading Style Sheets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Style to your Pages</a:t>
            </a:r>
          </a:p>
        </p:txBody>
      </p:sp>
    </p:spTree>
    <p:extLst>
      <p:ext uri="{BB962C8B-B14F-4D97-AF65-F5344CB8AC3E}">
        <p14:creationId xmlns:p14="http://schemas.microsoft.com/office/powerpoint/2010/main" val="382735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Perceivable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6"/>
            <a:ext cx="8229600" cy="321098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Provide text alternatives for images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Provide captions and transcripts for video and audio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Use correct semantic markup so content can be presented in different ways</a:t>
            </a:r>
          </a:p>
          <a:p>
            <a:pPr marL="45720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Make it easier for users to see content by using good color contrast</a:t>
            </a:r>
          </a:p>
        </p:txBody>
      </p:sp>
    </p:spTree>
    <p:extLst>
      <p:ext uri="{BB962C8B-B14F-4D97-AF65-F5344CB8AC3E}">
        <p14:creationId xmlns:p14="http://schemas.microsoft.com/office/powerpoint/2010/main" val="364184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984"/>
            <a:ext cx="8229600" cy="27029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b="1" i="1" dirty="0"/>
              <a:t>All functionality available from the keyboard!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Users have control over timing and limits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Do not cause seizures (don’t flash content)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Provide ways to help users navigate, find content, and determine where they are</a:t>
            </a:r>
          </a:p>
        </p:txBody>
      </p:sp>
    </p:spTree>
    <p:extLst>
      <p:ext uri="{BB962C8B-B14F-4D97-AF65-F5344CB8AC3E}">
        <p14:creationId xmlns:p14="http://schemas.microsoft.com/office/powerpoint/2010/main" val="333494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uth stick votin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6" y="629842"/>
            <a:ext cx="2832100" cy="1628775"/>
          </a:xfrm>
          <a:prstGeom prst="rect">
            <a:avLst/>
          </a:prstGeom>
        </p:spPr>
      </p:pic>
      <p:pic>
        <p:nvPicPr>
          <p:cNvPr id="5" name="Picture 4" descr="braille refreshable displa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922" y="483793"/>
            <a:ext cx="3933825" cy="2264569"/>
          </a:xfrm>
          <a:prstGeom prst="rect">
            <a:avLst/>
          </a:prstGeom>
        </p:spPr>
      </p:pic>
      <p:pic>
        <p:nvPicPr>
          <p:cNvPr id="6" name="Picture 5" descr="keyboard for people who use mouse sticks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8" y="2258617"/>
            <a:ext cx="4638675" cy="2336006"/>
          </a:xfrm>
          <a:prstGeom prst="rect">
            <a:avLst/>
          </a:prstGeom>
        </p:spPr>
      </p:pic>
      <p:pic>
        <p:nvPicPr>
          <p:cNvPr id="7" name="Picture 6" descr="mouse by integra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1" y="2437211"/>
            <a:ext cx="2867025" cy="2157413"/>
          </a:xfrm>
          <a:prstGeom prst="rect">
            <a:avLst/>
          </a:prstGeom>
        </p:spPr>
      </p:pic>
      <p:pic>
        <p:nvPicPr>
          <p:cNvPr id="8" name="Picture 7" descr="joystick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529" y="758428"/>
            <a:ext cx="2190751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2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6"/>
            <a:ext cx="8229600" cy="321098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Economical and plain use of language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Text supplemented with illustrations, videos, and other formats where appropriate (i.e., use good Universal Design)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Navigation, information structure are discernable and consistent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Make pages operate in predictable ways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Help users avoid and correct mistakes</a:t>
            </a:r>
          </a:p>
        </p:txBody>
      </p:sp>
    </p:spTree>
    <p:extLst>
      <p:ext uri="{BB962C8B-B14F-4D97-AF65-F5344CB8AC3E}">
        <p14:creationId xmlns:p14="http://schemas.microsoft.com/office/powerpoint/2010/main" val="408418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70" y="243095"/>
            <a:ext cx="8432800" cy="701843"/>
          </a:xfrm>
        </p:spPr>
        <p:txBody>
          <a:bodyPr/>
          <a:lstStyle/>
          <a:p>
            <a:r>
              <a:rPr lang="en-US" dirty="0"/>
              <a:t>Robust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678"/>
            <a:ext cx="8507506" cy="3194264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Is your site functional across various technologies (smart phone, screen reader, laptop, </a:t>
            </a:r>
            <a:r>
              <a:rPr lang="en-US" sz="2600" dirty="0" err="1"/>
              <a:t>pensticks</a:t>
            </a:r>
            <a:r>
              <a:rPr lang="en-US" sz="2600" dirty="0"/>
              <a:t>, etc..)?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Syntax errors that don’t affect visual presentation may hamper assistive technology and accessibility tools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Adhering to W3C standards ensures future compatibility 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Validate your code at </a:t>
            </a:r>
            <a:r>
              <a:rPr lang="en-US" sz="2600" dirty="0">
                <a:solidFill>
                  <a:srgbClr val="FFFF00"/>
                </a:solidFill>
              </a:rPr>
              <a:t>validator.w3c.org</a:t>
            </a:r>
            <a:r>
              <a:rPr lang="en-US" sz="2600" dirty="0"/>
              <a:t> and </a:t>
            </a:r>
            <a:r>
              <a:rPr lang="en-US" sz="2600" dirty="0" err="1">
                <a:solidFill>
                  <a:srgbClr val="FFFF00"/>
                </a:solidFill>
              </a:rPr>
              <a:t>wave.webaim.org</a:t>
            </a:r>
            <a:endParaRPr lang="en-US" sz="2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45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Meaningful link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0979"/>
            <a:ext cx="8229600" cy="3228703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Screen readers can find and list links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Descriptions for the links must be meaningful out of context, via tabbing or presented in a list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Don’t use “here”, “click here”, “read this”, and “more”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Don’t use URL as a link description—will sound like gibberish, unless very short and intuitive</a:t>
            </a:r>
          </a:p>
        </p:txBody>
      </p:sp>
    </p:spTree>
    <p:extLst>
      <p:ext uri="{BB962C8B-B14F-4D97-AF65-F5344CB8AC3E}">
        <p14:creationId xmlns:p14="http://schemas.microsoft.com/office/powerpoint/2010/main" val="19001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6"/>
            <a:ext cx="8229600" cy="321098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Accessibility starts with proper HTML tags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Styling can actually make it HARDER for some people to access the information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Get into the early habit of utilizing accessibility tools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“Cool” new style should not be at the cost of accessibility</a:t>
            </a:r>
          </a:p>
        </p:txBody>
      </p:sp>
    </p:spTree>
    <p:extLst>
      <p:ext uri="{BB962C8B-B14F-4D97-AF65-F5344CB8AC3E}">
        <p14:creationId xmlns:p14="http://schemas.microsoft.com/office/powerpoint/2010/main" val="2942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807"/>
            <a:ext cx="8229600" cy="2702991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/>
              <a:t>How easy is it to navigate your page?</a:t>
            </a:r>
          </a:p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/>
              <a:t>What would happen if the colors weren’t there?</a:t>
            </a:r>
          </a:p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/>
              <a:t>What would happen if you couldn’t use a mouse?</a:t>
            </a:r>
          </a:p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/>
              <a:t>Plan for everyone</a:t>
            </a:r>
          </a:p>
        </p:txBody>
      </p:sp>
    </p:spTree>
    <p:extLst>
      <p:ext uri="{BB962C8B-B14F-4D97-AF65-F5344CB8AC3E}">
        <p14:creationId xmlns:p14="http://schemas.microsoft.com/office/powerpoint/2010/main" val="203860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use style sheets from others to style your code, just by adding class!!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override style sheets from others just by rewriting the class, or making your own version of it and linking it last.</a:t>
            </a:r>
          </a:p>
        </p:txBody>
      </p:sp>
    </p:spTree>
    <p:extLst>
      <p:ext uri="{BB962C8B-B14F-4D97-AF65-F5344CB8AC3E}">
        <p14:creationId xmlns:p14="http://schemas.microsoft.com/office/powerpoint/2010/main" val="103056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89" y="1783123"/>
            <a:ext cx="8535737" cy="1537285"/>
          </a:xfrm>
        </p:spPr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best colors for your site</a:t>
            </a:r>
          </a:p>
        </p:txBody>
      </p:sp>
    </p:spTree>
    <p:extLst>
      <p:ext uri="{BB962C8B-B14F-4D97-AF65-F5344CB8AC3E}">
        <p14:creationId xmlns:p14="http://schemas.microsoft.com/office/powerpoint/2010/main" val="232849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Default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The same html file may look different when viewed on different browsers. </a:t>
            </a:r>
          </a:p>
          <a:p>
            <a:pPr marL="1200150" lvl="1" indent="-457200">
              <a:lnSpc>
                <a:spcPct val="120000"/>
              </a:lnSpc>
              <a:buFont typeface="Arial"/>
              <a:buChar char="•"/>
            </a:pPr>
            <a:r>
              <a:rPr lang="en-US" sz="2600" dirty="0"/>
              <a:t>Some tags are supported, some aren’t</a:t>
            </a:r>
          </a:p>
          <a:p>
            <a:pPr marL="1200150" lvl="1" indent="-457200">
              <a:lnSpc>
                <a:spcPct val="120000"/>
              </a:lnSpc>
              <a:buFont typeface="Arial"/>
              <a:buChar char="•"/>
            </a:pPr>
            <a:r>
              <a:rPr lang="en-US" sz="2600" dirty="0"/>
              <a:t>Browsers may have different </a:t>
            </a:r>
            <a:r>
              <a:rPr lang="en-US" sz="2600" b="0" i="1" dirty="0">
                <a:solidFill>
                  <a:srgbClr val="FF6600"/>
                </a:solidFill>
              </a:rPr>
              <a:t>default styles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In general, default looks are plain.</a:t>
            </a:r>
          </a:p>
        </p:txBody>
      </p:sp>
    </p:spTree>
    <p:extLst>
      <p:ext uri="{BB962C8B-B14F-4D97-AF65-F5344CB8AC3E}">
        <p14:creationId xmlns:p14="http://schemas.microsoft.com/office/powerpoint/2010/main" val="20880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9512"/>
            <a:ext cx="8229600" cy="334013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Color names (blue, red, yellow, etc.) work, but should be avoided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Hexadecimal is common convention</a:t>
            </a:r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#0000FF, #FF0000, #FFFF00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rgb</a:t>
            </a:r>
            <a:endParaRPr lang="en-US" dirty="0"/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(0, 0, 1), (1, 0, 0), (1, 1, 0)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rgba</a:t>
            </a:r>
            <a:endParaRPr lang="en-US" dirty="0"/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(0, 0, 1, .5)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872" y="2901060"/>
            <a:ext cx="1066081" cy="8938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#0000FF</a:t>
            </a:r>
          </a:p>
        </p:txBody>
      </p:sp>
      <p:sp>
        <p:nvSpPr>
          <p:cNvPr id="5" name="Rectangle 4"/>
          <p:cNvSpPr/>
          <p:nvPr/>
        </p:nvSpPr>
        <p:spPr>
          <a:xfrm>
            <a:off x="6335992" y="2888806"/>
            <a:ext cx="1066081" cy="8938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#FF0000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2383" y="2888806"/>
            <a:ext cx="1066081" cy="8938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#FFFF00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4436" y="3920350"/>
            <a:ext cx="1944031" cy="893840"/>
          </a:xfrm>
          <a:prstGeom prst="rect">
            <a:avLst/>
          </a:prstGeom>
          <a:solidFill>
            <a:srgbClr val="0000FF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rgba</a:t>
            </a:r>
            <a:r>
              <a:rPr lang="en-US" dirty="0"/>
              <a:t>(</a:t>
            </a:r>
            <a:r>
              <a:rPr lang="en-US"/>
              <a:t>0, 0, 1</a:t>
            </a:r>
            <a:r>
              <a:rPr lang="en-US" dirty="0"/>
              <a:t>, .5)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2515" y="3920350"/>
            <a:ext cx="1695023" cy="8938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rgb</a:t>
            </a:r>
            <a:r>
              <a:rPr lang="en-US" dirty="0"/>
              <a:t>(0,0,1)</a:t>
            </a:r>
          </a:p>
        </p:txBody>
      </p:sp>
    </p:spTree>
    <p:extLst>
      <p:ext uri="{BB962C8B-B14F-4D97-AF65-F5344CB8AC3E}">
        <p14:creationId xmlns:p14="http://schemas.microsoft.com/office/powerpoint/2010/main" val="235848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767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Appropriate use of color is critical to web accessibility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Many more people are visually impaired or color blind than are legally blind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760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color contrast?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751"/>
            <a:ext cx="8229600" cy="270299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/>
              <a:t>You intuitively know when something has poor contrast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/>
              <a:t>There are tools that quantify the contrast between text and its background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</a:rPr>
              <a:t>http://wave.webaim.org/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</a:rPr>
              <a:t>http://</a:t>
            </a:r>
            <a:r>
              <a:rPr lang="en-US" dirty="0" err="1">
                <a:solidFill>
                  <a:srgbClr val="FFFF00"/>
                </a:solidFill>
              </a:rPr>
              <a:t>webaim.org</a:t>
            </a:r>
            <a:r>
              <a:rPr lang="en-US" dirty="0">
                <a:solidFill>
                  <a:srgbClr val="FFFF00"/>
                </a:solidFill>
              </a:rPr>
              <a:t>/resources/</a:t>
            </a:r>
            <a:r>
              <a:rPr lang="en-US" dirty="0" err="1">
                <a:solidFill>
                  <a:srgbClr val="FFFF00"/>
                </a:solidFill>
              </a:rPr>
              <a:t>contrastchecker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239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use color alone to convey meaning</a:t>
            </a:r>
          </a:p>
        </p:txBody>
      </p:sp>
      <p:pic>
        <p:nvPicPr>
          <p:cNvPr id="6" name="Content Placeholder 5" descr="color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03" r="-7703"/>
          <a:stretch>
            <a:fillRect/>
          </a:stretch>
        </p:blipFill>
        <p:spPr>
          <a:xfrm>
            <a:off x="254017" y="1755076"/>
            <a:ext cx="8563897" cy="2812790"/>
          </a:xfrm>
        </p:spPr>
      </p:pic>
    </p:spTree>
    <p:extLst>
      <p:ext uri="{BB962C8B-B14F-4D97-AF65-F5344CB8AC3E}">
        <p14:creationId xmlns:p14="http://schemas.microsoft.com/office/powerpoint/2010/main" val="3261356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gray scale …</a:t>
            </a:r>
          </a:p>
        </p:txBody>
      </p:sp>
      <p:pic>
        <p:nvPicPr>
          <p:cNvPr id="6" name="Content Placeholder 5" descr="color.bw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03" r="-7703"/>
          <a:stretch>
            <a:fillRect/>
          </a:stretch>
        </p:blipFill>
        <p:spPr>
          <a:xfrm>
            <a:off x="457200" y="1816925"/>
            <a:ext cx="8229600" cy="2702991"/>
          </a:xfrm>
        </p:spPr>
      </p:pic>
    </p:spTree>
    <p:extLst>
      <p:ext uri="{BB962C8B-B14F-4D97-AF65-F5344CB8AC3E}">
        <p14:creationId xmlns:p14="http://schemas.microsoft.com/office/powerpoint/2010/main" val="385243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58D7-DF0B-6947-9E43-3B8F7053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3702-0C70-F144-A81F-29B14A54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http://www.csszengarden.com</a:t>
            </a:r>
            <a:r>
              <a:rPr lang="en-US">
                <a:hlinkClick r:id="rId2"/>
              </a:rPr>
              <a:t>/214/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6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750"/>
            <a:ext cx="8229600" cy="2702991"/>
          </a:xfrm>
        </p:spPr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Use web safe colors and use an accepted convention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Test your site using a contrast checker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Avoid using color to convey meaning</a:t>
            </a:r>
          </a:p>
        </p:txBody>
      </p:sp>
    </p:spTree>
    <p:extLst>
      <p:ext uri="{BB962C8B-B14F-4D97-AF65-F5344CB8AC3E}">
        <p14:creationId xmlns:p14="http://schemas.microsoft.com/office/powerpoint/2010/main" val="35685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38" y="1333807"/>
            <a:ext cx="8432800" cy="3560154"/>
          </a:xfrm>
        </p:spPr>
        <p:txBody>
          <a:bodyPr>
            <a:normAutofit fontScale="92500" lnSpcReduction="10000"/>
          </a:bodyPr>
          <a:lstStyle/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/>
              <a:t>As styling tags were phased out of html, styling was done with </a:t>
            </a:r>
            <a:r>
              <a:rPr lang="en-US" sz="3200" b="0" dirty="0"/>
              <a:t>style attribute </a:t>
            </a: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endParaRPr lang="en-US" sz="3200" b="0" dirty="0">
              <a:solidFill>
                <a:srgbClr val="FF6600"/>
              </a:solidFill>
            </a:endParaRP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endParaRPr lang="en-US" sz="3200" b="0" dirty="0">
              <a:solidFill>
                <a:srgbClr val="FF6600"/>
              </a:solidFill>
            </a:endParaRP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endParaRPr lang="en-US" sz="3200" b="0" dirty="0">
              <a:solidFill>
                <a:srgbClr val="FF6600"/>
              </a:solidFill>
            </a:endParaRP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/>
              <a:t>Violated separation of content/style</a:t>
            </a:r>
          </a:p>
        </p:txBody>
      </p:sp>
      <p:pic>
        <p:nvPicPr>
          <p:cNvPr id="4" name="Picture 3" descr="Screen Shot 2015-07-26 at 12.14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0" y="2420214"/>
            <a:ext cx="8544329" cy="649684"/>
          </a:xfrm>
          <a:prstGeom prst="rect">
            <a:avLst/>
          </a:prstGeom>
        </p:spPr>
      </p:pic>
      <p:pic>
        <p:nvPicPr>
          <p:cNvPr id="5" name="Picture 4" descr="Screen Shot 2015-07-26 at 12.20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17" y="3231540"/>
            <a:ext cx="4064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3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162"/>
            <a:ext cx="8229600" cy="3679247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CSS defined generic rules that can apply to multiple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10" y="2219698"/>
            <a:ext cx="407894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/>
              </a:rPr>
              <a:t>selector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 {</a:t>
            </a:r>
          </a:p>
          <a:p>
            <a:r>
              <a:rPr lang="en-US" sz="3200" dirty="0">
                <a:solidFill>
                  <a:prstClr val="black"/>
                </a:solidFill>
                <a:latin typeface="Times New Roman"/>
              </a:rPr>
              <a:t>		</a:t>
            </a:r>
            <a:r>
              <a:rPr lang="en-US" sz="3200" dirty="0">
                <a:solidFill>
                  <a:srgbClr val="FF6600"/>
                </a:solidFill>
                <a:latin typeface="Times New Roman"/>
              </a:rPr>
              <a:t>property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: </a:t>
            </a:r>
            <a:r>
              <a:rPr lang="en-US" sz="3200" dirty="0">
                <a:solidFill>
                  <a:srgbClr val="008000"/>
                </a:solidFill>
                <a:latin typeface="Times New Roman"/>
              </a:rPr>
              <a:t>value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;</a:t>
            </a:r>
          </a:p>
          <a:p>
            <a:r>
              <a:rPr lang="en-US" sz="3200" dirty="0">
                <a:solidFill>
                  <a:prstClr val="black"/>
                </a:solidFill>
                <a:latin typeface="Times New Roman"/>
              </a:rPr>
              <a:t>}</a:t>
            </a:r>
          </a:p>
        </p:txBody>
      </p:sp>
      <p:pic>
        <p:nvPicPr>
          <p:cNvPr id="5" name="Picture 4" descr="Screen Shot 2015-07-26 at 12.26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93" y="2219698"/>
            <a:ext cx="4250109" cy="1610828"/>
          </a:xfrm>
          <a:prstGeom prst="rect">
            <a:avLst/>
          </a:prstGeom>
        </p:spPr>
      </p:pic>
      <p:pic>
        <p:nvPicPr>
          <p:cNvPr id="6" name="Picture 5" descr="Screen Shot 2015-07-26 at 12.20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1" y="4006239"/>
            <a:ext cx="4064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6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Properties</a:t>
            </a:r>
          </a:p>
        </p:txBody>
      </p:sp>
      <p:pic>
        <p:nvPicPr>
          <p:cNvPr id="5" name="Content Placeholder 4" descr="Screen Shot 2015-07-26 at 12.37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54" b="-3854"/>
          <a:stretch>
            <a:fillRect/>
          </a:stretch>
        </p:blipFill>
        <p:spPr>
          <a:xfrm>
            <a:off x="254000" y="1383635"/>
            <a:ext cx="8229600" cy="2702991"/>
          </a:xfrm>
        </p:spPr>
      </p:pic>
      <p:pic>
        <p:nvPicPr>
          <p:cNvPr id="6" name="Picture 5" descr="Screen Shot 2015-07-26 at 12.38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06" y="4086627"/>
            <a:ext cx="6108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955"/>
            <a:ext cx="8229600" cy="367687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/>
              <a:t>You can put rules in an external file (don</a:t>
            </a:r>
            <a:r>
              <a:rPr lang="fr-FR" dirty="0"/>
              <a:t>’</a:t>
            </a:r>
            <a:r>
              <a:rPr lang="en-US" dirty="0"/>
              <a:t>t use the style tag!!)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/>
              <a:t>A link to the style sheet is put in the head section.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/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/>
              <a:t>Styles are applied to all elements in all files that links to the style sheet</a:t>
            </a:r>
          </a:p>
        </p:txBody>
      </p:sp>
      <p:pic>
        <p:nvPicPr>
          <p:cNvPr id="4" name="Picture 3" descr="Screen Shot 2015-07-26 at 12.44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" y="3120499"/>
            <a:ext cx="8068235" cy="7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3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“Cascading” part of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334"/>
            <a:ext cx="8229600" cy="2702991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4400" dirty="0"/>
              <a:t>Browser default  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4400" i="1" dirty="0">
                <a:solidFill>
                  <a:srgbClr val="FF6600"/>
                </a:solidFill>
              </a:rPr>
              <a:t>External</a:t>
            </a:r>
            <a:r>
              <a:rPr lang="en-US" sz="4400" dirty="0">
                <a:solidFill>
                  <a:srgbClr val="FF6600"/>
                </a:solidFill>
              </a:rPr>
              <a:t> </a:t>
            </a:r>
            <a:r>
              <a:rPr lang="en-US" sz="4400" dirty="0">
                <a:solidFill>
                  <a:srgbClr val="FFFFFF"/>
                </a:solidFill>
              </a:rPr>
              <a:t>style sheets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4600" i="1" dirty="0">
                <a:solidFill>
                  <a:srgbClr val="FF6600"/>
                </a:solidFill>
              </a:rPr>
              <a:t>Internal</a:t>
            </a:r>
            <a:r>
              <a:rPr lang="en-US" sz="4600" dirty="0">
                <a:solidFill>
                  <a:srgbClr val="FF6600"/>
                </a:solidFill>
              </a:rPr>
              <a:t> </a:t>
            </a:r>
            <a:r>
              <a:rPr lang="en-US" sz="4600" dirty="0">
                <a:solidFill>
                  <a:srgbClr val="FFFFFF"/>
                </a:solidFill>
              </a:rPr>
              <a:t>style (in the head section)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4400" i="1" dirty="0">
                <a:solidFill>
                  <a:srgbClr val="FF6600"/>
                </a:solidFill>
              </a:rPr>
              <a:t>Inline </a:t>
            </a:r>
            <a:r>
              <a:rPr lang="en-US" sz="4400" dirty="0">
                <a:solidFill>
                  <a:srgbClr val="FFFFFF"/>
                </a:solidFill>
              </a:rPr>
              <a:t>style (inside an HTML element)</a:t>
            </a:r>
          </a:p>
        </p:txBody>
      </p:sp>
    </p:spTree>
    <p:extLst>
      <p:ext uri="{BB962C8B-B14F-4D97-AF65-F5344CB8AC3E}">
        <p14:creationId xmlns:p14="http://schemas.microsoft.com/office/powerpoint/2010/main" val="21027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3" y="1895173"/>
            <a:ext cx="8535737" cy="1537285"/>
          </a:xfrm>
        </p:spPr>
        <p:txBody>
          <a:bodyPr/>
          <a:lstStyle/>
          <a:p>
            <a:r>
              <a:rPr lang="en-US" dirty="0"/>
              <a:t>Designing for Accessibility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POUR</a:t>
            </a:r>
          </a:p>
        </p:txBody>
      </p:sp>
    </p:spTree>
    <p:extLst>
      <p:ext uri="{BB962C8B-B14F-4D97-AF65-F5344CB8AC3E}">
        <p14:creationId xmlns:p14="http://schemas.microsoft.com/office/powerpoint/2010/main" val="4706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43647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The content of your page should be in the HTML.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It is tempting to add content via colors, images, etc.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Follow the POUR guidelines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400" u="sng" dirty="0">
                <a:solidFill>
                  <a:srgbClr val="FFFF00"/>
                </a:solidFill>
              </a:rPr>
              <a:t>Perceivable, Operable, Understandable, Robust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313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041415 Powerpoint A">
  <a:themeElements>
    <a:clrScheme name="Custom 12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810</Words>
  <Application>Microsoft Macintosh PowerPoint</Application>
  <PresentationFormat>On-screen Show (16:9)</PresentationFormat>
  <Paragraphs>114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Georgia</vt:lpstr>
      <vt:lpstr>Gill Sans SemiBold</vt:lpstr>
      <vt:lpstr>Lucida Grande</vt:lpstr>
      <vt:lpstr>Times New Roman</vt:lpstr>
      <vt:lpstr>Wingdings</vt:lpstr>
      <vt:lpstr>1_041415 Powerpoint A</vt:lpstr>
      <vt:lpstr>CSS3 Cascading Style Sheets</vt:lpstr>
      <vt:lpstr>Browser Default Styling</vt:lpstr>
      <vt:lpstr>Adding Style</vt:lpstr>
      <vt:lpstr>Cascading Style Sheet</vt:lpstr>
      <vt:lpstr>Multiple Properties</vt:lpstr>
      <vt:lpstr>External Style Sheet</vt:lpstr>
      <vt:lpstr>The “Cascading” part of CSS</vt:lpstr>
      <vt:lpstr>Designing for Accessibility </vt:lpstr>
      <vt:lpstr>Overview</vt:lpstr>
      <vt:lpstr>Perceivable</vt:lpstr>
      <vt:lpstr>Operable</vt:lpstr>
      <vt:lpstr>PowerPoint Presentation</vt:lpstr>
      <vt:lpstr>Understandable</vt:lpstr>
      <vt:lpstr>Robust</vt:lpstr>
      <vt:lpstr>Meaningful link text</vt:lpstr>
      <vt:lpstr>Review</vt:lpstr>
      <vt:lpstr>Assess</vt:lpstr>
      <vt:lpstr>The Good News</vt:lpstr>
      <vt:lpstr>Colors</vt:lpstr>
      <vt:lpstr>Color Conventions</vt:lpstr>
      <vt:lpstr>Accessibility</vt:lpstr>
      <vt:lpstr>What is color contrast?</vt:lpstr>
      <vt:lpstr>Don’t use color alone to convey meaning</vt:lpstr>
      <vt:lpstr>Test in gray scale …</vt:lpstr>
      <vt:lpstr>The Big Picture</vt:lpstr>
      <vt:lpstr>Review</vt:lpstr>
    </vt:vector>
  </TitlesOfParts>
  <Company>University of Michigan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School of Michigan</dc:creator>
  <cp:lastModifiedBy>Colleen van Lent</cp:lastModifiedBy>
  <cp:revision>18</cp:revision>
  <dcterms:created xsi:type="dcterms:W3CDTF">2016-02-09T01:44:09Z</dcterms:created>
  <dcterms:modified xsi:type="dcterms:W3CDTF">2018-04-30T19:49:44Z</dcterms:modified>
</cp:coreProperties>
</file>