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4" r:id="rId2"/>
    <p:sldId id="320" r:id="rId3"/>
    <p:sldId id="305" r:id="rId4"/>
    <p:sldId id="307" r:id="rId5"/>
    <p:sldId id="308" r:id="rId6"/>
    <p:sldId id="309" r:id="rId7"/>
    <p:sldId id="310" r:id="rId8"/>
    <p:sldId id="311" r:id="rId9"/>
    <p:sldId id="313" r:id="rId10"/>
    <p:sldId id="314" r:id="rId11"/>
    <p:sldId id="315" r:id="rId12"/>
    <p:sldId id="316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5"/>
    <p:restoredTop sz="94433"/>
  </p:normalViewPr>
  <p:slideViewPr>
    <p:cSldViewPr snapToGrid="0" snapToObjects="1">
      <p:cViewPr varScale="1">
        <p:scale>
          <a:sx n="52" d="100"/>
          <a:sy n="52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505" y="1550746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366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94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866775" y="180977"/>
            <a:ext cx="10448925" cy="1724025"/>
          </a:xfrm>
          <a:prstGeom prst="rect">
            <a:avLst/>
          </a:prstGeom>
        </p:spPr>
        <p:txBody>
          <a:bodyPr lIns="57607" tIns="28804" rIns="57607" bIns="28804"/>
          <a:lstStyle>
            <a:lvl1pPr>
              <a:defRPr sz="4700"/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5988508" y="6553202"/>
            <a:ext cx="200025" cy="209551"/>
          </a:xfrm>
          <a:prstGeom prst="rect">
            <a:avLst/>
          </a:prstGeom>
        </p:spPr>
        <p:txBody>
          <a:bodyPr lIns="57607" tIns="28804" rIns="57607" bIns="28804"/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80985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909060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22175"/>
            <a:ext cx="10972800" cy="3603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5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77" y="1024914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15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3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76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5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4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26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5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62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70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7" y="666738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38"/>
            <a:ext cx="6815667" cy="5619855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7" y="159553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5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6"/>
            <a:ext cx="7315200" cy="804863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23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584200"/>
          </a:xfrm>
          <a:prstGeom prst="rect">
            <a:avLst/>
          </a:prstGeom>
          <a:solidFill>
            <a:srgbClr val="011C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DC227"/>
                </a:solidFill>
                <a:latin typeface="Times New Roman"/>
              </a:rPr>
              <a:t>Top Bar Reserved for U-M Branding and Course Information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0202766" y="100462"/>
            <a:ext cx="1853177" cy="411987"/>
          </a:xfrm>
          <a:prstGeom prst="rightArrow">
            <a:avLst/>
          </a:prstGeom>
          <a:solidFill>
            <a:srgbClr val="FDC2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117102" y="100462"/>
            <a:ext cx="1853177" cy="411987"/>
          </a:xfrm>
          <a:prstGeom prst="rightArrow">
            <a:avLst/>
          </a:prstGeom>
          <a:solidFill>
            <a:srgbClr val="FDC2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949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Request/Response 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Or, what happens when you type something into the address bar</a:t>
            </a:r>
          </a:p>
        </p:txBody>
      </p:sp>
    </p:spTree>
    <p:extLst>
      <p:ext uri="{BB962C8B-B14F-4D97-AF65-F5344CB8AC3E}">
        <p14:creationId xmlns:p14="http://schemas.microsoft.com/office/powerpoint/2010/main" val="367783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Once the IP address is determined, the browser creates an HTTP request.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Lots of hidden information in this request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header, cookies, form data,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8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The server returns files/output, not “web pages”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It is up to the browser to decide what to do with that info</a:t>
            </a:r>
          </a:p>
          <a:p>
            <a:pPr lvl="1" indent="0">
              <a:buNone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If the server can’t fulfill the request it will send back error codes: 404, 500, etc.</a:t>
            </a:r>
          </a:p>
        </p:txBody>
      </p:sp>
    </p:spTree>
    <p:extLst>
      <p:ext uri="{BB962C8B-B14F-4D97-AF65-F5344CB8AC3E}">
        <p14:creationId xmlns:p14="http://schemas.microsoft.com/office/powerpoint/2010/main" val="144552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2343"/>
            <a:ext cx="9144000" cy="1126508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What happens when you type  </a:t>
            </a:r>
            <a:br>
              <a:rPr lang="en-US" sz="2400" dirty="0"/>
            </a:br>
            <a:r>
              <a:rPr lang="en-US" sz="2400" dirty="0"/>
              <a:t>“http://</a:t>
            </a:r>
            <a:r>
              <a:rPr lang="en-US" sz="2400" dirty="0" err="1"/>
              <a:t>si.umich.edu</a:t>
            </a:r>
            <a:r>
              <a:rPr lang="en-US" sz="2400" dirty="0"/>
              <a:t>/”  </a:t>
            </a:r>
            <a:br>
              <a:rPr lang="en-US" sz="2400" dirty="0"/>
            </a:br>
            <a:r>
              <a:rPr lang="en-US" sz="2400" dirty="0"/>
              <a:t>into the address bar.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08560" y="1308538"/>
            <a:ext cx="8673701" cy="4855190"/>
            <a:chOff x="184552" y="1297633"/>
            <a:chExt cx="8673701" cy="3641393"/>
          </a:xfrm>
        </p:grpSpPr>
        <p:sp>
          <p:nvSpPr>
            <p:cNvPr id="10" name="TextBox 9"/>
            <p:cNvSpPr txBox="1"/>
            <p:nvPr/>
          </p:nvSpPr>
          <p:spPr>
            <a:xfrm>
              <a:off x="184555" y="1733870"/>
              <a:ext cx="49530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F8F8F8"/>
                  </a:solidFill>
                  <a:latin typeface="Calibri"/>
                </a:rPr>
                <a:t>2.  The DNS returns the IP address:54.88.175.189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80860" y="2553971"/>
              <a:ext cx="4177393" cy="484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F8F8F8"/>
                  </a:solidFill>
                  <a:latin typeface="Calibri"/>
                </a:rPr>
                <a:t>3. The browser sends an HTTP request to the server located at that address.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2308" y="3184699"/>
              <a:ext cx="4145945" cy="484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F8F8F8"/>
                  </a:solidFill>
                  <a:latin typeface="Calibri"/>
                </a:rPr>
                <a:t>4. The server finds the requested and sends it back as a response.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2309" y="3831030"/>
              <a:ext cx="414594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F8F8F8"/>
                  </a:solidFill>
                  <a:latin typeface="Calibri"/>
                </a:rPr>
                <a:t>5. The browser takes the response and renders the HTML code as a nice graphical presentation, often repeating steps 3 – 5 as needed to request images and other supporting files.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7" y="2417191"/>
              <a:ext cx="3797905" cy="222229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84552" y="1379183"/>
              <a:ext cx="48187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dirty="0">
                  <a:solidFill>
                    <a:srgbClr val="F8F8F8"/>
                  </a:solidFill>
                  <a:latin typeface="Calibri"/>
                </a:rPr>
                <a:t>1. The browser look up the domain in the DNS</a:t>
              </a:r>
            </a:p>
          </p:txBody>
        </p:sp>
        <p:cxnSp>
          <p:nvCxnSpPr>
            <p:cNvPr id="20" name="Straight Arrow Connector 19"/>
            <p:cNvCxnSpPr>
              <a:stCxn id="13" idx="1"/>
            </p:cNvCxnSpPr>
            <p:nvPr/>
          </p:nvCxnSpPr>
          <p:spPr>
            <a:xfrm flipH="1" flipV="1">
              <a:off x="4245433" y="4177282"/>
              <a:ext cx="466876" cy="2077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loud 21"/>
            <p:cNvSpPr/>
            <p:nvPr/>
          </p:nvSpPr>
          <p:spPr>
            <a:xfrm>
              <a:off x="5003296" y="1297633"/>
              <a:ext cx="3854953" cy="1254219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>
                  <a:solidFill>
                    <a:srgbClr val="FF0000"/>
                  </a:solidFill>
                  <a:latin typeface="American Typewriter"/>
                  <a:cs typeface="American Typewriter"/>
                </a:rPr>
                <a:t>The Request/Response Cycle is initiated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51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A URL typically requires multiple rounds of the Request/Response cycle. 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 browser must request the main file but any supporting files and images are also returned</a:t>
            </a:r>
          </a:p>
        </p:txBody>
      </p:sp>
    </p:spTree>
    <p:extLst>
      <p:ext uri="{BB962C8B-B14F-4D97-AF65-F5344CB8AC3E}">
        <p14:creationId xmlns:p14="http://schemas.microsoft.com/office/powerpoint/2010/main" val="4393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napshot 2008-09-02 08-36-5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3328" y="1221696"/>
            <a:ext cx="2421731" cy="2148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1194983899606690431network_could_nicolas_cl_.svg.m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5692" y="1265711"/>
            <a:ext cx="2025254" cy="2043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12.jpg"/>
          <p:cNvPicPr>
            <a:picLocks noChangeAspect="1"/>
          </p:cNvPicPr>
          <p:nvPr/>
        </p:nvPicPr>
        <p:blipFill>
          <a:blip r:embed="rId4">
            <a:extLst/>
          </a:blip>
          <a:srcRect l="8907" t="4969" r="4839" b="6929"/>
          <a:stretch>
            <a:fillRect/>
          </a:stretch>
        </p:blipFill>
        <p:spPr>
          <a:xfrm>
            <a:off x="2212928" y="927225"/>
            <a:ext cx="2451423" cy="2717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9" y="0"/>
                </a:moveTo>
                <a:lnTo>
                  <a:pt x="15864" y="2"/>
                </a:lnTo>
                <a:lnTo>
                  <a:pt x="15587" y="5"/>
                </a:lnTo>
                <a:lnTo>
                  <a:pt x="15243" y="14"/>
                </a:lnTo>
                <a:lnTo>
                  <a:pt x="14822" y="26"/>
                </a:lnTo>
                <a:lnTo>
                  <a:pt x="14316" y="40"/>
                </a:lnTo>
                <a:lnTo>
                  <a:pt x="13720" y="59"/>
                </a:lnTo>
                <a:lnTo>
                  <a:pt x="13022" y="85"/>
                </a:lnTo>
                <a:lnTo>
                  <a:pt x="12215" y="114"/>
                </a:lnTo>
                <a:lnTo>
                  <a:pt x="11291" y="147"/>
                </a:lnTo>
                <a:lnTo>
                  <a:pt x="10244" y="185"/>
                </a:lnTo>
                <a:lnTo>
                  <a:pt x="9064" y="227"/>
                </a:lnTo>
                <a:lnTo>
                  <a:pt x="8712" y="239"/>
                </a:lnTo>
                <a:lnTo>
                  <a:pt x="8291" y="253"/>
                </a:lnTo>
                <a:lnTo>
                  <a:pt x="7813" y="270"/>
                </a:lnTo>
                <a:lnTo>
                  <a:pt x="7650" y="274"/>
                </a:lnTo>
                <a:lnTo>
                  <a:pt x="7622" y="277"/>
                </a:lnTo>
                <a:lnTo>
                  <a:pt x="7382" y="284"/>
                </a:lnTo>
                <a:lnTo>
                  <a:pt x="7095" y="293"/>
                </a:lnTo>
                <a:lnTo>
                  <a:pt x="6769" y="303"/>
                </a:lnTo>
                <a:lnTo>
                  <a:pt x="6609" y="308"/>
                </a:lnTo>
                <a:lnTo>
                  <a:pt x="6210" y="319"/>
                </a:lnTo>
                <a:lnTo>
                  <a:pt x="5671" y="334"/>
                </a:lnTo>
                <a:lnTo>
                  <a:pt x="5158" y="348"/>
                </a:lnTo>
                <a:lnTo>
                  <a:pt x="4119" y="379"/>
                </a:lnTo>
                <a:lnTo>
                  <a:pt x="3281" y="407"/>
                </a:lnTo>
                <a:lnTo>
                  <a:pt x="2616" y="435"/>
                </a:lnTo>
                <a:lnTo>
                  <a:pt x="2103" y="468"/>
                </a:lnTo>
                <a:lnTo>
                  <a:pt x="1715" y="504"/>
                </a:lnTo>
                <a:lnTo>
                  <a:pt x="1430" y="544"/>
                </a:lnTo>
                <a:lnTo>
                  <a:pt x="1223" y="594"/>
                </a:lnTo>
                <a:lnTo>
                  <a:pt x="1070" y="651"/>
                </a:lnTo>
                <a:lnTo>
                  <a:pt x="785" y="819"/>
                </a:lnTo>
                <a:lnTo>
                  <a:pt x="553" y="1032"/>
                </a:lnTo>
                <a:lnTo>
                  <a:pt x="358" y="1306"/>
                </a:lnTo>
                <a:lnTo>
                  <a:pt x="187" y="1658"/>
                </a:lnTo>
                <a:lnTo>
                  <a:pt x="47" y="2001"/>
                </a:lnTo>
                <a:lnTo>
                  <a:pt x="16" y="2162"/>
                </a:lnTo>
                <a:lnTo>
                  <a:pt x="0" y="2319"/>
                </a:lnTo>
                <a:lnTo>
                  <a:pt x="10" y="4261"/>
                </a:lnTo>
                <a:lnTo>
                  <a:pt x="14" y="4720"/>
                </a:lnTo>
                <a:lnTo>
                  <a:pt x="20" y="5202"/>
                </a:lnTo>
                <a:lnTo>
                  <a:pt x="26" y="5692"/>
                </a:lnTo>
                <a:lnTo>
                  <a:pt x="33" y="6180"/>
                </a:lnTo>
                <a:lnTo>
                  <a:pt x="43" y="6648"/>
                </a:lnTo>
                <a:lnTo>
                  <a:pt x="53" y="7081"/>
                </a:lnTo>
                <a:lnTo>
                  <a:pt x="63" y="7464"/>
                </a:lnTo>
                <a:lnTo>
                  <a:pt x="73" y="7788"/>
                </a:lnTo>
                <a:lnTo>
                  <a:pt x="92" y="8380"/>
                </a:lnTo>
                <a:lnTo>
                  <a:pt x="108" y="8971"/>
                </a:lnTo>
                <a:lnTo>
                  <a:pt x="120" y="9489"/>
                </a:lnTo>
                <a:lnTo>
                  <a:pt x="124" y="9870"/>
                </a:lnTo>
                <a:lnTo>
                  <a:pt x="138" y="10365"/>
                </a:lnTo>
                <a:lnTo>
                  <a:pt x="183" y="10774"/>
                </a:lnTo>
                <a:lnTo>
                  <a:pt x="260" y="11115"/>
                </a:lnTo>
                <a:lnTo>
                  <a:pt x="372" y="11401"/>
                </a:lnTo>
                <a:lnTo>
                  <a:pt x="399" y="11467"/>
                </a:lnTo>
                <a:lnTo>
                  <a:pt x="421" y="11555"/>
                </a:lnTo>
                <a:lnTo>
                  <a:pt x="437" y="11678"/>
                </a:lnTo>
                <a:lnTo>
                  <a:pt x="448" y="11855"/>
                </a:lnTo>
                <a:lnTo>
                  <a:pt x="456" y="12101"/>
                </a:lnTo>
                <a:lnTo>
                  <a:pt x="462" y="12432"/>
                </a:lnTo>
                <a:lnTo>
                  <a:pt x="466" y="12868"/>
                </a:lnTo>
                <a:lnTo>
                  <a:pt x="468" y="13419"/>
                </a:lnTo>
                <a:lnTo>
                  <a:pt x="474" y="14767"/>
                </a:lnTo>
                <a:lnTo>
                  <a:pt x="484" y="15967"/>
                </a:lnTo>
                <a:lnTo>
                  <a:pt x="498" y="17015"/>
                </a:lnTo>
                <a:lnTo>
                  <a:pt x="513" y="17907"/>
                </a:lnTo>
                <a:lnTo>
                  <a:pt x="531" y="18638"/>
                </a:lnTo>
                <a:lnTo>
                  <a:pt x="553" y="19206"/>
                </a:lnTo>
                <a:lnTo>
                  <a:pt x="578" y="19606"/>
                </a:lnTo>
                <a:lnTo>
                  <a:pt x="606" y="19835"/>
                </a:lnTo>
                <a:lnTo>
                  <a:pt x="726" y="20235"/>
                </a:lnTo>
                <a:lnTo>
                  <a:pt x="913" y="20597"/>
                </a:lnTo>
                <a:lnTo>
                  <a:pt x="1151" y="20902"/>
                </a:lnTo>
                <a:lnTo>
                  <a:pt x="1426" y="21127"/>
                </a:lnTo>
                <a:lnTo>
                  <a:pt x="1501" y="21172"/>
                </a:lnTo>
                <a:lnTo>
                  <a:pt x="1578" y="21212"/>
                </a:lnTo>
                <a:lnTo>
                  <a:pt x="1664" y="21245"/>
                </a:lnTo>
                <a:lnTo>
                  <a:pt x="1776" y="21276"/>
                </a:lnTo>
                <a:lnTo>
                  <a:pt x="1920" y="21300"/>
                </a:lnTo>
                <a:lnTo>
                  <a:pt x="2107" y="21321"/>
                </a:lnTo>
                <a:lnTo>
                  <a:pt x="2347" y="21340"/>
                </a:lnTo>
                <a:lnTo>
                  <a:pt x="2654" y="21354"/>
                </a:lnTo>
                <a:lnTo>
                  <a:pt x="3037" y="21366"/>
                </a:lnTo>
                <a:lnTo>
                  <a:pt x="3505" y="21375"/>
                </a:lnTo>
                <a:lnTo>
                  <a:pt x="4070" y="21382"/>
                </a:lnTo>
                <a:lnTo>
                  <a:pt x="4743" y="21389"/>
                </a:lnTo>
                <a:lnTo>
                  <a:pt x="5535" y="21394"/>
                </a:lnTo>
                <a:lnTo>
                  <a:pt x="6456" y="21399"/>
                </a:lnTo>
                <a:lnTo>
                  <a:pt x="7516" y="21404"/>
                </a:lnTo>
                <a:lnTo>
                  <a:pt x="8726" y="21408"/>
                </a:lnTo>
                <a:lnTo>
                  <a:pt x="9402" y="21411"/>
                </a:lnTo>
                <a:lnTo>
                  <a:pt x="10071" y="21413"/>
                </a:lnTo>
                <a:lnTo>
                  <a:pt x="10726" y="21415"/>
                </a:lnTo>
                <a:lnTo>
                  <a:pt x="11366" y="21415"/>
                </a:lnTo>
                <a:lnTo>
                  <a:pt x="11985" y="21418"/>
                </a:lnTo>
                <a:lnTo>
                  <a:pt x="12577" y="21420"/>
                </a:lnTo>
                <a:lnTo>
                  <a:pt x="13144" y="21423"/>
                </a:lnTo>
                <a:lnTo>
                  <a:pt x="13677" y="21423"/>
                </a:lnTo>
                <a:lnTo>
                  <a:pt x="14174" y="21425"/>
                </a:lnTo>
                <a:lnTo>
                  <a:pt x="14631" y="21425"/>
                </a:lnTo>
                <a:lnTo>
                  <a:pt x="15044" y="21425"/>
                </a:lnTo>
                <a:lnTo>
                  <a:pt x="15410" y="21427"/>
                </a:lnTo>
                <a:lnTo>
                  <a:pt x="15723" y="21427"/>
                </a:lnTo>
                <a:lnTo>
                  <a:pt x="15982" y="21427"/>
                </a:lnTo>
                <a:lnTo>
                  <a:pt x="16179" y="21427"/>
                </a:lnTo>
                <a:lnTo>
                  <a:pt x="16315" y="21425"/>
                </a:lnTo>
                <a:lnTo>
                  <a:pt x="16739" y="21427"/>
                </a:lnTo>
                <a:lnTo>
                  <a:pt x="17062" y="21439"/>
                </a:lnTo>
                <a:lnTo>
                  <a:pt x="17276" y="21458"/>
                </a:lnTo>
                <a:lnTo>
                  <a:pt x="17369" y="21484"/>
                </a:lnTo>
                <a:lnTo>
                  <a:pt x="17428" y="21510"/>
                </a:lnTo>
                <a:lnTo>
                  <a:pt x="17538" y="21534"/>
                </a:lnTo>
                <a:lnTo>
                  <a:pt x="17688" y="21555"/>
                </a:lnTo>
                <a:lnTo>
                  <a:pt x="17857" y="21567"/>
                </a:lnTo>
                <a:lnTo>
                  <a:pt x="18415" y="21591"/>
                </a:lnTo>
                <a:lnTo>
                  <a:pt x="18897" y="21600"/>
                </a:lnTo>
                <a:lnTo>
                  <a:pt x="19308" y="21595"/>
                </a:lnTo>
                <a:lnTo>
                  <a:pt x="19655" y="21576"/>
                </a:lnTo>
                <a:lnTo>
                  <a:pt x="19944" y="21543"/>
                </a:lnTo>
                <a:lnTo>
                  <a:pt x="20184" y="21496"/>
                </a:lnTo>
                <a:lnTo>
                  <a:pt x="20382" y="21430"/>
                </a:lnTo>
                <a:lnTo>
                  <a:pt x="20546" y="21349"/>
                </a:lnTo>
                <a:lnTo>
                  <a:pt x="20792" y="21153"/>
                </a:lnTo>
                <a:lnTo>
                  <a:pt x="21030" y="20881"/>
                </a:lnTo>
                <a:lnTo>
                  <a:pt x="21246" y="20550"/>
                </a:lnTo>
                <a:lnTo>
                  <a:pt x="21421" y="20188"/>
                </a:lnTo>
                <a:lnTo>
                  <a:pt x="21529" y="19913"/>
                </a:lnTo>
                <a:lnTo>
                  <a:pt x="21551" y="19852"/>
                </a:lnTo>
                <a:lnTo>
                  <a:pt x="21576" y="19750"/>
                </a:lnTo>
                <a:lnTo>
                  <a:pt x="21584" y="19691"/>
                </a:lnTo>
                <a:lnTo>
                  <a:pt x="21590" y="16142"/>
                </a:lnTo>
                <a:lnTo>
                  <a:pt x="21580" y="16095"/>
                </a:lnTo>
                <a:lnTo>
                  <a:pt x="21569" y="15927"/>
                </a:lnTo>
                <a:lnTo>
                  <a:pt x="21567" y="15667"/>
                </a:lnTo>
                <a:lnTo>
                  <a:pt x="21570" y="15456"/>
                </a:lnTo>
                <a:lnTo>
                  <a:pt x="21576" y="15279"/>
                </a:lnTo>
                <a:lnTo>
                  <a:pt x="21584" y="15151"/>
                </a:lnTo>
                <a:lnTo>
                  <a:pt x="21592" y="15094"/>
                </a:lnTo>
                <a:lnTo>
                  <a:pt x="21600" y="11183"/>
                </a:lnTo>
                <a:lnTo>
                  <a:pt x="21401" y="10720"/>
                </a:lnTo>
                <a:lnTo>
                  <a:pt x="21212" y="10336"/>
                </a:lnTo>
                <a:lnTo>
                  <a:pt x="21004" y="10022"/>
                </a:lnTo>
                <a:lnTo>
                  <a:pt x="20770" y="9768"/>
                </a:lnTo>
                <a:lnTo>
                  <a:pt x="20508" y="9577"/>
                </a:lnTo>
                <a:lnTo>
                  <a:pt x="20247" y="9423"/>
                </a:lnTo>
                <a:lnTo>
                  <a:pt x="20205" y="9416"/>
                </a:lnTo>
                <a:lnTo>
                  <a:pt x="18616" y="9378"/>
                </a:lnTo>
                <a:lnTo>
                  <a:pt x="18289" y="9371"/>
                </a:lnTo>
                <a:lnTo>
                  <a:pt x="17985" y="9359"/>
                </a:lnTo>
                <a:lnTo>
                  <a:pt x="17705" y="9350"/>
                </a:lnTo>
                <a:lnTo>
                  <a:pt x="17459" y="9336"/>
                </a:lnTo>
                <a:lnTo>
                  <a:pt x="17255" y="9324"/>
                </a:lnTo>
                <a:lnTo>
                  <a:pt x="17099" y="9312"/>
                </a:lnTo>
                <a:lnTo>
                  <a:pt x="16995" y="9300"/>
                </a:lnTo>
                <a:lnTo>
                  <a:pt x="16983" y="9295"/>
                </a:lnTo>
                <a:lnTo>
                  <a:pt x="16926" y="9293"/>
                </a:lnTo>
                <a:lnTo>
                  <a:pt x="16922" y="8704"/>
                </a:lnTo>
                <a:lnTo>
                  <a:pt x="16915" y="8403"/>
                </a:lnTo>
                <a:lnTo>
                  <a:pt x="16903" y="7970"/>
                </a:lnTo>
                <a:lnTo>
                  <a:pt x="16891" y="7474"/>
                </a:lnTo>
                <a:lnTo>
                  <a:pt x="16879" y="6927"/>
                </a:lnTo>
                <a:lnTo>
                  <a:pt x="16867" y="6343"/>
                </a:lnTo>
                <a:lnTo>
                  <a:pt x="16856" y="5732"/>
                </a:lnTo>
                <a:lnTo>
                  <a:pt x="16846" y="5105"/>
                </a:lnTo>
                <a:lnTo>
                  <a:pt x="16836" y="4479"/>
                </a:lnTo>
                <a:lnTo>
                  <a:pt x="16828" y="3861"/>
                </a:lnTo>
                <a:lnTo>
                  <a:pt x="16820" y="3262"/>
                </a:lnTo>
                <a:lnTo>
                  <a:pt x="16814" y="2699"/>
                </a:lnTo>
                <a:lnTo>
                  <a:pt x="16812" y="2181"/>
                </a:lnTo>
                <a:lnTo>
                  <a:pt x="16810" y="1720"/>
                </a:lnTo>
                <a:lnTo>
                  <a:pt x="16808" y="1268"/>
                </a:lnTo>
                <a:lnTo>
                  <a:pt x="16800" y="908"/>
                </a:lnTo>
                <a:lnTo>
                  <a:pt x="16785" y="629"/>
                </a:lnTo>
                <a:lnTo>
                  <a:pt x="16761" y="421"/>
                </a:lnTo>
                <a:lnTo>
                  <a:pt x="16726" y="270"/>
                </a:lnTo>
                <a:lnTo>
                  <a:pt x="16678" y="163"/>
                </a:lnTo>
                <a:lnTo>
                  <a:pt x="16616" y="90"/>
                </a:lnTo>
                <a:lnTo>
                  <a:pt x="16499" y="26"/>
                </a:lnTo>
                <a:lnTo>
                  <a:pt x="16444" y="17"/>
                </a:lnTo>
                <a:lnTo>
                  <a:pt x="16362" y="7"/>
                </a:lnTo>
                <a:lnTo>
                  <a:pt x="16242" y="2"/>
                </a:lnTo>
                <a:lnTo>
                  <a:pt x="1607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5089493" y="1777896"/>
            <a:ext cx="1859996" cy="75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50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4500" dirty="0">
                <a:latin typeface="Times New Roman"/>
              </a:rPr>
              <a:t>Internet</a:t>
            </a:r>
          </a:p>
        </p:txBody>
      </p:sp>
      <p:sp>
        <p:nvSpPr>
          <p:cNvPr id="233" name="Shape 233"/>
          <p:cNvSpPr/>
          <p:nvPr/>
        </p:nvSpPr>
        <p:spPr>
          <a:xfrm flipH="1">
            <a:off x="4616472" y="1635470"/>
            <a:ext cx="2928552" cy="1"/>
          </a:xfrm>
          <a:prstGeom prst="line">
            <a:avLst/>
          </a:prstGeom>
          <a:ln w="889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defTabSz="457200"/>
            <a:endParaRPr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639836" y="2666231"/>
            <a:ext cx="2879125" cy="32951"/>
          </a:xfrm>
          <a:prstGeom prst="line">
            <a:avLst/>
          </a:prstGeom>
          <a:ln w="889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defTabSz="457200"/>
            <a:endParaRPr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958200" y="4127250"/>
            <a:ext cx="864532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 dirty="0">
                <a:solidFill>
                  <a:srgbClr val="FF0000"/>
                </a:solidFill>
                <a:latin typeface="Times New Roman"/>
              </a:rPr>
              <a:t>HTML</a:t>
            </a:r>
          </a:p>
        </p:txBody>
      </p:sp>
      <p:sp>
        <p:nvSpPr>
          <p:cNvPr id="236" name="Shape 236"/>
          <p:cNvSpPr/>
          <p:nvPr/>
        </p:nvSpPr>
        <p:spPr>
          <a:xfrm>
            <a:off x="3364457" y="4682421"/>
            <a:ext cx="566623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latin typeface="Times New Roman"/>
              </a:rPr>
              <a:t>CSS</a:t>
            </a:r>
          </a:p>
        </p:txBody>
      </p:sp>
      <p:sp>
        <p:nvSpPr>
          <p:cNvPr id="237" name="Shape 237"/>
          <p:cNvSpPr/>
          <p:nvPr/>
        </p:nvSpPr>
        <p:spPr>
          <a:xfrm>
            <a:off x="3032690" y="4035810"/>
            <a:ext cx="1244443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latin typeface="Times New Roman"/>
              </a:rPr>
              <a:t>JavaScript</a:t>
            </a:r>
          </a:p>
        </p:txBody>
      </p:sp>
      <p:sp>
        <p:nvSpPr>
          <p:cNvPr id="238" name="Shape 238"/>
          <p:cNvSpPr/>
          <p:nvPr/>
        </p:nvSpPr>
        <p:spPr>
          <a:xfrm>
            <a:off x="2304820" y="4604045"/>
            <a:ext cx="785659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latin typeface="Times New Roman"/>
              </a:rPr>
              <a:t>AJAX</a:t>
            </a:r>
          </a:p>
        </p:txBody>
      </p:sp>
      <p:sp>
        <p:nvSpPr>
          <p:cNvPr id="239" name="Shape 239"/>
          <p:cNvSpPr/>
          <p:nvPr/>
        </p:nvSpPr>
        <p:spPr>
          <a:xfrm>
            <a:off x="4933627" y="3624330"/>
            <a:ext cx="771558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solidFill>
                  <a:srgbClr val="FF0000"/>
                </a:solidFill>
                <a:latin typeface="Times New Roman"/>
              </a:rPr>
              <a:t>HTTP</a:t>
            </a:r>
          </a:p>
        </p:txBody>
      </p:sp>
      <p:sp>
        <p:nvSpPr>
          <p:cNvPr id="240" name="Shape 240"/>
          <p:cNvSpPr/>
          <p:nvPr/>
        </p:nvSpPr>
        <p:spPr>
          <a:xfrm>
            <a:off x="6067706" y="3526358"/>
            <a:ext cx="975139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 dirty="0">
                <a:solidFill>
                  <a:srgbClr val="FF0000"/>
                </a:solidFill>
                <a:latin typeface="Times New Roman"/>
              </a:rPr>
              <a:t>Request</a:t>
            </a:r>
          </a:p>
        </p:txBody>
      </p:sp>
      <p:sp>
        <p:nvSpPr>
          <p:cNvPr id="241" name="Shape 241"/>
          <p:cNvSpPr/>
          <p:nvPr/>
        </p:nvSpPr>
        <p:spPr>
          <a:xfrm>
            <a:off x="5003561" y="4127250"/>
            <a:ext cx="1146034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 dirty="0">
                <a:solidFill>
                  <a:srgbClr val="FF0000"/>
                </a:solidFill>
                <a:latin typeface="Times New Roman"/>
              </a:rPr>
              <a:t>Response</a:t>
            </a:r>
          </a:p>
        </p:txBody>
      </p:sp>
      <p:sp>
        <p:nvSpPr>
          <p:cNvPr id="242" name="Shape 242"/>
          <p:cNvSpPr/>
          <p:nvPr/>
        </p:nvSpPr>
        <p:spPr>
          <a:xfrm>
            <a:off x="6412349" y="4035810"/>
            <a:ext cx="614464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latin typeface="Times New Roman"/>
              </a:rPr>
              <a:t>GET</a:t>
            </a:r>
          </a:p>
        </p:txBody>
      </p:sp>
      <p:sp>
        <p:nvSpPr>
          <p:cNvPr id="243" name="Shape 243"/>
          <p:cNvSpPr/>
          <p:nvPr/>
        </p:nvSpPr>
        <p:spPr>
          <a:xfrm>
            <a:off x="5701927" y="4682421"/>
            <a:ext cx="749428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latin typeface="Times New Roman"/>
              </a:rPr>
              <a:t>POST</a:t>
            </a:r>
          </a:p>
        </p:txBody>
      </p:sp>
      <p:sp>
        <p:nvSpPr>
          <p:cNvPr id="244" name="Shape 244"/>
          <p:cNvSpPr/>
          <p:nvPr/>
        </p:nvSpPr>
        <p:spPr>
          <a:xfrm>
            <a:off x="7844827" y="3892118"/>
            <a:ext cx="864181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 dirty="0">
                <a:solidFill>
                  <a:srgbClr val="F8F8F8"/>
                </a:solidFill>
                <a:latin typeface="Times New Roman"/>
              </a:rPr>
              <a:t>Python</a:t>
            </a:r>
          </a:p>
        </p:txBody>
      </p:sp>
      <p:sp>
        <p:nvSpPr>
          <p:cNvPr id="245" name="Shape 245"/>
          <p:cNvSpPr/>
          <p:nvPr/>
        </p:nvSpPr>
        <p:spPr>
          <a:xfrm>
            <a:off x="7666909" y="4604045"/>
            <a:ext cx="1220010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latin typeface="Times New Roman"/>
              </a:rPr>
              <a:t>Templates</a:t>
            </a:r>
          </a:p>
        </p:txBody>
      </p:sp>
      <p:sp>
        <p:nvSpPr>
          <p:cNvPr id="246" name="Shape 246"/>
          <p:cNvSpPr/>
          <p:nvPr/>
        </p:nvSpPr>
        <p:spPr>
          <a:xfrm>
            <a:off x="8938301" y="4035810"/>
            <a:ext cx="1263266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latin typeface="Times New Roman"/>
              </a:rPr>
              <a:t>Data Store</a:t>
            </a:r>
          </a:p>
        </p:txBody>
      </p:sp>
      <p:sp>
        <p:nvSpPr>
          <p:cNvPr id="247" name="Shape 247"/>
          <p:cNvSpPr/>
          <p:nvPr/>
        </p:nvSpPr>
        <p:spPr>
          <a:xfrm>
            <a:off x="9191760" y="4499541"/>
            <a:ext cx="1270705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latin typeface="Times New Roman"/>
              </a:rPr>
              <a:t>memcache</a:t>
            </a:r>
          </a:p>
        </p:txBody>
      </p:sp>
      <p:sp>
        <p:nvSpPr>
          <p:cNvPr id="248" name="Shape 248"/>
          <p:cNvSpPr/>
          <p:nvPr/>
        </p:nvSpPr>
        <p:spPr>
          <a:xfrm>
            <a:off x="8633032" y="5213372"/>
            <a:ext cx="707412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latin typeface="Times New Roman"/>
              </a:rPr>
              <a:t>MVC</a:t>
            </a:r>
          </a:p>
        </p:txBody>
      </p:sp>
      <p:sp>
        <p:nvSpPr>
          <p:cNvPr id="249" name="Shape 249"/>
          <p:cNvSpPr/>
          <p:nvPr/>
        </p:nvSpPr>
        <p:spPr>
          <a:xfrm>
            <a:off x="2851739" y="5218134"/>
            <a:ext cx="989403" cy="403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004" tIns="32004" rIns="32004" bIns="32004" anchor="ctr">
            <a:spAutoFit/>
          </a:bodyPr>
          <a:lstStyle>
            <a:lvl1pPr algn="ctr" defTabSz="5461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200">
                <a:latin typeface="Times New Roman"/>
              </a:rPr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56888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All Work?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When you type an address into the URL bar, what happens?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Servers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Machines that hold shared resources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Always connected to the network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Clients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Machines for personal use (laptops, phones, etc.)</a:t>
            </a:r>
          </a:p>
        </p:txBody>
      </p:sp>
    </p:spTree>
    <p:extLst>
      <p:ext uri="{BB962C8B-B14F-4D97-AF65-F5344CB8AC3E}">
        <p14:creationId xmlns:p14="http://schemas.microsoft.com/office/powerpoint/2010/main" val="163094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Request/Response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This is what happens when your computer (the client) </a:t>
            </a:r>
            <a:r>
              <a:rPr lang="en-US" dirty="0">
                <a:solidFill>
                  <a:srgbClr val="FF6600"/>
                </a:solidFill>
              </a:rPr>
              <a:t>requests</a:t>
            </a:r>
            <a:r>
              <a:rPr lang="en-US" dirty="0"/>
              <a:t> a page and a server </a:t>
            </a:r>
            <a:r>
              <a:rPr lang="en-US" dirty="0">
                <a:solidFill>
                  <a:srgbClr val="FF6600"/>
                </a:solidFill>
              </a:rPr>
              <a:t>responds</a:t>
            </a:r>
            <a:r>
              <a:rPr lang="en-US" dirty="0"/>
              <a:t> with the appropriate files.</a:t>
            </a:r>
          </a:p>
        </p:txBody>
      </p:sp>
    </p:spTree>
    <p:extLst>
      <p:ext uri="{BB962C8B-B14F-4D97-AF65-F5344CB8AC3E}">
        <p14:creationId xmlns:p14="http://schemas.microsoft.com/office/powerpoint/2010/main" val="263275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URL – three parts: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protocol – how to connect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domain – where to find the document you want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document – what specific file is needed*</a:t>
            </a:r>
          </a:p>
          <a:p>
            <a:pPr marL="1600200" lvl="2" indent="-457200"/>
            <a:r>
              <a:rPr lang="en-US" sz="2400" dirty="0"/>
              <a:t>Most pages are made up of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141151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HTTP – Hypertext Transfer Protocol</a:t>
            </a:r>
          </a:p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HTTPS – Secure Hypertext Transfer Protocol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FTP – File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31204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Identifies the entity you want to connect to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 </a:t>
            </a:r>
            <a:r>
              <a:rPr lang="en-US" dirty="0" err="1"/>
              <a:t>umich.edu</a:t>
            </a:r>
            <a:r>
              <a:rPr lang="en-US" dirty="0"/>
              <a:t>, </a:t>
            </a:r>
            <a:r>
              <a:rPr lang="en-US" dirty="0" err="1"/>
              <a:t>google.com</a:t>
            </a:r>
            <a:r>
              <a:rPr lang="en-US" dirty="0"/>
              <a:t>, </a:t>
            </a:r>
            <a:r>
              <a:rPr lang="en-US" dirty="0" err="1"/>
              <a:t>wikipedia.org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Each has different top-level domain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Determined by Internet Corporation for Assigned Names and Numbers (ICAAN)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www.icann.org</a:t>
            </a:r>
            <a:r>
              <a:rPr lang="en-US" dirty="0"/>
              <a:t>/resources/pages/tlds-2012-02-25-en</a:t>
            </a:r>
          </a:p>
        </p:txBody>
      </p:sp>
    </p:spTree>
    <p:extLst>
      <p:ext uri="{BB962C8B-B14F-4D97-AF65-F5344CB8AC3E}">
        <p14:creationId xmlns:p14="http://schemas.microsoft.com/office/powerpoint/2010/main" val="389827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URLs can specify a specific document 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http://</a:t>
            </a:r>
            <a:r>
              <a:rPr lang="en-US" sz="2600" dirty="0" err="1"/>
              <a:t>www.intro-webdesign</a:t>
            </a:r>
            <a:r>
              <a:rPr lang="en-US" sz="2600" dirty="0"/>
              <a:t>/</a:t>
            </a:r>
            <a:r>
              <a:rPr lang="en-US" sz="2600" dirty="0" err="1">
                <a:solidFill>
                  <a:srgbClr val="FF6600"/>
                </a:solidFill>
              </a:rPr>
              <a:t>contact.html</a:t>
            </a:r>
            <a:endParaRPr lang="en-US" sz="2600" dirty="0">
              <a:solidFill>
                <a:srgbClr val="FF6600"/>
              </a:solidFill>
            </a:endParaRP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http://www.intro-webdesign/</a:t>
            </a:r>
            <a:r>
              <a:rPr lang="en-US" sz="2600" dirty="0">
                <a:solidFill>
                  <a:srgbClr val="FF6600"/>
                </a:solidFill>
              </a:rPr>
              <a:t>Ashtabula/harbor.html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Wikipedia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Do a pictures</a:t>
            </a:r>
          </a:p>
          <a:p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If no document is specified, the default document is returned.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Convention is </a:t>
            </a:r>
            <a:r>
              <a:rPr lang="en-US" sz="2400" b="0" i="1" dirty="0" err="1">
                <a:solidFill>
                  <a:srgbClr val="FF6600"/>
                </a:solidFill>
              </a:rPr>
              <a:t>index.html</a:t>
            </a:r>
            <a:endParaRPr lang="en-US" sz="2400" b="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07186"/>
      </p:ext>
    </p:extLst>
  </p:cSld>
  <p:clrMapOvr>
    <a:masterClrMapping/>
  </p:clrMapOvr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464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American Typewriter</vt:lpstr>
      <vt:lpstr>Arial</vt:lpstr>
      <vt:lpstr>Calibri</vt:lpstr>
      <vt:lpstr>Georgia</vt:lpstr>
      <vt:lpstr>Gill Sans</vt:lpstr>
      <vt:lpstr>Gill Sans SemiBold</vt:lpstr>
      <vt:lpstr>Lucida Grande</vt:lpstr>
      <vt:lpstr>Times New Roman</vt:lpstr>
      <vt:lpstr>041415 Powerpoint A</vt:lpstr>
      <vt:lpstr>The Request/Response Cycle</vt:lpstr>
      <vt:lpstr>PowerPoint Presentation</vt:lpstr>
      <vt:lpstr>How Does This All Work? </vt:lpstr>
      <vt:lpstr>Client/Server Relationship</vt:lpstr>
      <vt:lpstr>Request/Response Cycle</vt:lpstr>
      <vt:lpstr>Uniform Resource Locator</vt:lpstr>
      <vt:lpstr>Protocols</vt:lpstr>
      <vt:lpstr>Domain Names</vt:lpstr>
      <vt:lpstr>Document</vt:lpstr>
      <vt:lpstr>The Request</vt:lpstr>
      <vt:lpstr>The Response</vt:lpstr>
      <vt:lpstr> What happens when you type   “http://si.umich.edu/”   into the address bar. </vt:lpstr>
      <vt:lpstr>Review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Request/Response Cycle</dc:title>
  <dc:creator>Colleen van Lent</dc:creator>
  <cp:lastModifiedBy>Colleen van Lent</cp:lastModifiedBy>
  <cp:revision>2</cp:revision>
  <dcterms:created xsi:type="dcterms:W3CDTF">2018-04-30T19:44:19Z</dcterms:created>
  <dcterms:modified xsi:type="dcterms:W3CDTF">2018-04-30T19:46:42Z</dcterms:modified>
</cp:coreProperties>
</file>