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304" r:id="rId2"/>
    <p:sldId id="258" r:id="rId3"/>
    <p:sldId id="259" r:id="rId4"/>
    <p:sldId id="271" r:id="rId5"/>
    <p:sldId id="272" r:id="rId6"/>
    <p:sldId id="277" r:id="rId7"/>
    <p:sldId id="278" r:id="rId8"/>
    <p:sldId id="282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331" r:id="rId17"/>
    <p:sldId id="325" r:id="rId18"/>
    <p:sldId id="326" r:id="rId19"/>
    <p:sldId id="32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5"/>
    <p:restoredTop sz="94433"/>
  </p:normalViewPr>
  <p:slideViewPr>
    <p:cSldViewPr snapToGrid="0" snapToObjects="1">
      <p:cViewPr varScale="1">
        <p:scale>
          <a:sx n="70" d="100"/>
          <a:sy n="70" d="100"/>
        </p:scale>
        <p:origin x="18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0B035-8F67-964B-8829-0F9D8EA646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9643-1A83-7D41-A362-274E3D5C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8" y="1550745"/>
            <a:ext cx="8535737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74" y="3886200"/>
            <a:ext cx="7533105" cy="175260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2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909059"/>
            <a:ext cx="8432800" cy="935791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2175"/>
            <a:ext cx="8229600" cy="3603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56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7" y="1024913"/>
            <a:ext cx="8662737" cy="1362075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89684"/>
            <a:ext cx="77724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58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63972"/>
            <a:ext cx="8229600" cy="936229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97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484"/>
            <a:ext cx="8229600" cy="919629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24140"/>
            <a:ext cx="4040188" cy="3951288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424140"/>
            <a:ext cx="4041775" cy="3951288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231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7824"/>
            <a:ext cx="8229600" cy="919629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76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54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666737"/>
            <a:ext cx="3008313" cy="928791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66738"/>
            <a:ext cx="5111750" cy="5619855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59553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88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736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011C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DC227"/>
                </a:solidFill>
                <a:latin typeface="Times New Roman"/>
              </a:rPr>
              <a:t>Top Bar Reserved for U-M Branding and Course Information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652074" y="100461"/>
            <a:ext cx="1389883" cy="411987"/>
          </a:xfrm>
          <a:prstGeom prst="rightArrow">
            <a:avLst/>
          </a:prstGeom>
          <a:solidFill>
            <a:srgbClr val="FDC2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87826" y="100461"/>
            <a:ext cx="1389883" cy="411987"/>
          </a:xfrm>
          <a:prstGeom prst="rightArrow">
            <a:avLst/>
          </a:prstGeom>
          <a:solidFill>
            <a:srgbClr val="FDC2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914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Request/Response 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Or, what happens when you type something into the address bar</a:t>
            </a:r>
          </a:p>
        </p:txBody>
      </p:sp>
    </p:spTree>
    <p:extLst>
      <p:ext uri="{BB962C8B-B14F-4D97-AF65-F5344CB8AC3E}">
        <p14:creationId xmlns:p14="http://schemas.microsoft.com/office/powerpoint/2010/main" val="40695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9458"/>
            <a:ext cx="8432428" cy="449192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Headings (block)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&lt;h1&gt;, &lt;h2&gt;, &lt;h3&gt;, &lt;h4&gt;, &lt;h5&gt;, &lt;h6&gt;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These tags have </a:t>
            </a:r>
            <a:r>
              <a:rPr lang="en-US" sz="2400" b="0" dirty="0">
                <a:solidFill>
                  <a:srgbClr val="FF6600"/>
                </a:solidFill>
              </a:rPr>
              <a:t>syntax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0" dirty="0">
                <a:solidFill>
                  <a:srgbClr val="FF6600"/>
                </a:solidFill>
              </a:rPr>
              <a:t>semantics</a:t>
            </a:r>
          </a:p>
          <a:p>
            <a:pPr lvl="1" indent="0">
              <a:buNone/>
            </a:pPr>
            <a:endParaRPr lang="en-US" sz="2400" b="0" dirty="0">
              <a:solidFill>
                <a:srgbClr val="FF66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Paragraphs (block)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&lt;p&gt; …. &lt;/p&gt;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Should only contain inline elements</a:t>
            </a:r>
          </a:p>
          <a:p>
            <a:pPr lvl="1" indent="0">
              <a:buNone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 err="1"/>
              <a:t>Divs</a:t>
            </a:r>
            <a:r>
              <a:rPr lang="en-US" sz="2400" dirty="0"/>
              <a:t> (block)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&lt;div&gt;...&lt;/div&gt;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Generic section that is larger than a paragraph</a:t>
            </a:r>
          </a:p>
        </p:txBody>
      </p:sp>
    </p:spTree>
    <p:extLst>
      <p:ext uri="{BB962C8B-B14F-4D97-AF65-F5344CB8AC3E}">
        <p14:creationId xmlns:p14="http://schemas.microsoft.com/office/powerpoint/2010/main" val="230749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7298"/>
            <a:ext cx="8229600" cy="2883885"/>
          </a:xfrm>
        </p:spPr>
        <p:txBody>
          <a:bodyPr numCol="2">
            <a:normAutofit/>
          </a:bodyPr>
          <a:lstStyle/>
          <a:p>
            <a:pPr marL="342900" indent="-342900" defTabSz="914399">
              <a:buFont typeface="Arial"/>
              <a:buChar char="•"/>
              <a:defRPr/>
            </a:pPr>
            <a:r>
              <a:rPr lang="en-US" sz="2400" dirty="0"/>
              <a:t>Ordered lists</a:t>
            </a:r>
          </a:p>
          <a:p>
            <a:pPr defTabSz="914399">
              <a:defRPr/>
            </a:pPr>
            <a:r>
              <a:rPr lang="en-US" sz="2400" dirty="0"/>
              <a:t>     &lt;</a:t>
            </a:r>
            <a:r>
              <a:rPr lang="en-US" sz="2400" dirty="0" err="1"/>
              <a:t>ol</a:t>
            </a:r>
            <a:r>
              <a:rPr lang="en-US" sz="2400" dirty="0"/>
              <a:t>&gt; </a:t>
            </a:r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&lt;li&gt; Item One &lt;/li&gt;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&lt;li&gt; Item Two &lt;/li&gt;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     &lt;/</a:t>
            </a:r>
            <a:r>
              <a:rPr lang="en-US" sz="2400" dirty="0" err="1"/>
              <a:t>ol</a:t>
            </a:r>
            <a:r>
              <a:rPr lang="en-US" sz="2400" dirty="0"/>
              <a:t>&gt;</a:t>
            </a:r>
          </a:p>
          <a:p>
            <a:pPr marL="342900" indent="-342900" defTabSz="914399">
              <a:buFont typeface="Arial"/>
              <a:buChar char="•"/>
              <a:defRPr/>
            </a:pPr>
            <a:endParaRPr lang="en-US" sz="2400" dirty="0"/>
          </a:p>
          <a:p>
            <a:pPr marL="342900" indent="-342900" defTabSz="914399">
              <a:buFont typeface="Arial"/>
              <a:buChar char="•"/>
              <a:defRPr/>
            </a:pPr>
            <a:r>
              <a:rPr lang="en-US" sz="2400" dirty="0"/>
              <a:t>Unordered lists</a:t>
            </a:r>
          </a:p>
          <a:p>
            <a:pPr defTabSz="914399">
              <a:defRPr/>
            </a:pPr>
            <a:r>
              <a:rPr lang="en-US" sz="2400" dirty="0"/>
              <a:t>     &lt;</a:t>
            </a:r>
            <a:r>
              <a:rPr lang="en-US" sz="2400" dirty="0" err="1"/>
              <a:t>ul</a:t>
            </a:r>
            <a:r>
              <a:rPr lang="en-US" sz="2400" dirty="0"/>
              <a:t>&gt; </a:t>
            </a:r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     &lt;li&gt; Item One &lt;/li&gt;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     &lt;li&gt; Item Two &lt;/li&gt;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&lt;/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854174"/>
            <a:ext cx="8229600" cy="133389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399">
              <a:buFont typeface="Arial"/>
              <a:buChar char="•"/>
              <a:defRPr/>
            </a:pPr>
            <a:r>
              <a:rPr lang="en-US" sz="2400" dirty="0"/>
              <a:t>Line breaks</a:t>
            </a:r>
          </a:p>
          <a:p>
            <a:pPr defTabSz="914399">
              <a:defRPr/>
            </a:pPr>
            <a:r>
              <a:rPr lang="en-US" sz="2400" dirty="0"/>
              <a:t>    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1558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42" y="2094048"/>
            <a:ext cx="8602903" cy="4032117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Attributes provide additional information about an element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Always specified in the </a:t>
            </a:r>
            <a:r>
              <a:rPr lang="en-US" sz="2600" b="0" dirty="0">
                <a:solidFill>
                  <a:srgbClr val="FF6600"/>
                </a:solidFill>
              </a:rPr>
              <a:t>start</a:t>
            </a:r>
            <a:r>
              <a:rPr lang="en-US" sz="2600" dirty="0">
                <a:solidFill>
                  <a:srgbClr val="FF6600"/>
                </a:solidFill>
              </a:rPr>
              <a:t> tag</a:t>
            </a:r>
          </a:p>
          <a:p>
            <a:pPr marL="457200" indent="-457200">
              <a:buFont typeface="Arial"/>
              <a:buChar char="•"/>
            </a:pPr>
            <a:endParaRPr lang="en-US" sz="2600" dirty="0">
              <a:solidFill>
                <a:srgbClr val="FF66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Attributes come in name/value pairs</a:t>
            </a:r>
          </a:p>
        </p:txBody>
      </p:sp>
    </p:spTree>
    <p:extLst>
      <p:ext uri="{BB962C8B-B14F-4D97-AF65-F5344CB8AC3E}">
        <p14:creationId xmlns:p14="http://schemas.microsoft.com/office/powerpoint/2010/main" val="248009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2066179"/>
            <a:ext cx="8686800" cy="3603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Images (inline)</a:t>
            </a:r>
          </a:p>
          <a:p>
            <a:pPr lvl="1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 = “</a:t>
            </a:r>
            <a:r>
              <a:rPr lang="en-US" sz="2400" dirty="0" err="1"/>
              <a:t>imgs</a:t>
            </a:r>
            <a:r>
              <a:rPr lang="en-US" sz="2400" dirty="0"/>
              <a:t>/</a:t>
            </a:r>
            <a:r>
              <a:rPr lang="en-US" sz="2400" dirty="0" err="1"/>
              <a:t>myPicture.jpg</a:t>
            </a:r>
            <a:r>
              <a:rPr lang="en-US" sz="2400" dirty="0"/>
              <a:t> alt = “Colleen’s graduation photo”/&gt;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Images rarely work the first time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Show a broken link, too big, too small, etc.</a:t>
            </a:r>
          </a:p>
          <a:p>
            <a:pPr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041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001" y="1844844"/>
            <a:ext cx="8432800" cy="4710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73946" y="2679065"/>
            <a:ext cx="7510472" cy="295465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FF00"/>
                </a:solidFill>
                <a:latin typeface="Times New Roman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</a:rPr>
              <a:t> 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ＭＳ Ｐゴシック" charset="0"/>
              </a:rPr>
              <a:t>img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</a:rPr>
              <a:t> </a:t>
            </a:r>
            <a:r>
              <a:rPr lang="en-US" sz="2400" dirty="0" err="1">
                <a:solidFill>
                  <a:srgbClr val="FF6600"/>
                </a:solidFill>
                <a:latin typeface="Times New Roman"/>
                <a:ea typeface="ＭＳ Ｐゴシック" charset="0"/>
              </a:rPr>
              <a:t>src</a:t>
            </a:r>
            <a:r>
              <a:rPr lang="en-US" sz="2400" dirty="0">
                <a:solidFill>
                  <a:srgbClr val="FF6600"/>
                </a:solidFill>
                <a:latin typeface="Times New Roman"/>
                <a:ea typeface="ＭＳ Ｐゴシック" charset="0"/>
              </a:rPr>
              <a:t>=”</a:t>
            </a:r>
            <a:r>
              <a:rPr lang="en-US" sz="2400" dirty="0" err="1">
                <a:solidFill>
                  <a:srgbClr val="FF6600"/>
                </a:solidFill>
                <a:latin typeface="Times New Roman"/>
                <a:ea typeface="ＭＳ Ｐゴシック" charset="0"/>
              </a:rPr>
              <a:t>logo.jpg</a:t>
            </a:r>
            <a:r>
              <a:rPr lang="en-US" sz="2400" dirty="0">
                <a:solidFill>
                  <a:srgbClr val="FF6600"/>
                </a:solidFill>
                <a:latin typeface="Times New Roman"/>
                <a:ea typeface="ＭＳ Ｐゴシック" charset="0"/>
              </a:rPr>
              <a:t>”</a:t>
            </a:r>
          </a:p>
          <a:p>
            <a:pPr>
              <a:defRPr/>
            </a:pPr>
            <a:r>
              <a:rPr lang="en-US" sz="2400" dirty="0">
                <a:solidFill>
                  <a:srgbClr val="B2B2B2"/>
                </a:solidFill>
                <a:latin typeface="Times New Roman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ＭＳ Ｐゴシック" charset="0"/>
              </a:rPr>
              <a:t>            alt="company logo"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Times New Roman"/>
                <a:ea typeface="ＭＳ Ｐゴシック" charset="0"/>
              </a:rPr>
              <a:t>            title = "AAA1 LLC" </a:t>
            </a:r>
          </a:p>
          <a:p>
            <a:pPr>
              <a:defRPr/>
            </a:pPr>
            <a:endParaRPr lang="en-US" sz="2400" dirty="0">
              <a:solidFill>
                <a:srgbClr val="0000FF"/>
              </a:solidFill>
              <a:latin typeface="Times New Roman"/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8000"/>
                </a:solidFill>
                <a:latin typeface="Times New Roman"/>
                <a:ea typeface="ＭＳ Ｐゴシック" charset="0"/>
              </a:rPr>
              <a:t>	      class = "thumbnail"/&gt;</a:t>
            </a:r>
          </a:p>
          <a:p>
            <a:pPr>
              <a:defRPr/>
            </a:pPr>
            <a:endParaRPr lang="en-US" sz="2400" dirty="0">
              <a:solidFill>
                <a:srgbClr val="000000"/>
              </a:solidFill>
              <a:latin typeface="Times New Roman"/>
              <a:ea typeface="ＭＳ Ｐゴシック" charset="0"/>
            </a:endParaRP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5508432" y="2679067"/>
            <a:ext cx="2407594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 dirty="0">
                <a:solidFill>
                  <a:srgbClr val="FF7F00"/>
                </a:solidFill>
                <a:latin typeface="Times New Roman"/>
                <a:ea typeface="ＭＳ Ｐゴシック" charset="0"/>
                <a:cs typeface="ＭＳ Ｐゴシック" charset="0"/>
              </a:rPr>
              <a:t>Image filename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058526" y="3412111"/>
            <a:ext cx="2857500" cy="50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Times New Roman"/>
                <a:ea typeface="ＭＳ Ｐゴシック" charset="0"/>
                <a:cs typeface="ＭＳ Ｐゴシック" charset="0"/>
              </a:rPr>
              <a:t>Info for screen readers, broken links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38425" y="4116377"/>
            <a:ext cx="37552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FF"/>
                </a:solidFill>
                <a:latin typeface="Times New Roman"/>
                <a:ea typeface="ＭＳ Ｐゴシック" charset="0"/>
              </a:rPr>
              <a:t>Displays on hover</a:t>
            </a:r>
            <a:endParaRPr lang="en-US" sz="22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15" name="Rectangle 10"/>
          <p:cNvSpPr>
            <a:spLocks/>
          </p:cNvSpPr>
          <p:nvPr/>
        </p:nvSpPr>
        <p:spPr bwMode="auto">
          <a:xfrm>
            <a:off x="4853695" y="4223467"/>
            <a:ext cx="3327172" cy="162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200" dirty="0">
                <a:solidFill>
                  <a:srgbClr val="528A02"/>
                </a:solidFill>
                <a:latin typeface="Times New Roman"/>
                <a:ea typeface="ＭＳ Ｐゴシック" charset="0"/>
                <a:cs typeface="ＭＳ Ｐゴシック" charset="0"/>
              </a:rPr>
              <a:t>Extra formatting (height, width, position, etc.)</a:t>
            </a:r>
          </a:p>
        </p:txBody>
      </p:sp>
    </p:spTree>
    <p:extLst>
      <p:ext uri="{BB962C8B-B14F-4D97-AF65-F5344CB8AC3E}">
        <p14:creationId xmlns:p14="http://schemas.microsoft.com/office/powerpoint/2010/main" val="344216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6603"/>
            <a:ext cx="8229600" cy="3603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As you learn the tags, you learn their specific attributes.  Some apply to any tag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class – applies special properties to groups of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id – specifies a unique id to one element on the page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style – specifies a certain visual style (avoid this one!!!)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err="1"/>
              <a:t>accesskey</a:t>
            </a:r>
            <a:r>
              <a:rPr lang="en-US" sz="2400" dirty="0"/>
              <a:t> – a shortcut key to activate an element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err="1"/>
              <a:t>tabindex</a:t>
            </a:r>
            <a:r>
              <a:rPr lang="en-US" sz="2400" dirty="0"/>
              <a:t> – the order that the tab button brings elements into focus</a:t>
            </a:r>
          </a:p>
        </p:txBody>
      </p:sp>
    </p:spTree>
    <p:extLst>
      <p:ext uri="{BB962C8B-B14F-4D97-AF65-F5344CB8AC3E}">
        <p14:creationId xmlns:p14="http://schemas.microsoft.com/office/powerpoint/2010/main" val="121725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 linked document</a:t>
            </a:r>
          </a:p>
        </p:txBody>
      </p:sp>
    </p:spTree>
    <p:extLst>
      <p:ext uri="{BB962C8B-B14F-4D97-AF65-F5344CB8AC3E}">
        <p14:creationId xmlns:p14="http://schemas.microsoft.com/office/powerpoint/2010/main" val="1941111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886" y="2495081"/>
            <a:ext cx="8651443" cy="2940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5148" y="2835947"/>
            <a:ext cx="8349291" cy="2180587"/>
            <a:chOff x="385763" y="1345208"/>
            <a:chExt cx="9671671" cy="2571766"/>
          </a:xfrm>
        </p:grpSpPr>
        <p:sp>
          <p:nvSpPr>
            <p:cNvPr id="6" name="Rectangle 2"/>
            <p:cNvSpPr>
              <a:spLocks/>
            </p:cNvSpPr>
            <p:nvPr/>
          </p:nvSpPr>
          <p:spPr bwMode="auto">
            <a:xfrm>
              <a:off x="385763" y="1345208"/>
              <a:ext cx="9671671" cy="4718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&lt;a </a:t>
              </a:r>
              <a:r>
                <a:rPr lang="en-US" sz="2600" dirty="0" err="1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href</a:t>
              </a:r>
              <a:r>
                <a:rPr lang="en-US" sz="2600" dirty="0">
                  <a:solidFill>
                    <a:srgbClr val="110823"/>
                  </a:solidFill>
                  <a:ea typeface="ＭＳ Ｐゴシック" charset="0"/>
                  <a:cs typeface="ＭＳ Ｐゴシック" charset="0"/>
                </a:rPr>
                <a:t>="http://</a:t>
              </a:r>
              <a:r>
                <a:rPr lang="en-US" sz="2600" dirty="0" err="1">
                  <a:solidFill>
                    <a:srgbClr val="110823"/>
                  </a:solidFill>
                  <a:ea typeface="ＭＳ Ｐゴシック" charset="0"/>
                  <a:cs typeface="ＭＳ Ｐゴシック" charset="0"/>
                </a:rPr>
                <a:t>www.intro-webdesign.com</a:t>
              </a:r>
              <a:r>
                <a:rPr lang="en-US" sz="2600" dirty="0">
                  <a:solidFill>
                    <a:srgbClr val="110823"/>
                  </a:solidFill>
                  <a:ea typeface="ＭＳ Ｐゴシック" charset="0"/>
                  <a:cs typeface="ＭＳ Ｐゴシック" charset="0"/>
                </a:rPr>
                <a:t>/"</a:t>
              </a:r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&gt;</a:t>
              </a:r>
              <a:r>
                <a:rPr lang="en-US" sz="2600" dirty="0">
                  <a:solidFill>
                    <a:srgbClr val="103154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Web Design</a:t>
              </a:r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&lt;/a&gt;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603647" y="2977965"/>
              <a:ext cx="1757249" cy="43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Opening tag</a:t>
              </a:r>
            </a:p>
          </p:txBody>
        </p:sp>
        <p:sp>
          <p:nvSpPr>
            <p:cNvPr id="8" name="Rectangle 4"/>
            <p:cNvSpPr>
              <a:spLocks/>
            </p:cNvSpPr>
            <p:nvPr/>
          </p:nvSpPr>
          <p:spPr bwMode="auto">
            <a:xfrm>
              <a:off x="8771470" y="2272500"/>
              <a:ext cx="1202207" cy="87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Closing </a:t>
              </a:r>
            </a:p>
            <a:p>
              <a:pPr algn="ctr"/>
              <a:r>
                <a:rPr lang="en-US" sz="24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tag</a:t>
              </a: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603647" y="1835943"/>
              <a:ext cx="485086" cy="117749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9543964" y="1856645"/>
              <a:ext cx="0" cy="40429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2941950" y="2577854"/>
              <a:ext cx="2973698" cy="43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Where to go on click</a:t>
              </a:r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7181304" y="3481387"/>
              <a:ext cx="2670359" cy="43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103154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Clickable text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01409" y="1819274"/>
              <a:ext cx="0" cy="1594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271445" y="1856647"/>
              <a:ext cx="0" cy="648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</p:grpSp>
      <p:cxnSp>
        <p:nvCxnSpPr>
          <p:cNvPr id="17" name="Elbow Connector 16"/>
          <p:cNvCxnSpPr/>
          <p:nvPr/>
        </p:nvCxnSpPr>
        <p:spPr>
          <a:xfrm flipV="1">
            <a:off x="2220224" y="3236056"/>
            <a:ext cx="4277518" cy="1202381"/>
          </a:xfrm>
          <a:prstGeom prst="bentConnector3">
            <a:avLst>
              <a:gd name="adj1" fmla="val 100154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886" y="1711660"/>
            <a:ext cx="8651443" cy="4807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5146" y="1778342"/>
            <a:ext cx="5552924" cy="1165624"/>
            <a:chOff x="385763" y="1188126"/>
            <a:chExt cx="6432409" cy="1374730"/>
          </a:xfrm>
        </p:grpSpPr>
        <p:sp>
          <p:nvSpPr>
            <p:cNvPr id="9" name="Rectangle 2"/>
            <p:cNvSpPr>
              <a:spLocks/>
            </p:cNvSpPr>
            <p:nvPr/>
          </p:nvSpPr>
          <p:spPr bwMode="auto">
            <a:xfrm>
              <a:off x="385763" y="1188126"/>
              <a:ext cx="6297976" cy="471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&lt;a </a:t>
              </a:r>
              <a:r>
                <a:rPr lang="en-US" sz="2600" dirty="0" err="1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href</a:t>
              </a:r>
              <a:r>
                <a:rPr lang="en-US" sz="2600" dirty="0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=“page2.html"</a:t>
              </a:r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&gt;</a:t>
              </a:r>
              <a:r>
                <a:rPr lang="en-US" sz="2600" dirty="0">
                  <a:solidFill>
                    <a:srgbClr val="103154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Second Page</a:t>
              </a:r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&lt;/a&gt;</a:t>
              </a: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1081278" y="2127268"/>
              <a:ext cx="5736894" cy="43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Local file in the same folder</a:t>
              </a: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831990" y="1658616"/>
              <a:ext cx="0" cy="3960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</p:grpSp>
      <p:sp>
        <p:nvSpPr>
          <p:cNvPr id="28" name="Rectangle 2"/>
          <p:cNvSpPr>
            <a:spLocks/>
          </p:cNvSpPr>
          <p:nvPr/>
        </p:nvSpPr>
        <p:spPr bwMode="auto">
          <a:xfrm>
            <a:off x="515153" y="3391514"/>
            <a:ext cx="614067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&lt;a </a:t>
            </a:r>
            <a:r>
              <a:rPr lang="en-US" sz="2600" dirty="0" err="1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href</a:t>
            </a:r>
            <a:r>
              <a:rPr lang="en-US" sz="2600" dirty="0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=“docs/page2.html"</a:t>
            </a:r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&gt;</a:t>
            </a:r>
            <a:r>
              <a:rPr lang="en-US" sz="2600" dirty="0">
                <a:solidFill>
                  <a:srgbClr val="103154"/>
                </a:solidFill>
                <a:latin typeface="Times New Roman"/>
                <a:ea typeface="ＭＳ Ｐゴシック" charset="0"/>
                <a:cs typeface="ＭＳ Ｐゴシック" charset="0"/>
              </a:rPr>
              <a:t>Second Page</a:t>
            </a:r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&lt;/a&gt;</a:t>
            </a:r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>
            <a:off x="999514" y="4212051"/>
            <a:ext cx="49525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Local file in a different folder</a:t>
            </a: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659287" y="3858311"/>
            <a:ext cx="0" cy="3358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2287712" y="5444383"/>
            <a:ext cx="0" cy="3358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2" name="Rectangle 2"/>
          <p:cNvSpPr>
            <a:spLocks/>
          </p:cNvSpPr>
          <p:nvPr/>
        </p:nvSpPr>
        <p:spPr bwMode="auto">
          <a:xfrm>
            <a:off x="515152" y="4955426"/>
            <a:ext cx="535400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&lt;a </a:t>
            </a:r>
            <a:r>
              <a:rPr lang="en-US" sz="2600" dirty="0" err="1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href</a:t>
            </a:r>
            <a:r>
              <a:rPr lang="en-US" sz="2600" dirty="0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=“#history"</a:t>
            </a:r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&gt;</a:t>
            </a:r>
            <a:r>
              <a:rPr lang="en-US" sz="2600" dirty="0">
                <a:solidFill>
                  <a:srgbClr val="103154"/>
                </a:solidFill>
                <a:latin typeface="Times New Roman"/>
                <a:ea typeface="ＭＳ Ｐゴシック" charset="0"/>
                <a:cs typeface="ＭＳ Ｐゴシック" charset="0"/>
              </a:rPr>
              <a:t>History section</a:t>
            </a:r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&lt;/a&gt;</a:t>
            </a:r>
          </a:p>
        </p:txBody>
      </p:sp>
      <p:sp>
        <p:nvSpPr>
          <p:cNvPr id="33" name="Rectangle 8"/>
          <p:cNvSpPr>
            <a:spLocks/>
          </p:cNvSpPr>
          <p:nvPr/>
        </p:nvSpPr>
        <p:spPr bwMode="auto">
          <a:xfrm>
            <a:off x="672818" y="5841747"/>
            <a:ext cx="8230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Segment in this same file that has been identified as history section</a:t>
            </a:r>
          </a:p>
        </p:txBody>
      </p:sp>
    </p:spTree>
    <p:extLst>
      <p:ext uri="{BB962C8B-B14F-4D97-AF65-F5344CB8AC3E}">
        <p14:creationId xmlns:p14="http://schemas.microsoft.com/office/powerpoint/2010/main" val="740752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 as the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3551"/>
            <a:ext cx="8229600" cy="36039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The “clickable” component doesn’t have to be text.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1216" y="3032933"/>
            <a:ext cx="8151217" cy="1578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&lt;a 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href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="http://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www.redcross.org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 &lt;</a:t>
            </a:r>
            <a:r>
              <a:rPr lang="en-US" sz="240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img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= "http://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www.redcross.org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/images/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redcross-logo.png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"  </a:t>
            </a:r>
          </a:p>
          <a:p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   alt = "Red Cross logo"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/&gt;</a:t>
            </a:r>
          </a:p>
          <a:p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&lt;/a&gt;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1216" y="4845610"/>
            <a:ext cx="8151217" cy="13438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&lt;a 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href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="http://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www.redcross.org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 &lt;</a:t>
            </a:r>
            <a:r>
              <a:rPr lang="en-US" sz="240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img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= ”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imgs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/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redcross-logo.png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” alt = "Red Cross logo"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/&gt;</a:t>
            </a:r>
          </a:p>
          <a:p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9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HTML?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4048"/>
            <a:ext cx="8229600" cy="422450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HTML stands for </a:t>
            </a:r>
            <a:r>
              <a:rPr lang="en-US" dirty="0">
                <a:solidFill>
                  <a:srgbClr val="FF6600"/>
                </a:solidFill>
              </a:rPr>
              <a:t>Hypertext Markup Language</a:t>
            </a:r>
            <a:endParaRPr lang="en-US" dirty="0"/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Markup languages are not the same as programming languages, they use </a:t>
            </a:r>
            <a:r>
              <a:rPr lang="en-US" b="1" i="1" dirty="0">
                <a:solidFill>
                  <a:srgbClr val="FF6600"/>
                </a:solidFill>
              </a:rPr>
              <a:t>tags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to annotate documents.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In HTML the tags indicate where headings, images, lists, links, line breaks, and other components should go.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9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.html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51"/>
            <a:ext cx="8229600" cy="421707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When your computer opens a .html file, it knows to open it in an Internet browser (Chrome, Firefox, Safari, etc.)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The browser can read this file and know how to display it on the screen.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Screen readers and other assistive devices can also utilize the HTML tags to present the information is special ways.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02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8355"/>
            <a:ext cx="8229600" cy="422810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Basis of HTML5 is “</a:t>
            </a:r>
            <a:r>
              <a:rPr lang="en-US" sz="2400" i="1" dirty="0"/>
              <a:t>New features should be based on HTML, CSS, the DOM, and JavaScript…</a:t>
            </a:r>
            <a:r>
              <a:rPr lang="en-US" sz="2400" dirty="0"/>
              <a:t>”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DOM provides common tree-like structure that all pages should follow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Computer Scientists love trees (the mathematical kind) because you can test them.</a:t>
            </a:r>
          </a:p>
          <a:p>
            <a:pPr marL="1200150" lvl="1" indent="-4572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187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8 at 3.2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79" y="1490672"/>
            <a:ext cx="6698246" cy="489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is built on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088"/>
            <a:ext cx="8229600" cy="12049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7895" y="6453271"/>
            <a:ext cx="3034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http://www.w3schools.com/</a:t>
            </a:r>
            <a:r>
              <a:rPr lang="en-US" sz="1200" dirty="0" err="1">
                <a:solidFill>
                  <a:srgbClr val="FFFFFF"/>
                </a:solidFill>
              </a:rPr>
              <a:t>js</a:t>
            </a:r>
            <a:r>
              <a:rPr lang="en-US" sz="1200" dirty="0">
                <a:solidFill>
                  <a:srgbClr val="FFFFFF"/>
                </a:solidFill>
              </a:rPr>
              <a:t>/</a:t>
            </a:r>
            <a:r>
              <a:rPr lang="en-US" sz="1200" dirty="0" err="1">
                <a:solidFill>
                  <a:srgbClr val="FFFFFF"/>
                </a:solidFill>
              </a:rPr>
              <a:t>js_htmldom.asp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4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9115"/>
            <a:ext cx="8229600" cy="360398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5" name="Content Placeholder 3" descr="Screen Shot 2015-06-26 at 11.07.0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7" r="-120"/>
          <a:stretch/>
        </p:blipFill>
        <p:spPr>
          <a:xfrm>
            <a:off x="457200" y="1844850"/>
            <a:ext cx="8332073" cy="37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5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6-26 at 11.1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1" y="983195"/>
            <a:ext cx="6172200" cy="5295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5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Tags and 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5DEA03-E95D-1440-8DDA-3986F5B4D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4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48"/>
            <a:ext cx="8229600" cy="469222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Tags have a beginning and an end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Some tags have </a:t>
            </a:r>
            <a:r>
              <a:rPr lang="en-US" sz="2400" b="0" i="1" dirty="0">
                <a:solidFill>
                  <a:srgbClr val="FF6600"/>
                </a:solidFill>
              </a:rPr>
              <a:t>attributes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, </a:t>
            </a:r>
            <a:r>
              <a:rPr lang="en-US" sz="2400" dirty="0" err="1"/>
              <a:t>href</a:t>
            </a:r>
            <a:r>
              <a:rPr lang="en-US" sz="2400" dirty="0"/>
              <a:t>, etc..)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51885" y="2458237"/>
            <a:ext cx="6201178" cy="3215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53814" y="2700260"/>
            <a:ext cx="3603134" cy="2879383"/>
            <a:chOff x="2619200" y="2499234"/>
            <a:chExt cx="3603134" cy="2159537"/>
          </a:xfrm>
          <a:solidFill>
            <a:schemeClr val="bg1"/>
          </a:solidFill>
        </p:grpSpPr>
        <p:sp>
          <p:nvSpPr>
            <p:cNvPr id="22" name="Rectangle 2"/>
            <p:cNvSpPr>
              <a:spLocks/>
            </p:cNvSpPr>
            <p:nvPr/>
          </p:nvSpPr>
          <p:spPr bwMode="auto">
            <a:xfrm>
              <a:off x="2814638" y="2499234"/>
              <a:ext cx="3033495" cy="2885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500" dirty="0">
                  <a:solidFill>
                    <a:prstClr val="black">
                      <a:lumMod val="90000"/>
                      <a:lumOff val="10000"/>
                    </a:prstClr>
                  </a:solidFill>
                  <a:latin typeface="Times New Roman"/>
                  <a:ea typeface="ＭＳ Ｐゴシック" charset="0"/>
                </a:rPr>
                <a:t>&lt;h1&gt;</a:t>
              </a:r>
              <a:r>
                <a:rPr lang="en-US" sz="2500" dirty="0">
                  <a:solidFill>
                    <a:srgbClr val="110823"/>
                  </a:solidFill>
                  <a:latin typeface="Times New Roman"/>
                  <a:ea typeface="ＭＳ Ｐゴシック" charset="0"/>
                </a:rPr>
                <a:t>Hello World</a:t>
              </a:r>
              <a:r>
                <a:rPr lang="en-US" sz="2500" dirty="0">
                  <a:solidFill>
                    <a:prstClr val="black">
                      <a:lumMod val="90000"/>
                      <a:lumOff val="10000"/>
                    </a:prstClr>
                  </a:solidFill>
                  <a:latin typeface="Times New Roman"/>
                  <a:ea typeface="ＭＳ Ｐゴシック" charset="0"/>
                </a:rPr>
                <a:t>&lt;/h1&gt;</a:t>
              </a:r>
            </a:p>
          </p:txBody>
        </p:sp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2988584" y="3379975"/>
              <a:ext cx="2678906" cy="590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500" dirty="0">
                  <a:solidFill>
                    <a:srgbClr val="174576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</a:t>
              </a:r>
              <a:r>
                <a:rPr lang="en-US" sz="2500" dirty="0" err="1">
                  <a:solidFill>
                    <a:srgbClr val="174576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img</a:t>
              </a:r>
              <a:r>
                <a:rPr lang="en-US" sz="2500" dirty="0">
                  <a:solidFill>
                    <a:srgbClr val="174576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500" dirty="0" err="1">
                  <a:solidFill>
                    <a:srgbClr val="FF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src</a:t>
              </a:r>
              <a:r>
                <a:rPr lang="en-US" sz="2500" dirty="0">
                  <a:solidFill>
                    <a:srgbClr val="FF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=</a:t>
              </a:r>
              <a:r>
                <a:rPr lang="en-US" sz="2500" dirty="0">
                  <a:solidFill>
                    <a:srgbClr val="FF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‘’</a:t>
              </a:r>
              <a:r>
                <a:rPr lang="en-US" altLang="ja-JP" sz="2500" dirty="0" err="1">
                  <a:solidFill>
                    <a:srgbClr val="FF00FF"/>
                  </a:solidFill>
                  <a:latin typeface="Times New Roman"/>
                  <a:ea typeface="ＭＳ Ｐ明朝"/>
                  <a:cs typeface="Gill Sans" charset="0"/>
                </a:rPr>
                <a:t>x.gif</a:t>
              </a:r>
              <a:r>
                <a:rPr lang="ja-JP" altLang="en-US" sz="2500" dirty="0">
                  <a:solidFill>
                    <a:srgbClr val="FF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”</a:t>
              </a:r>
              <a:r>
                <a:rPr lang="en-US" altLang="ja-JP" sz="2500" dirty="0">
                  <a:solidFill>
                    <a:srgbClr val="FF7F00"/>
                  </a:solidFill>
                  <a:latin typeface="Times New Roman"/>
                  <a:ea typeface="ＭＳ Ｐ明朝"/>
                  <a:cs typeface="Gill Sans" charset="0"/>
                </a:rPr>
                <a:t> </a:t>
              </a:r>
              <a:r>
                <a:rPr lang="en-US" altLang="ja-JP" sz="2500" dirty="0">
                  <a:solidFill>
                    <a:srgbClr val="174576"/>
                  </a:solidFill>
                  <a:latin typeface="Times New Roman"/>
                  <a:ea typeface="ＭＳ Ｐ明朝"/>
                  <a:cs typeface="Gill Sans" charset="0"/>
                </a:rPr>
                <a:t>/&gt;</a:t>
              </a:r>
              <a:endParaRPr lang="en-US" sz="2500" dirty="0">
                <a:solidFill>
                  <a:srgbClr val="174576"/>
                </a:solidFill>
                <a:latin typeface="Times New Roman"/>
                <a:cs typeface="Gill Sans" charset="0"/>
              </a:endParaRPr>
            </a:p>
          </p:txBody>
        </p:sp>
        <p:sp>
          <p:nvSpPr>
            <p:cNvPr id="24" name="Rectangle 4"/>
            <p:cNvSpPr>
              <a:spLocks/>
            </p:cNvSpPr>
            <p:nvPr/>
          </p:nvSpPr>
          <p:spPr bwMode="auto">
            <a:xfrm>
              <a:off x="2619200" y="2846301"/>
              <a:ext cx="1029907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rgbClr val="174576"/>
                  </a:solidFill>
                  <a:latin typeface="PT Sans Narrow"/>
                  <a:ea typeface="ＭＳ Ｐゴシック" charset="0"/>
                  <a:cs typeface="PT Sans Narrow"/>
                </a:rPr>
                <a:t>Start tag</a:t>
              </a:r>
              <a:endParaRPr lang="en-US" sz="2400" b="1" i="1" dirty="0">
                <a:solidFill>
                  <a:prstClr val="black">
                    <a:lumMod val="90000"/>
                    <a:lumOff val="10000"/>
                  </a:prstClr>
                </a:solidFill>
                <a:latin typeface="Times New Roman"/>
                <a:ea typeface="ＭＳ Ｐゴシック" charset="0"/>
              </a:endParaRPr>
            </a:p>
          </p:txBody>
        </p:sp>
        <p:sp>
          <p:nvSpPr>
            <p:cNvPr id="25" name="Rectangle 5"/>
            <p:cNvSpPr>
              <a:spLocks/>
            </p:cNvSpPr>
            <p:nvPr/>
          </p:nvSpPr>
          <p:spPr bwMode="auto">
            <a:xfrm>
              <a:off x="4920051" y="2851254"/>
              <a:ext cx="1302283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rgbClr val="174576"/>
                  </a:solidFill>
                  <a:latin typeface="PT Sans Narrow"/>
                  <a:ea typeface="ＭＳ Ｐゴシック" charset="0"/>
                  <a:cs typeface="PT Sans Narrow"/>
                </a:rPr>
                <a:t>Closing tag</a:t>
              </a:r>
              <a:endParaRPr lang="en-US" sz="2400" b="1" i="1" dirty="0">
                <a:solidFill>
                  <a:prstClr val="black">
                    <a:lumMod val="90000"/>
                    <a:lumOff val="10000"/>
                  </a:prstClr>
                </a:solidFill>
                <a:latin typeface="Times New Roman"/>
                <a:ea typeface="ＭＳ Ｐゴシック" charset="0"/>
              </a:endParaRPr>
            </a:p>
          </p:txBody>
        </p:sp>
        <p:sp>
          <p:nvSpPr>
            <p:cNvPr id="26" name="Rectangle 6"/>
            <p:cNvSpPr>
              <a:spLocks/>
            </p:cNvSpPr>
            <p:nvPr/>
          </p:nvSpPr>
          <p:spPr bwMode="auto">
            <a:xfrm>
              <a:off x="3553115" y="4381772"/>
              <a:ext cx="1702582" cy="27699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xtLst/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b="1" dirty="0">
                  <a:solidFill>
                    <a:srgbClr val="174576"/>
                  </a:solidFill>
                  <a:latin typeface="PT Sans Narrow"/>
                  <a:ea typeface="ＭＳ Ｐゴシック" charset="0"/>
                  <a:cs typeface="PT Sans Narrow"/>
                </a:rPr>
                <a:t>Self-closing tag</a:t>
              </a: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3424527" y="3992824"/>
              <a:ext cx="471488" cy="3429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 type="stealth" w="med" len="med"/>
              <a:tailEnd/>
            </a:ln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>
              <a:off x="4920050" y="3813155"/>
              <a:ext cx="493429" cy="52256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 type="stealth" w="med" len="med"/>
              <a:tailEnd/>
            </a:ln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744998"/>
      </p:ext>
    </p:extLst>
  </p:cSld>
  <p:clrMapOvr>
    <a:masterClrMapping/>
  </p:clrMapOvr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707</Words>
  <Application>Microsoft Macintosh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ＭＳ Ｐゴシック</vt:lpstr>
      <vt:lpstr>ＭＳ Ｐ明朝</vt:lpstr>
      <vt:lpstr>Arial</vt:lpstr>
      <vt:lpstr>Calibri</vt:lpstr>
      <vt:lpstr>Georgia</vt:lpstr>
      <vt:lpstr>Gill Sans</vt:lpstr>
      <vt:lpstr>Gill Sans SemiBold</vt:lpstr>
      <vt:lpstr>Lucida Grande</vt:lpstr>
      <vt:lpstr>PT Sans Narrow</vt:lpstr>
      <vt:lpstr>Times New Roman</vt:lpstr>
      <vt:lpstr>041415 Powerpoint A</vt:lpstr>
      <vt:lpstr>The Request/Response Cycle</vt:lpstr>
      <vt:lpstr>What is HTML?  </vt:lpstr>
      <vt:lpstr>.html files</vt:lpstr>
      <vt:lpstr>The Document Object Model (DOM)</vt:lpstr>
      <vt:lpstr>HTML is built on the DOM</vt:lpstr>
      <vt:lpstr>Example</vt:lpstr>
      <vt:lpstr>PowerPoint Presentation</vt:lpstr>
      <vt:lpstr>HTML5 Tags and Syntax</vt:lpstr>
      <vt:lpstr>Tags</vt:lpstr>
      <vt:lpstr>Common Tags</vt:lpstr>
      <vt:lpstr>More tags</vt:lpstr>
      <vt:lpstr>Attributes</vt:lpstr>
      <vt:lpstr>Images</vt:lpstr>
      <vt:lpstr>Images</vt:lpstr>
      <vt:lpstr>More Attributes</vt:lpstr>
      <vt:lpstr>Hyperlinks</vt:lpstr>
      <vt:lpstr>Absolute reference</vt:lpstr>
      <vt:lpstr>Relative References</vt:lpstr>
      <vt:lpstr>Using Images as the Link</vt:lpstr>
    </vt:vector>
  </TitlesOfParts>
  <Company>University of Michigan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School of Michigan</dc:creator>
  <cp:lastModifiedBy>Colleen van Lent</cp:lastModifiedBy>
  <cp:revision>13</cp:revision>
  <dcterms:created xsi:type="dcterms:W3CDTF">2016-01-17T19:06:56Z</dcterms:created>
  <dcterms:modified xsi:type="dcterms:W3CDTF">2018-04-27T00:41:18Z</dcterms:modified>
</cp:coreProperties>
</file>