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416" r:id="rId6"/>
    <p:sldId id="400" r:id="rId7"/>
    <p:sldId id="399" r:id="rId8"/>
    <p:sldId id="262" r:id="rId9"/>
    <p:sldId id="260" r:id="rId10"/>
    <p:sldId id="268" r:id="rId11"/>
    <p:sldId id="398" r:id="rId12"/>
    <p:sldId id="403" r:id="rId13"/>
    <p:sldId id="401" r:id="rId14"/>
    <p:sldId id="404" r:id="rId15"/>
    <p:sldId id="405" r:id="rId16"/>
    <p:sldId id="407" r:id="rId17"/>
    <p:sldId id="406" r:id="rId18"/>
    <p:sldId id="408" r:id="rId19"/>
    <p:sldId id="409" r:id="rId20"/>
    <p:sldId id="411" r:id="rId21"/>
    <p:sldId id="402" r:id="rId22"/>
    <p:sldId id="412" r:id="rId23"/>
    <p:sldId id="414" r:id="rId24"/>
    <p:sldId id="413" r:id="rId25"/>
    <p:sldId id="4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9"/>
    <p:restoredTop sz="94623"/>
  </p:normalViewPr>
  <p:slideViewPr>
    <p:cSldViewPr snapToGrid="0" snapToObjects="1">
      <p:cViewPr varScale="1">
        <p:scale>
          <a:sx n="98" d="100"/>
          <a:sy n="98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FCB4-E13F-8149-AA9F-D0822F45B69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1BC47-6F67-B746-A1B3-7A1CDC2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9" y="1550747"/>
            <a:ext cx="8535737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5" y="3886200"/>
            <a:ext cx="7533105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7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909061"/>
            <a:ext cx="8432800" cy="935791"/>
          </a:xfrm>
          <a:prstGeom prst="rect">
            <a:avLst/>
          </a:prstGeom>
        </p:spPr>
        <p:txBody>
          <a:bodyPr/>
          <a:lstStyle>
            <a:lvl1pPr>
              <a:defRPr sz="38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603988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4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8" y="1024915"/>
            <a:ext cx="8662737" cy="1362075"/>
          </a:xfrm>
          <a:prstGeom prst="rect">
            <a:avLst/>
          </a:prstGeom>
        </p:spPr>
        <p:txBody>
          <a:bodyPr anchor="t"/>
          <a:lstStyle>
            <a:lvl1pPr algn="ctr">
              <a:defRPr sz="2625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9684"/>
            <a:ext cx="77724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rgbClr val="FDC227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8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63974"/>
            <a:ext cx="8229600" cy="936229"/>
          </a:xfrm>
          <a:prstGeom prst="rect">
            <a:avLst/>
          </a:prstGeom>
        </p:spPr>
        <p:txBody>
          <a:bodyPr/>
          <a:lstStyle>
            <a:lvl1pPr>
              <a:defRPr sz="24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135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135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8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486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24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24140"/>
            <a:ext cx="4040188" cy="3951288"/>
          </a:xfrm>
        </p:spPr>
        <p:txBody>
          <a:bodyPr/>
          <a:lstStyle>
            <a:lvl1pPr>
              <a:defRPr sz="1350"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5"/>
            <a:ext cx="4041775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424140"/>
            <a:ext cx="4041775" cy="3951288"/>
          </a:xfrm>
        </p:spPr>
        <p:txBody>
          <a:bodyPr/>
          <a:lstStyle>
            <a:lvl1pPr>
              <a:defRPr sz="1350"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7826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225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6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666739"/>
            <a:ext cx="3008313" cy="928791"/>
          </a:xfrm>
          <a:prstGeom prst="rect">
            <a:avLst/>
          </a:prstGeom>
        </p:spPr>
        <p:txBody>
          <a:bodyPr anchor="b"/>
          <a:lstStyle>
            <a:lvl1pPr algn="l">
              <a:defRPr sz="135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66738"/>
            <a:ext cx="5111750" cy="5619855"/>
          </a:xfrm>
        </p:spPr>
        <p:txBody>
          <a:bodyPr/>
          <a:lstStyle>
            <a:lvl1pPr>
              <a:defRPr sz="21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100" b="0" i="1">
                <a:latin typeface="Gill Sans SemiBold"/>
                <a:cs typeface="Lucida Grande"/>
              </a:defRPr>
            </a:lvl2pPr>
            <a:lvl3pPr>
              <a:defRPr sz="1800" b="0" i="1">
                <a:latin typeface="Gill Sans SemiBold"/>
                <a:cs typeface="Lucida Grande"/>
              </a:defRPr>
            </a:lvl3pPr>
            <a:lvl4pPr>
              <a:defRPr sz="1500" b="0" i="1">
                <a:latin typeface="Gill Sans SemiBold"/>
                <a:cs typeface="Lucida Grande"/>
              </a:defRPr>
            </a:lvl4pPr>
            <a:lvl5pPr>
              <a:defRPr sz="1500" b="0" i="1">
                <a:latin typeface="Gill Sans SemiBold"/>
                <a:cs typeface="Lucida Grande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595532"/>
            <a:ext cx="3008313" cy="4691063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44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15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8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35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125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collemc/Downloads/responsiveDesign/jobtalk/index2-style.html" TargetMode="External"/><Relationship Id="rId2" Type="http://schemas.openxmlformats.org/officeDocument/2006/relationships/hyperlink" Target="file:///Users/collemc/Downloads/responsiveDesign/jobtalk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collemc/Downloads/responsiveDesign/jobtalk/index4-snow.html" TargetMode="External"/><Relationship Id="rId2" Type="http://schemas.openxmlformats.org/officeDocument/2006/relationships/hyperlink" Target="file:///Users/collemc/Downloads/responsiveDesign/jobtalk/index3-animat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tholman/pen/qCnfB" TargetMode="External"/><Relationship Id="rId2" Type="http://schemas.openxmlformats.org/officeDocument/2006/relationships/hyperlink" Target="https://codepen.io/programking/pen/ejEL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.hakim.se/blob/03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collemc/Downloads/responsiveDesign/jobtalk/index6-canvasAnimate.html" TargetMode="External"/><Relationship Id="rId2" Type="http://schemas.openxmlformats.org/officeDocument/2006/relationships/hyperlink" Target="file:///Users/collemc/Downloads/responsiveDesign/jobtalk/index5-canva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jackrugile/pen/Gving?editors=1010" TargetMode="External"/><Relationship Id="rId4" Type="http://schemas.openxmlformats.org/officeDocument/2006/relationships/hyperlink" Target="file:///Users/collemc/Downloads/responsiveDesign/jobtalk/index7-pacma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mich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anlent/IntroToCanv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FB6C-EDD8-2F48-83BA-0D15A0562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JavaScript and Canvas to Create an Interactive Website (And Why Maybe You Shouldn’t)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8BEB-54C2-BC4E-81EB-E0B721616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Colleen van Lent</a:t>
            </a:r>
          </a:p>
        </p:txBody>
      </p:sp>
    </p:spTree>
    <p:extLst>
      <p:ext uri="{BB962C8B-B14F-4D97-AF65-F5344CB8AC3E}">
        <p14:creationId xmlns:p14="http://schemas.microsoft.com/office/powerpoint/2010/main" val="253607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57AA-8651-2441-9634-144703CE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301A-6B05-0F4A-B71D-17013722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Once you have the content, you can add style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It is important to separate content from style</a:t>
            </a:r>
          </a:p>
        </p:txBody>
      </p:sp>
    </p:spTree>
    <p:extLst>
      <p:ext uri="{BB962C8B-B14F-4D97-AF65-F5344CB8AC3E}">
        <p14:creationId xmlns:p14="http://schemas.microsoft.com/office/powerpoint/2010/main" val="62584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413"/>
            <a:ext cx="8229600" cy="3679247"/>
          </a:xfrm>
        </p:spPr>
        <p:txBody>
          <a:bodyPr>
            <a:normAutofit/>
          </a:bodyPr>
          <a:lstStyle/>
          <a:p>
            <a:pPr marL="457189" indent="-457189">
              <a:buFont typeface="Arial"/>
              <a:buChar char="•"/>
            </a:pPr>
            <a:r>
              <a:rPr lang="en-US" sz="2800" dirty="0"/>
              <a:t>CSS3 defines generic rules that can apply to multiple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11" y="3076949"/>
            <a:ext cx="407894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/>
              </a:rPr>
              <a:t>selector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 {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	</a:t>
            </a:r>
            <a:r>
              <a:rPr lang="en-US" sz="3200" dirty="0">
                <a:solidFill>
                  <a:srgbClr val="FF6600"/>
                </a:solidFill>
                <a:latin typeface="Times New Roman"/>
              </a:rPr>
              <a:t>property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; </a:t>
            </a:r>
            <a:r>
              <a:rPr lang="en-US" sz="3200" dirty="0">
                <a:solidFill>
                  <a:srgbClr val="008000"/>
                </a:solidFill>
                <a:latin typeface="Times New Roman"/>
              </a:rPr>
              <a:t>value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}</a:t>
            </a:r>
          </a:p>
        </p:txBody>
      </p:sp>
      <p:pic>
        <p:nvPicPr>
          <p:cNvPr id="5" name="Picture 4" descr="Screen Shot 2015-07-26 at 12.2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3" y="3076948"/>
            <a:ext cx="4250109" cy="1610828"/>
          </a:xfrm>
          <a:prstGeom prst="rect">
            <a:avLst/>
          </a:prstGeom>
        </p:spPr>
      </p:pic>
      <p:pic>
        <p:nvPicPr>
          <p:cNvPr id="6" name="Picture 5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41" y="5376888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440-E3BE-614A-82E6-C8348DEC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</a:t>
            </a:r>
            <a:br>
              <a:rPr lang="en-US" sz="2400" dirty="0"/>
            </a:br>
            <a:r>
              <a:rPr lang="en-US" sz="2400" dirty="0"/>
              <a:t>(All Code available on </a:t>
            </a:r>
            <a:r>
              <a:rPr lang="en-US" sz="2400" dirty="0" err="1"/>
              <a:t>Github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80E7-A37D-D249-8813-D3CBBD3C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Site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Site with CSS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3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B633-30E1-2044-B3D7-1583D945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F8A7-DC34-A34B-B340-EE577F33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Adding JavaScript adds interactivity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Uses the DOM to access elements of the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Finally back to “programming”</a:t>
            </a:r>
          </a:p>
        </p:txBody>
      </p:sp>
    </p:spTree>
    <p:extLst>
      <p:ext uri="{BB962C8B-B14F-4D97-AF65-F5344CB8AC3E}">
        <p14:creationId xmlns:p14="http://schemas.microsoft.com/office/powerpoint/2010/main" val="134831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D0AC-4A42-2940-8F3C-A1550E65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35ED-ED6F-424F-BF8D-E0001ED9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8A5C"/>
                </a:solidFill>
              </a:rPr>
              <a:t>						</a:t>
            </a:r>
            <a:r>
              <a:rPr lang="en-US" dirty="0" err="1">
                <a:solidFill>
                  <a:srgbClr val="FF8A5C"/>
                </a:solidFill>
              </a:rPr>
              <a:t>var</a:t>
            </a:r>
            <a:r>
              <a:rPr lang="en-US" dirty="0">
                <a:solidFill>
                  <a:srgbClr val="FF8A5C"/>
                </a:solidFill>
              </a:rPr>
              <a:t> element;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Variables are not type specific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FF8A5C"/>
                </a:solidFill>
              </a:rPr>
              <a:t>				function </a:t>
            </a:r>
            <a:r>
              <a:rPr lang="en-US" dirty="0" err="1">
                <a:solidFill>
                  <a:srgbClr val="FF8A5C"/>
                </a:solidFill>
              </a:rPr>
              <a:t>myMove</a:t>
            </a:r>
            <a:r>
              <a:rPr lang="en-US" dirty="0">
                <a:solidFill>
                  <a:srgbClr val="FF8A5C"/>
                </a:solidFill>
              </a:rPr>
              <a:t>(){}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Functions defined with keyword function</a:t>
            </a:r>
          </a:p>
          <a:p>
            <a:pPr lvl="1" indent="0">
              <a:buNone/>
            </a:pP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5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1862-9717-0C42-9AB0-2C1B01B3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5391-378B-5F40-B20A-557204A2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724297"/>
            <a:ext cx="8307977" cy="440186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Thanks to the structure of the DOM, there are plenty of API calls available</a:t>
            </a:r>
          </a:p>
          <a:p>
            <a:pPr lvl="2"/>
            <a:r>
              <a:rPr lang="en-US" sz="2800" dirty="0" err="1">
                <a:solidFill>
                  <a:srgbClr val="FF8A5C"/>
                </a:solidFill>
              </a:rPr>
              <a:t>document.getElementById</a:t>
            </a:r>
            <a:r>
              <a:rPr lang="en-US" sz="2800" dirty="0">
                <a:solidFill>
                  <a:srgbClr val="FF8A5C"/>
                </a:solidFill>
              </a:rPr>
              <a:t>()</a:t>
            </a:r>
          </a:p>
          <a:p>
            <a:pPr lvl="2"/>
            <a:r>
              <a:rPr lang="en-US" sz="2800" dirty="0" err="1">
                <a:solidFill>
                  <a:srgbClr val="FF8A5C"/>
                </a:solidFill>
              </a:rPr>
              <a:t>document.getElemetsByClassName</a:t>
            </a:r>
            <a:r>
              <a:rPr lang="en-US" sz="2800" dirty="0">
                <a:solidFill>
                  <a:srgbClr val="FF8A5C"/>
                </a:solidFill>
              </a:rPr>
              <a:t>()</a:t>
            </a:r>
          </a:p>
          <a:p>
            <a:pPr lvl="2"/>
            <a:r>
              <a:rPr lang="en-US" sz="2800" dirty="0" err="1">
                <a:solidFill>
                  <a:srgbClr val="FF8A5C"/>
                </a:solidFill>
              </a:rPr>
              <a:t>document.getElementsByTagName</a:t>
            </a:r>
            <a:r>
              <a:rPr lang="en-US" sz="2800" dirty="0">
                <a:solidFill>
                  <a:srgbClr val="FF8A5C"/>
                </a:solidFill>
              </a:rPr>
              <a:t>()</a:t>
            </a:r>
          </a:p>
          <a:p>
            <a:pPr lvl="2"/>
            <a:r>
              <a:rPr lang="en-US" sz="2800" dirty="0" err="1">
                <a:solidFill>
                  <a:srgbClr val="FF8A5C"/>
                </a:solidFill>
              </a:rPr>
              <a:t>document.querySelector</a:t>
            </a:r>
            <a:r>
              <a:rPr lang="en-US" sz="2800" dirty="0">
                <a:solidFill>
                  <a:srgbClr val="FF8A5C"/>
                </a:solidFill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can also link Events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dirty="0"/>
              <a:t>Mouse events, clicks, window interactions, …</a:t>
            </a:r>
          </a:p>
        </p:txBody>
      </p:sp>
    </p:spTree>
    <p:extLst>
      <p:ext uri="{BB962C8B-B14F-4D97-AF65-F5344CB8AC3E}">
        <p14:creationId xmlns:p14="http://schemas.microsoft.com/office/powerpoint/2010/main" val="160386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440-E3BE-614A-82E6-C8348DEC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80E7-A37D-D249-8813-D3CBBD3C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Animate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Snow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2E3E-ABDF-D346-8554-EF5FB0AF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Canvas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D463-6138-3648-A842-5F00507F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2116183"/>
            <a:ext cx="8294914" cy="4023043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A drawable region defined with height and width attributes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Can be accessed through JavaScript through drawing functions similar to those of other common 2D APIs.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Used for (dynamically) building graphs, animations, games, and image composition.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48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3ACF-F413-AD45-A0AD-1BC4B3B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Cool Things You </a:t>
            </a:r>
            <a:br>
              <a:rPr lang="en-US" dirty="0"/>
            </a:br>
            <a:r>
              <a:rPr lang="en-US" dirty="0"/>
              <a:t>Can Do With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86EE-3D5C-724F-95D5-8813EBA0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Fireworks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Drawing With Text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Blob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8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60CF-9961-6C4B-96E1-41B23554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87F0-7F47-3D43-81C7-3776D2AE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AutoNum type="arabicParenR"/>
            </a:pPr>
            <a:r>
              <a:rPr lang="en-US" b="0" dirty="0"/>
              <a:t>Create a canvas element in HTML</a:t>
            </a:r>
          </a:p>
          <a:p>
            <a:pPr marL="742950" indent="-742950">
              <a:buAutoNum type="arabicParenR"/>
            </a:pPr>
            <a:r>
              <a:rPr lang="en-US" b="0" dirty="0"/>
              <a:t>Use JS to the element </a:t>
            </a:r>
          </a:p>
          <a:p>
            <a:pPr marL="742950" indent="-742950">
              <a:buAutoNum type="arabicParenR"/>
            </a:pPr>
            <a:r>
              <a:rPr lang="en-US" b="0" dirty="0"/>
              <a:t>Initialize the </a:t>
            </a:r>
            <a:r>
              <a:rPr lang="en-US" b="0" dirty="0" err="1"/>
              <a:t>mainContext</a:t>
            </a:r>
            <a:r>
              <a:rPr lang="en-US" b="0" dirty="0"/>
              <a:t> variable by calling the </a:t>
            </a:r>
            <a:r>
              <a:rPr lang="en-US" b="0" dirty="0" err="1"/>
              <a:t>getContext</a:t>
            </a:r>
            <a:r>
              <a:rPr lang="en-US" b="0" dirty="0"/>
              <a:t> function on our canvas element. This returns a </a:t>
            </a:r>
            <a:r>
              <a:rPr lang="en-US" b="0" dirty="0" err="1"/>
              <a:t>mainContext</a:t>
            </a:r>
            <a:r>
              <a:rPr lang="en-US" b="0" dirty="0"/>
              <a:t> object that has all the methods required to draw in Canvas</a:t>
            </a:r>
            <a:endParaRPr lang="en-US" dirty="0"/>
          </a:p>
          <a:p>
            <a:pPr marL="742950" indent="-7429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D8A6-9459-AD42-9C41-8D56E7C0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Web Pages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8186-80FD-734B-AE8B-CF10A4A5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78038"/>
            <a:ext cx="8229600" cy="3603988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dirty="0"/>
              <a:t>Tags are used to markup the content</a:t>
            </a:r>
          </a:p>
          <a:p>
            <a:pPr lvl="1" indent="0">
              <a:buNone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CSS3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dirty="0"/>
              <a:t>Rules are used to style the content</a:t>
            </a:r>
          </a:p>
          <a:p>
            <a:pPr lvl="1" indent="0">
              <a:buNone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dirty="0"/>
              <a:t>Traditional coding is used to create popups, animations, visual effects, etc. as well as validation</a:t>
            </a:r>
          </a:p>
        </p:txBody>
      </p:sp>
    </p:spTree>
    <p:extLst>
      <p:ext uri="{BB962C8B-B14F-4D97-AF65-F5344CB8AC3E}">
        <p14:creationId xmlns:p14="http://schemas.microsoft.com/office/powerpoint/2010/main" val="112601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440-E3BE-614A-82E6-C8348DEC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80E7-A37D-D249-8813-D3CBBD3C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2723"/>
            <a:ext cx="8229600" cy="3603988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Canvas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 Animate</a:t>
            </a:r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Canvas-Pacman</a:t>
            </a:r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 more outside example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5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9E55-6762-374D-B96F-A8F755EF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vs Canvas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E0AE63-4654-4246-9367-046EC5B01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725984"/>
              </p:ext>
            </p:extLst>
          </p:nvPr>
        </p:nvGraphicFramePr>
        <p:xfrm>
          <a:off x="457200" y="2522538"/>
          <a:ext cx="8229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617">
                  <a:extLst>
                    <a:ext uri="{9D8B030D-6E8A-4147-A177-3AD203B41FA5}">
                      <a16:colId xmlns:a16="http://schemas.microsoft.com/office/drawing/2014/main" val="1966338713"/>
                    </a:ext>
                  </a:extLst>
                </a:gridCol>
                <a:gridCol w="3944983">
                  <a:extLst>
                    <a:ext uri="{9D8B030D-6E8A-4147-A177-3AD203B41FA5}">
                      <a16:colId xmlns:a16="http://schemas.microsoft.com/office/drawing/2014/main" val="67834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+     Easy to use</a:t>
                      </a:r>
                    </a:p>
                    <a:p>
                      <a:r>
                        <a:rPr lang="en-US" sz="1800" dirty="0"/>
                        <a:t>+     Redrawing is handled by Graphics API</a:t>
                      </a:r>
                    </a:p>
                    <a:p>
                      <a:r>
                        <a:rPr lang="en-US" sz="1800" dirty="0"/>
                        <a:t>+     Easy to apply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    Fast</a:t>
                      </a:r>
                    </a:p>
                    <a:p>
                      <a:r>
                        <a:rPr lang="en-US" sz="1800" dirty="0"/>
                        <a:t>+    Flexible</a:t>
                      </a:r>
                    </a:p>
                    <a:p>
                      <a:r>
                        <a:rPr lang="en-US" sz="1800" dirty="0"/>
                        <a:t>+    Better for many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Memory intensive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Less control (handled by Graphics 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Slow for large areas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Is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14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27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DDDE-40D8-A844-A88F-100D4E9F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30E8-C888-1E49-8242-1D2CC476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1844852"/>
            <a:ext cx="8229600" cy="360398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Privacy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b="0" dirty="0"/>
              <a:t>Canvas fingerprinting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Accessibility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b="0" dirty="0"/>
              <a:t>The bitmap does not provide information about any drawn objects. 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b="0" dirty="0"/>
              <a:t>Canvas content is not exposed to accessibility tools like semantic HTML is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b="0" dirty="0"/>
              <a:t>Many canvas elements controlled by mouse, and not keyboard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4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18C2-D631-E840-B985-B7D492BA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Issues with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864A-3921-6341-A716-D6AFDAA1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sites are already inaccessible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Automated testing can detect about 30% of issues</a:t>
            </a:r>
          </a:p>
          <a:p>
            <a:pPr algn="ctr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https://www.cse.umich.edu/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4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F8EF-8D7F-9244-BD8F-CDA3D574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9B97-F08B-4A42-9896-172E9C1B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959429"/>
            <a:ext cx="8321040" cy="416673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Popular web creation platforms hide the HTML, CSS, and JavaScript from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is a lot you can do with Web Design beyond simple sites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Skilled programmers are needed to make sure they are accessible</a:t>
            </a:r>
          </a:p>
        </p:txBody>
      </p:sp>
    </p:spTree>
    <p:extLst>
      <p:ext uri="{BB962C8B-B14F-4D97-AF65-F5344CB8AC3E}">
        <p14:creationId xmlns:p14="http://schemas.microsoft.com/office/powerpoint/2010/main" val="377138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937C-4F9D-C248-9EDC-ADD47D2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470-DBBC-8C40-BD14-524D9F25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Code and slides can be found at: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https://github.com/cvanlent/IntroToCanvas</a:t>
            </a:r>
            <a:endParaRPr lang="en-US" sz="28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5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B063-9202-5B49-9A94-955C91D5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96CE9-1C22-1D45-9EA1-395DE91E4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2125267"/>
            <a:ext cx="1717815" cy="16049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4105D-5077-0A48-B81F-90B6D3FD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497" y="2703910"/>
            <a:ext cx="1990756" cy="1718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FE6FB-A0DF-4F48-AD6C-E90490D81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87" y="3342867"/>
            <a:ext cx="1256630" cy="1480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DD81A-707E-8946-97E1-45AEA7F32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040" y="3467633"/>
            <a:ext cx="2480588" cy="19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0B0E-BB94-9D49-9634-14D6F4A5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  <a:solidFill>
            <a:srgbClr val="FFFF00">
              <a:alpha val="80000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0CF7F-CA63-7C43-9FEA-D1F05D2F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00" y="1039417"/>
            <a:ext cx="7908951" cy="44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46D5-3BBE-5342-B2A0-CA41FC15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6F3B-EE69-2C4F-89E0-4B5357EE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2258938"/>
            <a:ext cx="8889999" cy="360398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h1,h2, …h6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ol,ul</a:t>
            </a:r>
            <a:r>
              <a:rPr lang="en-US" dirty="0"/>
              <a:t>, li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p, div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img</a:t>
            </a:r>
            <a:r>
              <a:rPr lang="en-US" dirty="0"/>
              <a:t>, 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footer, main, article, figure</a:t>
            </a:r>
          </a:p>
        </p:txBody>
      </p:sp>
    </p:spTree>
    <p:extLst>
      <p:ext uri="{BB962C8B-B14F-4D97-AF65-F5344CB8AC3E}">
        <p14:creationId xmlns:p14="http://schemas.microsoft.com/office/powerpoint/2010/main" val="40480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F009D3-873E-4949-9D1A-441088C1F434}"/>
              </a:ext>
            </a:extLst>
          </p:cNvPr>
          <p:cNvSpPr/>
          <p:nvPr/>
        </p:nvSpPr>
        <p:spPr>
          <a:xfrm>
            <a:off x="254001" y="1844844"/>
            <a:ext cx="8432800" cy="4710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B4003-3109-B343-BE39-BC50A9EF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Take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C8B7-20E0-3946-81D7-43CEEDF1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A618D13-F2FC-0F42-8CB8-CDACDF649E72}"/>
              </a:ext>
            </a:extLst>
          </p:cNvPr>
          <p:cNvSpPr>
            <a:spLocks/>
          </p:cNvSpPr>
          <p:nvPr/>
        </p:nvSpPr>
        <p:spPr bwMode="auto">
          <a:xfrm>
            <a:off x="548640" y="2386065"/>
            <a:ext cx="7835778" cy="295465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ＭＳ Ｐゴシック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src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=“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logo.jpg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”</a:t>
            </a:r>
          </a:p>
          <a:p>
            <a:pPr>
              <a:defRPr/>
            </a:pPr>
            <a:r>
              <a:rPr lang="en-US" sz="2400" dirty="0">
                <a:solidFill>
                  <a:srgbClr val="B2B2B2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           alt="company logo"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            title = "AAA1 LLC" </a:t>
            </a: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Times New Roman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Times New Roman"/>
                <a:ea typeface="ＭＳ Ｐゴシック" charset="0"/>
              </a:rPr>
              <a:t>	class = "thumbnail"/&gt;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5A5551B-6174-2B4B-BCAF-72943434BA14}"/>
              </a:ext>
            </a:extLst>
          </p:cNvPr>
          <p:cNvSpPr>
            <a:spLocks/>
          </p:cNvSpPr>
          <p:nvPr/>
        </p:nvSpPr>
        <p:spPr bwMode="auto">
          <a:xfrm>
            <a:off x="5508432" y="2380270"/>
            <a:ext cx="2407594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rgbClr val="FF7F00"/>
                </a:solidFill>
                <a:latin typeface="Times New Roman"/>
                <a:ea typeface="ＭＳ Ｐゴシック" charset="0"/>
                <a:cs typeface="ＭＳ Ｐゴシック" charset="0"/>
              </a:rPr>
              <a:t>Image filename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C34A15F-DB92-374E-9F71-89F9062E3510}"/>
              </a:ext>
            </a:extLst>
          </p:cNvPr>
          <p:cNvSpPr>
            <a:spLocks/>
          </p:cNvSpPr>
          <p:nvPr/>
        </p:nvSpPr>
        <p:spPr bwMode="auto">
          <a:xfrm>
            <a:off x="5088531" y="3217376"/>
            <a:ext cx="2857500" cy="50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/>
                <a:ea typeface="ＭＳ Ｐゴシック" charset="0"/>
                <a:cs typeface="ＭＳ Ｐゴシック" charset="0"/>
              </a:rPr>
              <a:t>Info for screen readers, broken links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32A4C-F808-8A49-808D-AE88C508D93B}"/>
              </a:ext>
            </a:extLst>
          </p:cNvPr>
          <p:cNvSpPr/>
          <p:nvPr/>
        </p:nvSpPr>
        <p:spPr>
          <a:xfrm>
            <a:off x="4720622" y="3860970"/>
            <a:ext cx="37552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Displays on hover</a:t>
            </a:r>
            <a:endParaRPr lang="en-US" sz="2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7B8B53C-D89D-4042-9520-5172B82FB58B}"/>
              </a:ext>
            </a:extLst>
          </p:cNvPr>
          <p:cNvSpPr>
            <a:spLocks/>
          </p:cNvSpPr>
          <p:nvPr/>
        </p:nvSpPr>
        <p:spPr bwMode="auto">
          <a:xfrm>
            <a:off x="4934654" y="4054006"/>
            <a:ext cx="3327172" cy="142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528A02"/>
                </a:solidFill>
                <a:latin typeface="Times New Roman"/>
                <a:ea typeface="ＭＳ Ｐゴシック" charset="0"/>
                <a:cs typeface="ＭＳ Ｐゴシック" charset="0"/>
              </a:rPr>
              <a:t>Extra formatting (height, width, position, etc.)</a:t>
            </a:r>
          </a:p>
        </p:txBody>
      </p:sp>
    </p:spTree>
    <p:extLst>
      <p:ext uri="{BB962C8B-B14F-4D97-AF65-F5344CB8AC3E}">
        <p14:creationId xmlns:p14="http://schemas.microsoft.com/office/powerpoint/2010/main" val="9787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DD7F-5192-EA43-9832-BC31F81E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41EE-608F-6D47-BD11-27147849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F63112-399D-9C44-9B37-C576453EE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095264"/>
              </p:ext>
            </p:extLst>
          </p:nvPr>
        </p:nvGraphicFramePr>
        <p:xfrm>
          <a:off x="457200" y="1737359"/>
          <a:ext cx="8112034" cy="451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9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r>
                        <a:rPr lang="en-US" sz="1400" dirty="0"/>
                        <a:t>1993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</a:t>
                      </a:r>
                      <a:r>
                        <a:rPr lang="en-US" sz="1400" baseline="0" dirty="0"/>
                        <a:t> 1.0  - Developed by Tim Berners-Lee to link documents</a:t>
                      </a:r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81">
                <a:tc>
                  <a:txBody>
                    <a:bodyPr/>
                    <a:lstStyle/>
                    <a:p>
                      <a:r>
                        <a:rPr lang="en-US" sz="1400" dirty="0"/>
                        <a:t>1995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HTML 2.0 </a:t>
                      </a:r>
                      <a:r>
                        <a:rPr lang="en-US" sz="1400" baseline="0" dirty="0"/>
                        <a:t> - Developed by Internet Engineering  Task Force RFC to include stylized text and tables</a:t>
                      </a:r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254">
                <a:tc>
                  <a:txBody>
                    <a:bodyPr/>
                    <a:lstStyle/>
                    <a:p>
                      <a:r>
                        <a:rPr lang="en-US" sz="1400" dirty="0"/>
                        <a:t>1996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81">
                <a:tc>
                  <a:txBody>
                    <a:bodyPr/>
                    <a:lstStyle/>
                    <a:p>
                      <a:r>
                        <a:rPr lang="en-US" sz="1400" dirty="0"/>
                        <a:t>1997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3.2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400" baseline="0" dirty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</a:rPr>
                        <a:t>Developed by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W3C</a:t>
                      </a:r>
                      <a:r>
                        <a:rPr lang="en-US" sz="1400" baseline="0" dirty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</a:rPr>
                        <a:t>and included browser specific features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26">
                <a:tc>
                  <a:txBody>
                    <a:bodyPr/>
                    <a:lstStyle/>
                    <a:p>
                      <a:r>
                        <a:rPr lang="en-US" sz="1400" dirty="0"/>
                        <a:t>1997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</a:t>
                      </a:r>
                      <a:r>
                        <a:rPr lang="en-US" sz="1400" baseline="0" dirty="0"/>
                        <a:t> 4.0 – A move back to normalizing the pages across platforms. </a:t>
                      </a:r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974">
                <a:tc>
                  <a:txBody>
                    <a:bodyPr/>
                    <a:lstStyle/>
                    <a:p>
                      <a:r>
                        <a:rPr lang="en-US" sz="1400" dirty="0"/>
                        <a:t>1998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254">
                <a:tc>
                  <a:txBody>
                    <a:bodyPr/>
                    <a:lstStyle/>
                    <a:p>
                      <a:r>
                        <a:rPr lang="en-US" sz="1400" dirty="0"/>
                        <a:t>1999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 4.01 – Introduced</a:t>
                      </a:r>
                      <a:r>
                        <a:rPr lang="en-US" sz="1400" baseline="0" dirty="0"/>
                        <a:t> different document types</a:t>
                      </a:r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4354">
                <a:tc>
                  <a:txBody>
                    <a:bodyPr/>
                    <a:lstStyle/>
                    <a:p>
                      <a:r>
                        <a:rPr lang="en-US" sz="1400" dirty="0"/>
                        <a:t>2012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 5  - Back to HTML </a:t>
                      </a:r>
                      <a:r>
                        <a:rPr lang="en-US" sz="1400" baseline="0" dirty="0"/>
                        <a:t> plus multimedia and semantic tags</a:t>
                      </a:r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17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B8BE-3111-6445-9EAE-FBD6E6DB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and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97EE-003E-9A4C-8A91-6DD4E9FF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Early pages were full of “div” tags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dirty="0"/>
              <a:t>Now, semantic tags and attributes are used to assist in page access</a:t>
            </a:r>
          </a:p>
          <a:p>
            <a:pPr marL="1128713" lvl="1" indent="-571500">
              <a:buFont typeface="Arial" panose="020B0604020202020204" pitchFamily="34" charset="0"/>
              <a:buChar char="•"/>
            </a:pPr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figure, footer, aside, article, date, time…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 addition, there is more consideration for how people interact with the web when faced with barriers, </a:t>
            </a:r>
            <a:r>
              <a:rPr lang="en-US" dirty="0" err="1"/>
              <a:t>e.g</a:t>
            </a:r>
            <a:r>
              <a:rPr lang="en-US" dirty="0"/>
              <a:t> vision, mobility, etc.</a:t>
            </a:r>
          </a:p>
        </p:txBody>
      </p:sp>
    </p:spTree>
    <p:extLst>
      <p:ext uri="{BB962C8B-B14F-4D97-AF65-F5344CB8AC3E}">
        <p14:creationId xmlns:p14="http://schemas.microsoft.com/office/powerpoint/2010/main" val="356252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176-E679-834F-BB33-1A1C69C4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B449-E181-344B-943C-CCED57CBD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60" y="581891"/>
            <a:ext cx="9088580" cy="5680363"/>
          </a:xfrm>
        </p:spPr>
      </p:pic>
    </p:spTree>
    <p:extLst>
      <p:ext uri="{BB962C8B-B14F-4D97-AF65-F5344CB8AC3E}">
        <p14:creationId xmlns:p14="http://schemas.microsoft.com/office/powerpoint/2010/main" val="3399043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FB8DA64-73DE-BA49-BE71-A9B03AC2BA4F}" vid="{E4B3D941-35FD-2147-8443-77C837DC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3015</TotalTime>
  <Words>693</Words>
  <Application>Microsoft Macintosh PowerPoint</Application>
  <PresentationFormat>On-screen Show (4:3)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Georgia</vt:lpstr>
      <vt:lpstr>Gill Sans SemiBold</vt:lpstr>
      <vt:lpstr>Lucida Grande</vt:lpstr>
      <vt:lpstr>Times New Roman</vt:lpstr>
      <vt:lpstr>Theme1</vt:lpstr>
      <vt:lpstr>Using JavaScript and Canvas to Create an Interactive Website (And Why Maybe You Shouldn’t)</vt:lpstr>
      <vt:lpstr>How Are Web Pages Created?</vt:lpstr>
      <vt:lpstr>HTML Structure</vt:lpstr>
      <vt:lpstr>PowerPoint Presentation</vt:lpstr>
      <vt:lpstr>Common tags</vt:lpstr>
      <vt:lpstr>Tags Take Attributes</vt:lpstr>
      <vt:lpstr>Evolution of HTML</vt:lpstr>
      <vt:lpstr>Semantics and Accessibility</vt:lpstr>
      <vt:lpstr>PowerPoint Presentation</vt:lpstr>
      <vt:lpstr>CSS3</vt:lpstr>
      <vt:lpstr>CSS Rule syntax</vt:lpstr>
      <vt:lpstr>Code Time (All Code available on Github)</vt:lpstr>
      <vt:lpstr>JavaScript</vt:lpstr>
      <vt:lpstr>Syntax Details</vt:lpstr>
      <vt:lpstr>Using the API</vt:lpstr>
      <vt:lpstr>Code Time </vt:lpstr>
      <vt:lpstr>The Canvas Element</vt:lpstr>
      <vt:lpstr>Super Cool Things You  Can Do With Canvas</vt:lpstr>
      <vt:lpstr>How it Works</vt:lpstr>
      <vt:lpstr>Code Time </vt:lpstr>
      <vt:lpstr>DOM vs Canvas</vt:lpstr>
      <vt:lpstr>Issues with Canvas</vt:lpstr>
      <vt:lpstr>General Issues with Accessibility</vt:lpstr>
      <vt:lpstr>Review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JavaScript and Canvas to Create an Interactive Website (And Why Maybe You Shouldn’t)</dc:title>
  <dc:creator>Colleen van Lent</dc:creator>
  <cp:lastModifiedBy>Colleen van Lent</cp:lastModifiedBy>
  <cp:revision>20</cp:revision>
  <dcterms:created xsi:type="dcterms:W3CDTF">2019-01-14T01:13:54Z</dcterms:created>
  <dcterms:modified xsi:type="dcterms:W3CDTF">2019-01-16T18:50:52Z</dcterms:modified>
</cp:coreProperties>
</file>