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hB2C6jRG/vNI1c3HtAs3FL5H+W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84" name="Google Shape;1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/>
              <a:t>How </a:t>
            </a:r>
            <a:r>
              <a:rPr lang="nl-NL" dirty="0" err="1"/>
              <a:t>can</a:t>
            </a:r>
            <a:r>
              <a:rPr lang="nl-NL" dirty="0"/>
              <a:t> Waterberg </a:t>
            </a:r>
            <a:r>
              <a:rPr lang="nl-NL" dirty="0" err="1"/>
              <a:t>contribute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socioeconomic</a:t>
            </a:r>
            <a:r>
              <a:rPr lang="nl-NL" dirty="0"/>
              <a:t> empowerment </a:t>
            </a:r>
            <a:r>
              <a:rPr lang="nl-NL" dirty="0" err="1"/>
              <a:t>and</a:t>
            </a:r>
            <a:r>
              <a:rPr lang="nl-NL" dirty="0"/>
              <a:t> community development in </a:t>
            </a:r>
            <a:r>
              <a:rPr lang="nl-NL" dirty="0" err="1"/>
              <a:t>the</a:t>
            </a:r>
            <a:r>
              <a:rPr lang="nl-NL" dirty="0"/>
              <a:t> Waterberg?</a:t>
            </a:r>
          </a:p>
        </p:txBody>
      </p:sp>
      <p:sp>
        <p:nvSpPr>
          <p:cNvPr id="184" name="Google Shape;1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06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 err="1"/>
              <a:t>Conserve</a:t>
            </a:r>
            <a:r>
              <a:rPr lang="nl-NL" dirty="0"/>
              <a:t> </a:t>
            </a:r>
            <a:r>
              <a:rPr lang="nl-NL" dirty="0" err="1"/>
              <a:t>biodiversity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restore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enhance</a:t>
            </a:r>
            <a:r>
              <a:rPr lang="nl-NL" dirty="0"/>
              <a:t> </a:t>
            </a:r>
            <a:r>
              <a:rPr lang="nl-NL" dirty="0" err="1"/>
              <a:t>ecosystem</a:t>
            </a:r>
            <a:r>
              <a:rPr lang="nl-NL" dirty="0"/>
              <a:t>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nl-N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causal</a:t>
            </a:r>
            <a:r>
              <a:rPr lang="nl-NL" dirty="0"/>
              <a:t> loops in </a:t>
            </a:r>
            <a:r>
              <a:rPr lang="nl-NL" dirty="0" err="1"/>
              <a:t>this</a:t>
            </a:r>
            <a:r>
              <a:rPr lang="nl-NL" dirty="0"/>
              <a:t> diagram,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represented</a:t>
            </a:r>
            <a:endParaRPr dirty="0"/>
          </a:p>
        </p:txBody>
      </p:sp>
      <p:sp>
        <p:nvSpPr>
          <p:cNvPr id="184" name="Google Shape;1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94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nl-NL" dirty="0" err="1"/>
              <a:t>Sustainable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natural</a:t>
            </a:r>
            <a:r>
              <a:rPr lang="nl-NL" dirty="0"/>
              <a:t> resources</a:t>
            </a:r>
            <a:endParaRPr dirty="0"/>
          </a:p>
        </p:txBody>
      </p:sp>
      <p:sp>
        <p:nvSpPr>
          <p:cNvPr id="184" name="Google Shape;18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29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Orange box – from USAID report</a:t>
            </a:r>
          </a:p>
          <a:p>
            <a:r>
              <a:rPr lang="en-US" dirty="0"/>
              <a:t>Yellow – from USAID report</a:t>
            </a:r>
          </a:p>
          <a:p>
            <a:r>
              <a:rPr lang="en-US" dirty="0"/>
              <a:t>Green – from USAID report/objectives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hu-H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2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5400000">
            <a:off x="2617203" y="-2635541"/>
            <a:ext cx="6948600" cy="12192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33116" y="4967241"/>
            <a:ext cx="3120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 pressure/ changes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312767" y="114539"/>
            <a:ext cx="3047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endParaRPr sz="11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1399966" y="664530"/>
            <a:ext cx="942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3" name="Google Shape;93;p1"/>
          <p:cNvSpPr txBox="1"/>
          <p:nvPr/>
        </p:nvSpPr>
        <p:spPr>
          <a:xfrm>
            <a:off x="2517037" y="403977"/>
            <a:ext cx="1523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/>
          </a:p>
        </p:txBody>
      </p:sp>
      <p:cxnSp>
        <p:nvCxnSpPr>
          <p:cNvPr id="94" name="Google Shape;94;p1"/>
          <p:cNvCxnSpPr/>
          <p:nvPr/>
        </p:nvCxnSpPr>
        <p:spPr>
          <a:xfrm>
            <a:off x="2600529" y="664336"/>
            <a:ext cx="144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"/>
          <p:cNvSpPr txBox="1"/>
          <p:nvPr/>
        </p:nvSpPr>
        <p:spPr>
          <a:xfrm>
            <a:off x="4254611" y="114538"/>
            <a:ext cx="1833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6592605" y="114538"/>
            <a:ext cx="3416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		</a:t>
            </a:r>
            <a:endParaRPr/>
          </a:p>
        </p:txBody>
      </p:sp>
      <p:cxnSp>
        <p:nvCxnSpPr>
          <p:cNvPr id="97" name="Google Shape;97;p1"/>
          <p:cNvCxnSpPr/>
          <p:nvPr/>
        </p:nvCxnSpPr>
        <p:spPr>
          <a:xfrm>
            <a:off x="6664613" y="374758"/>
            <a:ext cx="3672300" cy="102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"/>
          <p:cNvSpPr/>
          <p:nvPr/>
        </p:nvSpPr>
        <p:spPr>
          <a:xfrm>
            <a:off x="1065775" y="897151"/>
            <a:ext cx="1138200" cy="6852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Extreme precipitation (associated with cyclones)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391229" y="403977"/>
            <a:ext cx="9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</a:t>
            </a:r>
            <a:endParaRPr/>
          </a:p>
        </p:txBody>
      </p:sp>
      <p:sp>
        <p:nvSpPr>
          <p:cNvPr id="100" name="Google Shape;100;p1"/>
          <p:cNvSpPr/>
          <p:nvPr/>
        </p:nvSpPr>
        <p:spPr>
          <a:xfrm>
            <a:off x="3078906" y="6575534"/>
            <a:ext cx="600000" cy="2298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>
            <a:off x="3738232" y="6573180"/>
            <a:ext cx="718200" cy="21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  <a:endParaRPr/>
          </a:p>
        </p:txBody>
      </p:sp>
      <p:sp>
        <p:nvSpPr>
          <p:cNvPr id="102" name="Google Shape;102;p1"/>
          <p:cNvSpPr/>
          <p:nvPr/>
        </p:nvSpPr>
        <p:spPr>
          <a:xfrm>
            <a:off x="2565493" y="6561854"/>
            <a:ext cx="454200" cy="24330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846965" y="6561854"/>
            <a:ext cx="659400" cy="2433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 rot="-5400000">
            <a:off x="1902781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611902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dirty="0"/>
          </a:p>
        </p:txBody>
      </p:sp>
      <p:sp>
        <p:nvSpPr>
          <p:cNvPr id="106" name="Google Shape;106;p1"/>
          <p:cNvSpPr/>
          <p:nvPr/>
        </p:nvSpPr>
        <p:spPr>
          <a:xfrm rot="-5400000">
            <a:off x="3954617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3663727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growth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 rot="-5400000">
            <a:off x="2928666" y="5103446"/>
            <a:ext cx="446100" cy="1024200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639592" y="5431586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growth</a:t>
            </a:r>
            <a:endParaRPr/>
          </a:p>
        </p:txBody>
      </p:sp>
      <p:cxnSp>
        <p:nvCxnSpPr>
          <p:cNvPr id="110" name="Google Shape;110;p1"/>
          <p:cNvCxnSpPr/>
          <p:nvPr/>
        </p:nvCxnSpPr>
        <p:spPr>
          <a:xfrm>
            <a:off x="5004247" y="5227459"/>
            <a:ext cx="554346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/>
          <p:nvPr/>
        </p:nvCxnSpPr>
        <p:spPr>
          <a:xfrm>
            <a:off x="1535367" y="5227459"/>
            <a:ext cx="3156087" cy="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"/>
          <p:cNvSpPr/>
          <p:nvPr/>
        </p:nvSpPr>
        <p:spPr>
          <a:xfrm>
            <a:off x="4360350" y="776311"/>
            <a:ext cx="1326000" cy="4440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Fluvial floods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 rot="10800000" flipH="1">
            <a:off x="4360357" y="368999"/>
            <a:ext cx="2058300" cy="75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" name="Google Shape;114;p1"/>
          <p:cNvCxnSpPr/>
          <p:nvPr/>
        </p:nvCxnSpPr>
        <p:spPr>
          <a:xfrm rot="10800000" flipH="1">
            <a:off x="1408029" y="366001"/>
            <a:ext cx="2632500" cy="105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"/>
          <p:cNvSpPr/>
          <p:nvPr/>
        </p:nvSpPr>
        <p:spPr>
          <a:xfrm>
            <a:off x="4360350" y="129157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Pluvial floods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4887970" y="4967590"/>
            <a:ext cx="358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relevant factors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6556764" y="5390457"/>
            <a:ext cx="2438427" cy="411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Agro-ecological variability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5800242" y="5917557"/>
            <a:ext cx="1366554" cy="411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Fragile mountain ecosystem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4934852" y="5386164"/>
            <a:ext cx="1366554" cy="411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Complex topography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8747872" y="89218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ecosystem services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8739397" y="1432225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lives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8756344" y="1924291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Agricultural losses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6656103" y="2047013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 quality issues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8756362" y="3406575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Epidemics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763250" y="1572425"/>
            <a:ext cx="1244100" cy="685200"/>
          </a:xfrm>
          <a:prstGeom prst="roundRect">
            <a:avLst>
              <a:gd name="adj" fmla="val 16667"/>
            </a:avLst>
          </a:prstGeom>
          <a:solidFill>
            <a:srgbClr val="949494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Underdeveloped disaster risk management system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769250" y="2315822"/>
            <a:ext cx="1232100" cy="398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Destructive land-use patterns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7649625" y="5917550"/>
            <a:ext cx="2058000" cy="41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development/vulnerability of</a:t>
            </a: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infrastructure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1065700" y="3374650"/>
            <a:ext cx="1138200" cy="40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economic output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4548254" y="3840994"/>
            <a:ext cx="1138200" cy="570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Settling of flood prone areas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4548254" y="3146569"/>
            <a:ext cx="1138200" cy="5703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quality construction materials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2769250" y="2772113"/>
            <a:ext cx="1232100" cy="4896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Outdated building codes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4344300" y="2617475"/>
            <a:ext cx="1138200" cy="334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Landslides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769250" y="3374638"/>
            <a:ext cx="1232100" cy="4071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Poverty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 rot="-5400000">
            <a:off x="2928679" y="5752346"/>
            <a:ext cx="446100" cy="1024200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2639604" y="6080486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Corruption</a:t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 rot="-5400000">
            <a:off x="3954529" y="5752346"/>
            <a:ext cx="446100" cy="1024200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"/>
          <p:cNvSpPr txBox="1"/>
          <p:nvPr/>
        </p:nvSpPr>
        <p:spPr>
          <a:xfrm>
            <a:off x="3665454" y="6080486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Illegal mining</a:t>
            </a:r>
            <a:endParaRPr/>
          </a:p>
        </p:txBody>
      </p:sp>
      <p:sp>
        <p:nvSpPr>
          <p:cNvPr id="138" name="Google Shape;138;p1"/>
          <p:cNvSpPr/>
          <p:nvPr/>
        </p:nvSpPr>
        <p:spPr>
          <a:xfrm rot="-5400000">
            <a:off x="1902704" y="5750946"/>
            <a:ext cx="446100" cy="1024200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1613629" y="6079086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Changing livelihoods</a:t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9185914" y="5386120"/>
            <a:ext cx="2438400" cy="41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Vulnerable groups/displaced population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 txBox="1"/>
          <p:nvPr/>
        </p:nvSpPr>
        <p:spPr>
          <a:xfrm>
            <a:off x="8715987" y="379315"/>
            <a:ext cx="1523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latin typeface="Calibri"/>
                <a:ea typeface="Calibri"/>
                <a:cs typeface="Calibri"/>
                <a:sym typeface="Calibri"/>
              </a:rPr>
              <a:t>Indirect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6595904" y="403977"/>
            <a:ext cx="9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latin typeface="Calibri"/>
                <a:ea typeface="Calibri"/>
                <a:cs typeface="Calibri"/>
                <a:sym typeface="Calibri"/>
              </a:rPr>
              <a:t>Direct</a:t>
            </a:r>
            <a:endParaRPr dirty="0"/>
          </a:p>
        </p:txBody>
      </p:sp>
      <p:cxnSp>
        <p:nvCxnSpPr>
          <p:cNvPr id="143" name="Google Shape;143;p1"/>
          <p:cNvCxnSpPr/>
          <p:nvPr/>
        </p:nvCxnSpPr>
        <p:spPr>
          <a:xfrm>
            <a:off x="6664616" y="697686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/>
          <p:nvPr/>
        </p:nvCxnSpPr>
        <p:spPr>
          <a:xfrm>
            <a:off x="8757391" y="689936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>
            <a:off x="6664628" y="1359100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Displacement of population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0470522" y="2416375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Economic loss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8747872" y="2912475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quality of life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8747872" y="2416375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jobs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"/>
          <p:cNvCxnSpPr>
            <a:stCxn id="128" idx="3"/>
            <a:endCxn id="133" idx="1"/>
          </p:cNvCxnSpPr>
          <p:nvPr/>
        </p:nvCxnSpPr>
        <p:spPr>
          <a:xfrm>
            <a:off x="2203900" y="3578200"/>
            <a:ext cx="565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1"/>
          <p:cNvCxnSpPr>
            <a:stCxn id="98" idx="3"/>
            <a:endCxn id="112" idx="1"/>
          </p:cNvCxnSpPr>
          <p:nvPr/>
        </p:nvCxnSpPr>
        <p:spPr>
          <a:xfrm rot="10800000" flipH="1">
            <a:off x="2203975" y="998251"/>
            <a:ext cx="2156400" cy="2415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"/>
          <p:cNvCxnSpPr>
            <a:stCxn id="98" idx="3"/>
            <a:endCxn id="115" idx="1"/>
          </p:cNvCxnSpPr>
          <p:nvPr/>
        </p:nvCxnSpPr>
        <p:spPr>
          <a:xfrm>
            <a:off x="2203975" y="1239751"/>
            <a:ext cx="2156400" cy="257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"/>
          <p:cNvCxnSpPr>
            <a:stCxn id="133" idx="3"/>
            <a:endCxn id="130" idx="1"/>
          </p:cNvCxnSpPr>
          <p:nvPr/>
        </p:nvCxnSpPr>
        <p:spPr>
          <a:xfrm rot="10800000" flipH="1">
            <a:off x="4001350" y="3431788"/>
            <a:ext cx="546900" cy="146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"/>
          <p:cNvCxnSpPr>
            <a:stCxn id="133" idx="3"/>
            <a:endCxn id="129" idx="1"/>
          </p:cNvCxnSpPr>
          <p:nvPr/>
        </p:nvCxnSpPr>
        <p:spPr>
          <a:xfrm>
            <a:off x="4001350" y="3578188"/>
            <a:ext cx="546900" cy="54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"/>
          <p:cNvSpPr/>
          <p:nvPr/>
        </p:nvSpPr>
        <p:spPr>
          <a:xfrm>
            <a:off x="6664628" y="258888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Material damage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1"/>
          <p:cNvCxnSpPr>
            <a:stCxn id="130" idx="3"/>
            <a:endCxn id="154" idx="1"/>
          </p:cNvCxnSpPr>
          <p:nvPr/>
        </p:nvCxnSpPr>
        <p:spPr>
          <a:xfrm rot="10800000" flipH="1">
            <a:off x="5686454" y="2794819"/>
            <a:ext cx="978300" cy="636900"/>
          </a:xfrm>
          <a:prstGeom prst="bentConnector3">
            <a:avLst>
              <a:gd name="adj1" fmla="val 626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"/>
          <p:cNvCxnSpPr>
            <a:stCxn id="129" idx="3"/>
            <a:endCxn id="154" idx="1"/>
          </p:cNvCxnSpPr>
          <p:nvPr/>
        </p:nvCxnSpPr>
        <p:spPr>
          <a:xfrm rot="10800000" flipH="1">
            <a:off x="5686454" y="2794744"/>
            <a:ext cx="978300" cy="13314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"/>
          <p:cNvCxnSpPr>
            <a:stCxn id="129" idx="3"/>
            <a:endCxn id="145" idx="1"/>
          </p:cNvCxnSpPr>
          <p:nvPr/>
        </p:nvCxnSpPr>
        <p:spPr>
          <a:xfrm rot="10800000" flipH="1">
            <a:off x="5686454" y="1565044"/>
            <a:ext cx="978300" cy="2561100"/>
          </a:xfrm>
          <a:prstGeom prst="bentConnector3">
            <a:avLst>
              <a:gd name="adj1" fmla="val 3123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"/>
          <p:cNvCxnSpPr>
            <a:stCxn id="126" idx="3"/>
            <a:endCxn id="132" idx="1"/>
          </p:cNvCxnSpPr>
          <p:nvPr/>
        </p:nvCxnSpPr>
        <p:spPr>
          <a:xfrm>
            <a:off x="4001350" y="2514872"/>
            <a:ext cx="342900" cy="2700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1"/>
          <p:cNvCxnSpPr>
            <a:stCxn id="132" idx="3"/>
            <a:endCxn id="123" idx="1"/>
          </p:cNvCxnSpPr>
          <p:nvPr/>
        </p:nvCxnSpPr>
        <p:spPr>
          <a:xfrm rot="10800000" flipH="1">
            <a:off x="5482500" y="2252675"/>
            <a:ext cx="1173600" cy="53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Google Shape;160;p1"/>
          <p:cNvCxnSpPr>
            <a:stCxn id="132" idx="3"/>
            <a:endCxn id="145" idx="1"/>
          </p:cNvCxnSpPr>
          <p:nvPr/>
        </p:nvCxnSpPr>
        <p:spPr>
          <a:xfrm rot="10800000" flipH="1">
            <a:off x="5482500" y="1564775"/>
            <a:ext cx="1182000" cy="1220100"/>
          </a:xfrm>
          <a:prstGeom prst="bentConnector3">
            <a:avLst>
              <a:gd name="adj1" fmla="val 3247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1" name="Google Shape;161;p1"/>
          <p:cNvCxnSpPr>
            <a:stCxn id="132" idx="3"/>
            <a:endCxn id="154" idx="1"/>
          </p:cNvCxnSpPr>
          <p:nvPr/>
        </p:nvCxnSpPr>
        <p:spPr>
          <a:xfrm>
            <a:off x="5482500" y="2784875"/>
            <a:ext cx="1182000" cy="9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1"/>
          <p:cNvCxnSpPr>
            <a:stCxn id="123" idx="3"/>
            <a:endCxn id="120" idx="1"/>
          </p:cNvCxnSpPr>
          <p:nvPr/>
        </p:nvCxnSpPr>
        <p:spPr>
          <a:xfrm rot="10800000" flipH="1">
            <a:off x="7982103" y="1098113"/>
            <a:ext cx="765900" cy="1154700"/>
          </a:xfrm>
          <a:prstGeom prst="bentConnector3">
            <a:avLst>
              <a:gd name="adj1" fmla="val 4198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"/>
          <p:cNvCxnSpPr>
            <a:stCxn id="123" idx="3"/>
            <a:endCxn id="124" idx="1"/>
          </p:cNvCxnSpPr>
          <p:nvPr/>
        </p:nvCxnSpPr>
        <p:spPr>
          <a:xfrm>
            <a:off x="7982103" y="2252813"/>
            <a:ext cx="774300" cy="1359600"/>
          </a:xfrm>
          <a:prstGeom prst="bentConnector3">
            <a:avLst>
              <a:gd name="adj1" fmla="val 424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"/>
          <p:cNvCxnSpPr>
            <a:stCxn id="154" idx="3"/>
            <a:endCxn id="122" idx="1"/>
          </p:cNvCxnSpPr>
          <p:nvPr/>
        </p:nvCxnSpPr>
        <p:spPr>
          <a:xfrm rot="10800000" flipH="1">
            <a:off x="7990628" y="2130188"/>
            <a:ext cx="765600" cy="664500"/>
          </a:xfrm>
          <a:prstGeom prst="bentConnector3">
            <a:avLst>
              <a:gd name="adj1" fmla="val 600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1"/>
          <p:cNvCxnSpPr>
            <a:stCxn id="154" idx="3"/>
            <a:endCxn id="147" idx="1"/>
          </p:cNvCxnSpPr>
          <p:nvPr/>
        </p:nvCxnSpPr>
        <p:spPr>
          <a:xfrm>
            <a:off x="7990628" y="2794688"/>
            <a:ext cx="757200" cy="3237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"/>
          <p:cNvCxnSpPr>
            <a:stCxn id="154" idx="3"/>
            <a:endCxn id="145" idx="2"/>
          </p:cNvCxnSpPr>
          <p:nvPr/>
        </p:nvCxnSpPr>
        <p:spPr>
          <a:xfrm rot="10800000">
            <a:off x="7327628" y="1770788"/>
            <a:ext cx="663000" cy="1023900"/>
          </a:xfrm>
          <a:prstGeom prst="bentConnector4">
            <a:avLst>
              <a:gd name="adj1" fmla="val -35916"/>
              <a:gd name="adj2" fmla="val 771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"/>
          <p:cNvCxnSpPr>
            <a:stCxn id="145" idx="3"/>
            <a:endCxn id="147" idx="1"/>
          </p:cNvCxnSpPr>
          <p:nvPr/>
        </p:nvCxnSpPr>
        <p:spPr>
          <a:xfrm>
            <a:off x="7990628" y="1564900"/>
            <a:ext cx="757200" cy="1553400"/>
          </a:xfrm>
          <a:prstGeom prst="bentConnector3">
            <a:avLst>
              <a:gd name="adj1" fmla="val 6716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"/>
          <p:cNvCxnSpPr>
            <a:stCxn id="148" idx="3"/>
            <a:endCxn id="146" idx="1"/>
          </p:cNvCxnSpPr>
          <p:nvPr/>
        </p:nvCxnSpPr>
        <p:spPr>
          <a:xfrm>
            <a:off x="10073872" y="2622175"/>
            <a:ext cx="3966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1"/>
          <p:cNvCxnSpPr>
            <a:stCxn id="122" idx="3"/>
            <a:endCxn id="146" idx="1"/>
          </p:cNvCxnSpPr>
          <p:nvPr/>
        </p:nvCxnSpPr>
        <p:spPr>
          <a:xfrm>
            <a:off x="10082344" y="2130091"/>
            <a:ext cx="388200" cy="492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"/>
          <p:cNvCxnSpPr>
            <a:stCxn id="146" idx="3"/>
            <a:endCxn id="128" idx="1"/>
          </p:cNvCxnSpPr>
          <p:nvPr/>
        </p:nvCxnSpPr>
        <p:spPr>
          <a:xfrm flipH="1">
            <a:off x="1065822" y="2622175"/>
            <a:ext cx="10730700" cy="956100"/>
          </a:xfrm>
          <a:prstGeom prst="bentConnector5">
            <a:avLst>
              <a:gd name="adj1" fmla="val -1878"/>
              <a:gd name="adj2" fmla="val 193222"/>
              <a:gd name="adj3" fmla="val 10222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"/>
          <p:cNvCxnSpPr>
            <a:stCxn id="115" idx="2"/>
            <a:endCxn id="132" idx="0"/>
          </p:cNvCxnSpPr>
          <p:nvPr/>
        </p:nvCxnSpPr>
        <p:spPr>
          <a:xfrm rot="5400000">
            <a:off x="4511250" y="2105478"/>
            <a:ext cx="914400" cy="1098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"/>
          <p:cNvCxnSpPr>
            <a:stCxn id="112" idx="3"/>
            <a:endCxn id="145" idx="1"/>
          </p:cNvCxnSpPr>
          <p:nvPr/>
        </p:nvCxnSpPr>
        <p:spPr>
          <a:xfrm>
            <a:off x="5686350" y="998311"/>
            <a:ext cx="978300" cy="566700"/>
          </a:xfrm>
          <a:prstGeom prst="bentConnector3">
            <a:avLst>
              <a:gd name="adj1" fmla="val 6408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"/>
          <p:cNvCxnSpPr>
            <a:stCxn id="131" idx="3"/>
            <a:endCxn id="154" idx="1"/>
          </p:cNvCxnSpPr>
          <p:nvPr/>
        </p:nvCxnSpPr>
        <p:spPr>
          <a:xfrm rot="10800000" flipH="1">
            <a:off x="4001350" y="2794613"/>
            <a:ext cx="2663400" cy="222300"/>
          </a:xfrm>
          <a:prstGeom prst="bentConnector3">
            <a:avLst>
              <a:gd name="adj1" fmla="val 9021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"/>
          <p:cNvCxnSpPr>
            <a:stCxn id="125" idx="3"/>
            <a:endCxn id="121" idx="1"/>
          </p:cNvCxnSpPr>
          <p:nvPr/>
        </p:nvCxnSpPr>
        <p:spPr>
          <a:xfrm rot="10800000" flipH="1">
            <a:off x="4007350" y="1638125"/>
            <a:ext cx="4731900" cy="276900"/>
          </a:xfrm>
          <a:prstGeom prst="bentConnector3">
            <a:avLst>
              <a:gd name="adj1" fmla="val 9640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"/>
          <p:cNvCxnSpPr>
            <a:stCxn id="112" idx="3"/>
            <a:endCxn id="154" idx="1"/>
          </p:cNvCxnSpPr>
          <p:nvPr/>
        </p:nvCxnSpPr>
        <p:spPr>
          <a:xfrm>
            <a:off x="5686350" y="998311"/>
            <a:ext cx="978300" cy="1796400"/>
          </a:xfrm>
          <a:prstGeom prst="bentConnector3">
            <a:avLst>
              <a:gd name="adj1" fmla="val 8264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"/>
          <p:cNvSpPr/>
          <p:nvPr/>
        </p:nvSpPr>
        <p:spPr>
          <a:xfrm>
            <a:off x="6656103" y="909450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Erosion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1"/>
          <p:cNvCxnSpPr>
            <a:stCxn id="112" idx="3"/>
            <a:endCxn id="176" idx="1"/>
          </p:cNvCxnSpPr>
          <p:nvPr/>
        </p:nvCxnSpPr>
        <p:spPr>
          <a:xfrm>
            <a:off x="5686350" y="998311"/>
            <a:ext cx="969900" cy="1170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"/>
          <p:cNvCxnSpPr>
            <a:stCxn id="115" idx="3"/>
            <a:endCxn id="176" idx="1"/>
          </p:cNvCxnSpPr>
          <p:nvPr/>
        </p:nvCxnSpPr>
        <p:spPr>
          <a:xfrm rot="10800000" flipH="1">
            <a:off x="5686350" y="1115178"/>
            <a:ext cx="969900" cy="382200"/>
          </a:xfrm>
          <a:prstGeom prst="bentConnector3">
            <a:avLst>
              <a:gd name="adj1" fmla="val 2719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"/>
          <p:cNvCxnSpPr>
            <a:stCxn id="126" idx="3"/>
            <a:endCxn id="176" idx="1"/>
          </p:cNvCxnSpPr>
          <p:nvPr/>
        </p:nvCxnSpPr>
        <p:spPr>
          <a:xfrm rot="10800000" flipH="1">
            <a:off x="4001350" y="1115372"/>
            <a:ext cx="2654700" cy="1399500"/>
          </a:xfrm>
          <a:prstGeom prst="bentConnector3">
            <a:avLst>
              <a:gd name="adj1" fmla="val 6604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"/>
          <p:cNvCxnSpPr>
            <a:stCxn id="176" idx="3"/>
            <a:endCxn id="120" idx="1"/>
          </p:cNvCxnSpPr>
          <p:nvPr/>
        </p:nvCxnSpPr>
        <p:spPr>
          <a:xfrm rot="10800000" flipH="1">
            <a:off x="7982103" y="1097850"/>
            <a:ext cx="765900" cy="17400"/>
          </a:xfrm>
          <a:prstGeom prst="bentConnector3">
            <a:avLst>
              <a:gd name="adj1" fmla="val 2647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"/>
          <p:cNvSpPr/>
          <p:nvPr/>
        </p:nvSpPr>
        <p:spPr>
          <a:xfrm rot="5400000">
            <a:off x="2621703" y="-2667003"/>
            <a:ext cx="6948600" cy="12192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 txBox="1"/>
          <p:nvPr/>
        </p:nvSpPr>
        <p:spPr>
          <a:xfrm>
            <a:off x="1533116" y="4967241"/>
            <a:ext cx="311985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 pressure/ changes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1536242" y="-1311"/>
            <a:ext cx="30475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endParaRPr sz="11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"/>
          <p:cNvCxnSpPr/>
          <p:nvPr/>
        </p:nvCxnSpPr>
        <p:spPr>
          <a:xfrm>
            <a:off x="1623441" y="548680"/>
            <a:ext cx="94194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"/>
          <p:cNvSpPr txBox="1"/>
          <p:nvPr/>
        </p:nvSpPr>
        <p:spPr>
          <a:xfrm>
            <a:off x="2740512" y="288127"/>
            <a:ext cx="15234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/>
          </a:p>
        </p:txBody>
      </p:sp>
      <p:cxnSp>
        <p:nvCxnSpPr>
          <p:cNvPr id="191" name="Google Shape;191;p2"/>
          <p:cNvCxnSpPr/>
          <p:nvPr/>
        </p:nvCxnSpPr>
        <p:spPr>
          <a:xfrm>
            <a:off x="2824004" y="548486"/>
            <a:ext cx="144000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2"/>
          <p:cNvSpPr txBox="1"/>
          <p:nvPr/>
        </p:nvSpPr>
        <p:spPr>
          <a:xfrm>
            <a:off x="4478086" y="-1312"/>
            <a:ext cx="18339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6816080" y="-1312"/>
            <a:ext cx="3416199" cy="26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		</a:t>
            </a:r>
            <a:endParaRPr/>
          </a:p>
        </p:txBody>
      </p:sp>
      <p:cxnSp>
        <p:nvCxnSpPr>
          <p:cNvPr id="194" name="Google Shape;194;p2"/>
          <p:cNvCxnSpPr/>
          <p:nvPr/>
        </p:nvCxnSpPr>
        <p:spPr>
          <a:xfrm>
            <a:off x="6888088" y="258908"/>
            <a:ext cx="3672408" cy="10195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"/>
          <p:cNvSpPr txBox="1"/>
          <p:nvPr/>
        </p:nvSpPr>
        <p:spPr>
          <a:xfrm>
            <a:off x="1614704" y="288127"/>
            <a:ext cx="9681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3096244" y="6178984"/>
            <a:ext cx="600125" cy="22968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3755570" y="6176630"/>
            <a:ext cx="718255" cy="21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82830" y="6165304"/>
            <a:ext cx="454212" cy="2433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</a:t>
            </a:r>
            <a:endParaRPr/>
          </a:p>
        </p:txBody>
      </p:sp>
      <p:cxnSp>
        <p:nvCxnSpPr>
          <p:cNvPr id="199" name="Google Shape;199;p2"/>
          <p:cNvCxnSpPr>
            <a:stCxn id="200" idx="3"/>
            <a:endCxn id="201" idx="1"/>
          </p:cNvCxnSpPr>
          <p:nvPr/>
        </p:nvCxnSpPr>
        <p:spPr>
          <a:xfrm rot="10800000" flipH="1">
            <a:off x="5909825" y="1873292"/>
            <a:ext cx="1012500" cy="208200"/>
          </a:xfrm>
          <a:prstGeom prst="bentConnector3">
            <a:avLst>
              <a:gd name="adj1" fmla="val 2881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2"/>
          <p:cNvSpPr/>
          <p:nvPr/>
        </p:nvSpPr>
        <p:spPr>
          <a:xfrm>
            <a:off x="1864303" y="6165304"/>
            <a:ext cx="659326" cy="24336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 rot="-5400000">
            <a:off x="1902781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 txBox="1"/>
          <p:nvPr/>
        </p:nvSpPr>
        <p:spPr>
          <a:xfrm>
            <a:off x="1611902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 rot="-5400000">
            <a:off x="3954617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/>
          <p:nvPr/>
        </p:nvSpPr>
        <p:spPr>
          <a:xfrm>
            <a:off x="3663727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growth</a:t>
            </a:r>
            <a:endParaRPr/>
          </a:p>
        </p:txBody>
      </p:sp>
      <p:sp>
        <p:nvSpPr>
          <p:cNvPr id="207" name="Google Shape;207;p2"/>
          <p:cNvSpPr/>
          <p:nvPr/>
        </p:nvSpPr>
        <p:spPr>
          <a:xfrm rot="-5400000">
            <a:off x="2928699" y="5358251"/>
            <a:ext cx="445962" cy="102412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2639592" y="5686286"/>
            <a:ext cx="102412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growth</a:t>
            </a:r>
            <a:endParaRPr/>
          </a:p>
        </p:txBody>
      </p:sp>
      <p:cxnSp>
        <p:nvCxnSpPr>
          <p:cNvPr id="209" name="Google Shape;209;p2"/>
          <p:cNvCxnSpPr/>
          <p:nvPr/>
        </p:nvCxnSpPr>
        <p:spPr>
          <a:xfrm>
            <a:off x="5004247" y="5227459"/>
            <a:ext cx="554346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"/>
          <p:cNvCxnSpPr/>
          <p:nvPr/>
        </p:nvCxnSpPr>
        <p:spPr>
          <a:xfrm>
            <a:off x="1535367" y="5227459"/>
            <a:ext cx="3156087" cy="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2"/>
          <p:cNvSpPr/>
          <p:nvPr/>
        </p:nvSpPr>
        <p:spPr>
          <a:xfrm>
            <a:off x="4576950" y="768117"/>
            <a:ext cx="1325880" cy="570351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Agricultural drought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"/>
          <p:cNvCxnSpPr/>
          <p:nvPr/>
        </p:nvCxnSpPr>
        <p:spPr>
          <a:xfrm rot="10800000" flipH="1">
            <a:off x="4583832" y="253018"/>
            <a:ext cx="2058152" cy="7631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"/>
          <p:cNvCxnSpPr/>
          <p:nvPr/>
        </p:nvCxnSpPr>
        <p:spPr>
          <a:xfrm rot="10800000" flipH="1">
            <a:off x="1631504" y="250018"/>
            <a:ext cx="2632500" cy="10633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"/>
          <p:cNvSpPr txBox="1"/>
          <p:nvPr/>
        </p:nvSpPr>
        <p:spPr>
          <a:xfrm>
            <a:off x="4887970" y="4967590"/>
            <a:ext cx="358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relevant factors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9816856" y="1135011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Ecological damage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2"/>
          <p:cNvCxnSpPr>
            <a:stCxn id="211" idx="3"/>
            <a:endCxn id="217" idx="1"/>
          </p:cNvCxnSpPr>
          <p:nvPr/>
        </p:nvCxnSpPr>
        <p:spPr>
          <a:xfrm>
            <a:off x="5902830" y="1053292"/>
            <a:ext cx="342000" cy="2880300"/>
          </a:xfrm>
          <a:prstGeom prst="bentConnector3">
            <a:avLst>
              <a:gd name="adj1" fmla="val 4252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" name="Google Shape;218;p2"/>
          <p:cNvCxnSpPr>
            <a:stCxn id="215" idx="0"/>
            <a:endCxn id="211" idx="0"/>
          </p:cNvCxnSpPr>
          <p:nvPr/>
        </p:nvCxnSpPr>
        <p:spPr>
          <a:xfrm rot="5400000" flipH="1">
            <a:off x="7676356" y="-1668489"/>
            <a:ext cx="366900" cy="5240100"/>
          </a:xfrm>
          <a:prstGeom prst="bentConnector3">
            <a:avLst>
              <a:gd name="adj1" fmla="val 1649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19;p2"/>
          <p:cNvSpPr/>
          <p:nvPr/>
        </p:nvSpPr>
        <p:spPr>
          <a:xfrm>
            <a:off x="9874781" y="1670704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Famine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6922278" y="217223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 quality issues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"/>
          <p:cNvCxnSpPr>
            <a:stCxn id="211" idx="3"/>
            <a:endCxn id="220" idx="1"/>
          </p:cNvCxnSpPr>
          <p:nvPr/>
        </p:nvCxnSpPr>
        <p:spPr>
          <a:xfrm>
            <a:off x="5902830" y="1053292"/>
            <a:ext cx="1019400" cy="1324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2" name="Google Shape;222;p2"/>
          <p:cNvSpPr/>
          <p:nvPr/>
        </p:nvSpPr>
        <p:spPr>
          <a:xfrm>
            <a:off x="9816853" y="3727763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Economic loss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9816847" y="277363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Epidemics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"/>
          <p:cNvCxnSpPr>
            <a:stCxn id="220" idx="3"/>
            <a:endCxn id="223" idx="1"/>
          </p:cNvCxnSpPr>
          <p:nvPr/>
        </p:nvCxnSpPr>
        <p:spPr>
          <a:xfrm>
            <a:off x="8248278" y="2378038"/>
            <a:ext cx="1568700" cy="601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5" name="Google Shape;225;p2"/>
          <p:cNvSpPr/>
          <p:nvPr/>
        </p:nvSpPr>
        <p:spPr>
          <a:xfrm>
            <a:off x="2933135" y="4302754"/>
            <a:ext cx="1138244" cy="57035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Destructive land-use patterns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2"/>
          <p:cNvCxnSpPr>
            <a:stCxn id="225" idx="3"/>
            <a:endCxn id="200" idx="1"/>
          </p:cNvCxnSpPr>
          <p:nvPr/>
        </p:nvCxnSpPr>
        <p:spPr>
          <a:xfrm rot="10800000" flipH="1">
            <a:off x="4071379" y="2081430"/>
            <a:ext cx="512400" cy="2506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27;p2"/>
          <p:cNvSpPr/>
          <p:nvPr/>
        </p:nvSpPr>
        <p:spPr>
          <a:xfrm>
            <a:off x="1631504" y="1342978"/>
            <a:ext cx="1325880" cy="570351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Dry spell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"/>
          <p:cNvCxnSpPr>
            <a:stCxn id="227" idx="3"/>
            <a:endCxn id="211" idx="1"/>
          </p:cNvCxnSpPr>
          <p:nvPr/>
        </p:nvCxnSpPr>
        <p:spPr>
          <a:xfrm rot="10800000" flipH="1">
            <a:off x="2957384" y="1053354"/>
            <a:ext cx="1619700" cy="574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2"/>
          <p:cNvSpPr/>
          <p:nvPr/>
        </p:nvSpPr>
        <p:spPr>
          <a:xfrm>
            <a:off x="2933135" y="3638267"/>
            <a:ext cx="1138244" cy="570352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adequate irrigation infrastructure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4583825" y="1796342"/>
            <a:ext cx="1326000" cy="5703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Ecological drought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4670785" y="3105316"/>
            <a:ext cx="1138200" cy="570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Wildfires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"/>
          <p:cNvCxnSpPr>
            <a:stCxn id="227" idx="3"/>
            <a:endCxn id="230" idx="1"/>
          </p:cNvCxnSpPr>
          <p:nvPr/>
        </p:nvCxnSpPr>
        <p:spPr>
          <a:xfrm>
            <a:off x="2957384" y="1628154"/>
            <a:ext cx="1713300" cy="1762200"/>
          </a:xfrm>
          <a:prstGeom prst="bentConnector3">
            <a:avLst>
              <a:gd name="adj1" fmla="val 3445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2"/>
          <p:cNvCxnSpPr>
            <a:stCxn id="227" idx="3"/>
            <a:endCxn id="200" idx="1"/>
          </p:cNvCxnSpPr>
          <p:nvPr/>
        </p:nvCxnSpPr>
        <p:spPr>
          <a:xfrm>
            <a:off x="2957384" y="1628154"/>
            <a:ext cx="1626300" cy="453300"/>
          </a:xfrm>
          <a:prstGeom prst="bentConnector3">
            <a:avLst>
              <a:gd name="adj1" fmla="val 6206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2"/>
          <p:cNvCxnSpPr>
            <a:stCxn id="230" idx="3"/>
            <a:endCxn id="215" idx="3"/>
          </p:cNvCxnSpPr>
          <p:nvPr/>
        </p:nvCxnSpPr>
        <p:spPr>
          <a:xfrm rot="10800000" flipH="1">
            <a:off x="5808985" y="1340866"/>
            <a:ext cx="5334000" cy="2049600"/>
          </a:xfrm>
          <a:prstGeom prst="bentConnector3">
            <a:avLst>
              <a:gd name="adj1" fmla="val 10765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2"/>
          <p:cNvCxnSpPr>
            <a:stCxn id="230" idx="3"/>
            <a:endCxn id="222" idx="0"/>
          </p:cNvCxnSpPr>
          <p:nvPr/>
        </p:nvCxnSpPr>
        <p:spPr>
          <a:xfrm>
            <a:off x="5808985" y="3390466"/>
            <a:ext cx="4671000" cy="337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2"/>
          <p:cNvCxnSpPr>
            <a:stCxn id="225" idx="3"/>
            <a:endCxn id="230" idx="1"/>
          </p:cNvCxnSpPr>
          <p:nvPr/>
        </p:nvCxnSpPr>
        <p:spPr>
          <a:xfrm rot="10800000" flipH="1">
            <a:off x="4071379" y="3390330"/>
            <a:ext cx="599400" cy="1197600"/>
          </a:xfrm>
          <a:prstGeom prst="bentConnector3">
            <a:avLst>
              <a:gd name="adj1" fmla="val 6876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2"/>
          <p:cNvSpPr/>
          <p:nvPr/>
        </p:nvSpPr>
        <p:spPr>
          <a:xfrm>
            <a:off x="6922278" y="1667600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latin typeface="Calibri"/>
                <a:ea typeface="Calibri"/>
                <a:cs typeface="Calibri"/>
                <a:sym typeface="Calibri"/>
              </a:rPr>
              <a:t>Change in hydrological regime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"/>
          <p:cNvCxnSpPr>
            <a:stCxn id="201" idx="3"/>
            <a:endCxn id="215" idx="1"/>
          </p:cNvCxnSpPr>
          <p:nvPr/>
        </p:nvCxnSpPr>
        <p:spPr>
          <a:xfrm rot="10800000" flipH="1">
            <a:off x="8248278" y="1340900"/>
            <a:ext cx="1568700" cy="5325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2"/>
          <p:cNvSpPr/>
          <p:nvPr/>
        </p:nvSpPr>
        <p:spPr>
          <a:xfrm>
            <a:off x="7741178" y="3727763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Food insecurity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2"/>
          <p:cNvCxnSpPr>
            <a:stCxn id="237" idx="3"/>
            <a:endCxn id="222" idx="1"/>
          </p:cNvCxnSpPr>
          <p:nvPr/>
        </p:nvCxnSpPr>
        <p:spPr>
          <a:xfrm>
            <a:off x="9067178" y="3933563"/>
            <a:ext cx="7497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9" name="Google Shape;239;p2"/>
          <p:cNvCxnSpPr>
            <a:stCxn id="237" idx="3"/>
            <a:endCxn id="219" idx="1"/>
          </p:cNvCxnSpPr>
          <p:nvPr/>
        </p:nvCxnSpPr>
        <p:spPr>
          <a:xfrm rot="10800000" flipH="1">
            <a:off x="9067178" y="1876463"/>
            <a:ext cx="807600" cy="2057100"/>
          </a:xfrm>
          <a:prstGeom prst="bentConnector3">
            <a:avLst>
              <a:gd name="adj1" fmla="val 2315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2"/>
          <p:cNvSpPr/>
          <p:nvPr/>
        </p:nvSpPr>
        <p:spPr>
          <a:xfrm>
            <a:off x="6244753" y="3727751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Low output of subsistence farming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>
            <a:off x="6244753" y="447758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Low output of commercial farming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2"/>
          <p:cNvCxnSpPr>
            <a:stCxn id="229" idx="3"/>
            <a:endCxn id="217" idx="1"/>
          </p:cNvCxnSpPr>
          <p:nvPr/>
        </p:nvCxnSpPr>
        <p:spPr>
          <a:xfrm>
            <a:off x="4071379" y="3923443"/>
            <a:ext cx="2173500" cy="10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2"/>
          <p:cNvCxnSpPr>
            <a:stCxn id="229" idx="3"/>
            <a:endCxn id="240" idx="1"/>
          </p:cNvCxnSpPr>
          <p:nvPr/>
        </p:nvCxnSpPr>
        <p:spPr>
          <a:xfrm>
            <a:off x="4071379" y="3923443"/>
            <a:ext cx="2173500" cy="759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2"/>
          <p:cNvCxnSpPr>
            <a:stCxn id="217" idx="3"/>
            <a:endCxn id="237" idx="1"/>
          </p:cNvCxnSpPr>
          <p:nvPr/>
        </p:nvCxnSpPr>
        <p:spPr>
          <a:xfrm>
            <a:off x="7570753" y="3933551"/>
            <a:ext cx="1704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2"/>
          <p:cNvCxnSpPr>
            <a:stCxn id="211" idx="3"/>
            <a:endCxn id="240" idx="1"/>
          </p:cNvCxnSpPr>
          <p:nvPr/>
        </p:nvCxnSpPr>
        <p:spPr>
          <a:xfrm>
            <a:off x="5902830" y="1053292"/>
            <a:ext cx="342000" cy="3630000"/>
          </a:xfrm>
          <a:prstGeom prst="bentConnector3">
            <a:avLst>
              <a:gd name="adj1" fmla="val 2319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2"/>
          <p:cNvSpPr/>
          <p:nvPr/>
        </p:nvSpPr>
        <p:spPr>
          <a:xfrm>
            <a:off x="7741166" y="4477613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export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"/>
          <p:cNvCxnSpPr>
            <a:stCxn id="240" idx="3"/>
            <a:endCxn id="245" idx="1"/>
          </p:cNvCxnSpPr>
          <p:nvPr/>
        </p:nvCxnSpPr>
        <p:spPr>
          <a:xfrm>
            <a:off x="7570753" y="4683388"/>
            <a:ext cx="1704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7" name="Google Shape;247;p2"/>
          <p:cNvCxnSpPr>
            <a:stCxn id="245" idx="3"/>
            <a:endCxn id="222" idx="1"/>
          </p:cNvCxnSpPr>
          <p:nvPr/>
        </p:nvCxnSpPr>
        <p:spPr>
          <a:xfrm rot="10800000" flipH="1">
            <a:off x="9067166" y="3933713"/>
            <a:ext cx="749700" cy="749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8" name="Google Shape;248;p2"/>
          <p:cNvSpPr/>
          <p:nvPr/>
        </p:nvSpPr>
        <p:spPr>
          <a:xfrm>
            <a:off x="9816853" y="4477613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jobs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2"/>
          <p:cNvCxnSpPr>
            <a:stCxn id="222" idx="2"/>
            <a:endCxn id="248" idx="0"/>
          </p:cNvCxnSpPr>
          <p:nvPr/>
        </p:nvCxnSpPr>
        <p:spPr>
          <a:xfrm rot="-5400000" flipH="1">
            <a:off x="10310953" y="4308263"/>
            <a:ext cx="3384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p2"/>
          <p:cNvSpPr/>
          <p:nvPr/>
        </p:nvSpPr>
        <p:spPr>
          <a:xfrm>
            <a:off x="9816856" y="2206416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latin typeface="Calibri"/>
                <a:ea typeface="Calibri"/>
                <a:cs typeface="Calibri"/>
                <a:sym typeface="Calibri"/>
              </a:rPr>
              <a:t>Loss of lives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2"/>
          <p:cNvCxnSpPr>
            <a:stCxn id="223" idx="3"/>
            <a:endCxn id="250" idx="3"/>
          </p:cNvCxnSpPr>
          <p:nvPr/>
        </p:nvCxnSpPr>
        <p:spPr>
          <a:xfrm rot="10800000" flipH="1">
            <a:off x="11142847" y="2412138"/>
            <a:ext cx="600" cy="567300"/>
          </a:xfrm>
          <a:prstGeom prst="bentConnector3">
            <a:avLst>
              <a:gd name="adj1" fmla="val 3968906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2"/>
          <p:cNvCxnSpPr>
            <a:stCxn id="248" idx="3"/>
            <a:endCxn id="222" idx="3"/>
          </p:cNvCxnSpPr>
          <p:nvPr/>
        </p:nvCxnSpPr>
        <p:spPr>
          <a:xfrm rot="10800000" flipH="1">
            <a:off x="11142853" y="3933713"/>
            <a:ext cx="600" cy="749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2"/>
          <p:cNvSpPr/>
          <p:nvPr/>
        </p:nvSpPr>
        <p:spPr>
          <a:xfrm>
            <a:off x="1631442" y="2224103"/>
            <a:ext cx="1326000" cy="57030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changing variability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1533116" y="4967241"/>
            <a:ext cx="311985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 pressure/ changes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1536242" y="-1311"/>
            <a:ext cx="30475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endParaRPr sz="11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"/>
          <p:cNvCxnSpPr/>
          <p:nvPr/>
        </p:nvCxnSpPr>
        <p:spPr>
          <a:xfrm>
            <a:off x="1623441" y="548680"/>
            <a:ext cx="94194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"/>
          <p:cNvSpPr txBox="1"/>
          <p:nvPr/>
        </p:nvSpPr>
        <p:spPr>
          <a:xfrm>
            <a:off x="2740512" y="288127"/>
            <a:ext cx="15234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/>
          </a:p>
        </p:txBody>
      </p:sp>
      <p:cxnSp>
        <p:nvCxnSpPr>
          <p:cNvPr id="191" name="Google Shape;191;p2"/>
          <p:cNvCxnSpPr/>
          <p:nvPr/>
        </p:nvCxnSpPr>
        <p:spPr>
          <a:xfrm>
            <a:off x="2824004" y="548486"/>
            <a:ext cx="144000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2"/>
          <p:cNvSpPr txBox="1"/>
          <p:nvPr/>
        </p:nvSpPr>
        <p:spPr>
          <a:xfrm>
            <a:off x="4478086" y="-1312"/>
            <a:ext cx="18339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6816080" y="-1312"/>
            <a:ext cx="3416199" cy="26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		</a:t>
            </a:r>
            <a:endParaRPr/>
          </a:p>
        </p:txBody>
      </p:sp>
      <p:cxnSp>
        <p:nvCxnSpPr>
          <p:cNvPr id="194" name="Google Shape;194;p2"/>
          <p:cNvCxnSpPr/>
          <p:nvPr/>
        </p:nvCxnSpPr>
        <p:spPr>
          <a:xfrm>
            <a:off x="6888088" y="258908"/>
            <a:ext cx="3672408" cy="10195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"/>
          <p:cNvSpPr txBox="1"/>
          <p:nvPr/>
        </p:nvSpPr>
        <p:spPr>
          <a:xfrm>
            <a:off x="1614704" y="288127"/>
            <a:ext cx="9681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3096244" y="6178984"/>
            <a:ext cx="600125" cy="22968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3755570" y="6176630"/>
            <a:ext cx="718255" cy="21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82830" y="6165304"/>
            <a:ext cx="454212" cy="2433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</a:t>
            </a:r>
            <a:endParaRPr dirty="0"/>
          </a:p>
        </p:txBody>
      </p:sp>
      <p:sp>
        <p:nvSpPr>
          <p:cNvPr id="202" name="Google Shape;202;p2"/>
          <p:cNvSpPr/>
          <p:nvPr/>
        </p:nvSpPr>
        <p:spPr>
          <a:xfrm>
            <a:off x="1864303" y="6165304"/>
            <a:ext cx="659326" cy="24336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 rot="-5400000">
            <a:off x="1902781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 rot="-5400000">
            <a:off x="3954617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 rot="-5400000">
            <a:off x="2925121" y="5088505"/>
            <a:ext cx="445962" cy="102412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9" name="Google Shape;209;p2"/>
          <p:cNvCxnSpPr/>
          <p:nvPr/>
        </p:nvCxnSpPr>
        <p:spPr>
          <a:xfrm>
            <a:off x="5004247" y="5227459"/>
            <a:ext cx="554346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"/>
          <p:cNvCxnSpPr/>
          <p:nvPr/>
        </p:nvCxnSpPr>
        <p:spPr>
          <a:xfrm>
            <a:off x="1535367" y="5227459"/>
            <a:ext cx="3156087" cy="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 rot="10800000" flipH="1">
            <a:off x="4583832" y="253018"/>
            <a:ext cx="2058152" cy="7631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"/>
          <p:cNvCxnSpPr/>
          <p:nvPr/>
        </p:nvCxnSpPr>
        <p:spPr>
          <a:xfrm rot="10800000" flipH="1">
            <a:off x="1631504" y="250018"/>
            <a:ext cx="2632500" cy="10633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"/>
          <p:cNvSpPr txBox="1"/>
          <p:nvPr/>
        </p:nvSpPr>
        <p:spPr>
          <a:xfrm>
            <a:off x="4887970" y="4967590"/>
            <a:ext cx="358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relevant factors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02;p2">
            <a:extLst>
              <a:ext uri="{FF2B5EF4-FFF2-40B4-BE49-F238E27FC236}">
                <a16:creationId xmlns:a16="http://schemas.microsoft.com/office/drawing/2014/main" id="{465EFD87-4D79-461C-A7ED-9A0F87AF0D1D}"/>
              </a:ext>
            </a:extLst>
          </p:cNvPr>
          <p:cNvSpPr/>
          <p:nvPr/>
        </p:nvSpPr>
        <p:spPr>
          <a:xfrm>
            <a:off x="1675884" y="781720"/>
            <a:ext cx="847745" cy="514203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Dry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 dirty="0"/>
          </a:p>
        </p:txBody>
      </p:sp>
      <p:sp>
        <p:nvSpPr>
          <p:cNvPr id="25" name="Google Shape;198;p2">
            <a:extLst>
              <a:ext uri="{FF2B5EF4-FFF2-40B4-BE49-F238E27FC236}">
                <a16:creationId xmlns:a16="http://schemas.microsoft.com/office/drawing/2014/main" id="{A79C36ED-D1B8-4580-987A-EC6F654899D4}"/>
              </a:ext>
            </a:extLst>
          </p:cNvPr>
          <p:cNvSpPr/>
          <p:nvPr/>
        </p:nvSpPr>
        <p:spPr>
          <a:xfrm>
            <a:off x="2760572" y="1470299"/>
            <a:ext cx="1069766" cy="51420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Inadequate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dirty="0"/>
          </a:p>
        </p:txBody>
      </p:sp>
      <p:sp>
        <p:nvSpPr>
          <p:cNvPr id="26" name="Google Shape;198;p2">
            <a:extLst>
              <a:ext uri="{FF2B5EF4-FFF2-40B4-BE49-F238E27FC236}">
                <a16:creationId xmlns:a16="http://schemas.microsoft.com/office/drawing/2014/main" id="{DFF4646D-7DFC-4A13-9534-06B23CC013F4}"/>
              </a:ext>
            </a:extLst>
          </p:cNvPr>
          <p:cNvSpPr/>
          <p:nvPr/>
        </p:nvSpPr>
        <p:spPr>
          <a:xfrm>
            <a:off x="2760572" y="2747240"/>
            <a:ext cx="1069766" cy="51420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Inadequate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sanitation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infrastructure</a:t>
            </a:r>
            <a:endParaRPr dirty="0"/>
          </a:p>
        </p:txBody>
      </p:sp>
      <p:sp>
        <p:nvSpPr>
          <p:cNvPr id="27" name="Google Shape;196;p2">
            <a:extLst>
              <a:ext uri="{FF2B5EF4-FFF2-40B4-BE49-F238E27FC236}">
                <a16:creationId xmlns:a16="http://schemas.microsoft.com/office/drawing/2014/main" id="{420E5852-B684-4312-A9C0-074A606954FB}"/>
              </a:ext>
            </a:extLst>
          </p:cNvPr>
          <p:cNvSpPr/>
          <p:nvPr/>
        </p:nvSpPr>
        <p:spPr>
          <a:xfrm>
            <a:off x="2761901" y="3670799"/>
            <a:ext cx="1067109" cy="61704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Inequitable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policy</a:t>
            </a:r>
            <a:endParaRPr dirty="0"/>
          </a:p>
        </p:txBody>
      </p:sp>
      <p:sp>
        <p:nvSpPr>
          <p:cNvPr id="28" name="Google Shape;196;p2">
            <a:extLst>
              <a:ext uri="{FF2B5EF4-FFF2-40B4-BE49-F238E27FC236}">
                <a16:creationId xmlns:a16="http://schemas.microsoft.com/office/drawing/2014/main" id="{395A7A8C-0909-4071-B0DB-98784D8A7B50}"/>
              </a:ext>
            </a:extLst>
          </p:cNvPr>
          <p:cNvSpPr/>
          <p:nvPr/>
        </p:nvSpPr>
        <p:spPr>
          <a:xfrm>
            <a:off x="2761901" y="2035743"/>
            <a:ext cx="1067109" cy="61704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non-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domestic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dirty="0"/>
          </a:p>
        </p:txBody>
      </p:sp>
      <p:sp>
        <p:nvSpPr>
          <p:cNvPr id="29" name="Google Shape;196;p2">
            <a:extLst>
              <a:ext uri="{FF2B5EF4-FFF2-40B4-BE49-F238E27FC236}">
                <a16:creationId xmlns:a16="http://schemas.microsoft.com/office/drawing/2014/main" id="{F2380CB7-C172-4C09-9309-77F533528C7A}"/>
              </a:ext>
            </a:extLst>
          </p:cNvPr>
          <p:cNvSpPr/>
          <p:nvPr/>
        </p:nvSpPr>
        <p:spPr>
          <a:xfrm>
            <a:off x="2763074" y="4316966"/>
            <a:ext cx="1067109" cy="61704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Inadequate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metering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water users</a:t>
            </a:r>
            <a:endParaRPr dirty="0"/>
          </a:p>
        </p:txBody>
      </p:sp>
      <p:sp>
        <p:nvSpPr>
          <p:cNvPr id="30" name="Google Shape;196;p2">
            <a:extLst>
              <a:ext uri="{FF2B5EF4-FFF2-40B4-BE49-F238E27FC236}">
                <a16:creationId xmlns:a16="http://schemas.microsoft.com/office/drawing/2014/main" id="{6EF6AA26-91DE-4571-9C08-D5A1B85DFA30}"/>
              </a:ext>
            </a:extLst>
          </p:cNvPr>
          <p:cNvSpPr/>
          <p:nvPr/>
        </p:nvSpPr>
        <p:spPr>
          <a:xfrm>
            <a:off x="4632323" y="3093677"/>
            <a:ext cx="1487170" cy="38406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Illegal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dirty="0"/>
          </a:p>
        </p:txBody>
      </p:sp>
      <p:sp>
        <p:nvSpPr>
          <p:cNvPr id="31" name="Google Shape;141;p1">
            <a:extLst>
              <a:ext uri="{FF2B5EF4-FFF2-40B4-BE49-F238E27FC236}">
                <a16:creationId xmlns:a16="http://schemas.microsoft.com/office/drawing/2014/main" id="{3A2F3145-576C-4D86-A671-2C9AE049A065}"/>
              </a:ext>
            </a:extLst>
          </p:cNvPr>
          <p:cNvSpPr txBox="1"/>
          <p:nvPr/>
        </p:nvSpPr>
        <p:spPr>
          <a:xfrm>
            <a:off x="8989366" y="379315"/>
            <a:ext cx="1523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latin typeface="Calibri"/>
                <a:ea typeface="Calibri"/>
                <a:cs typeface="Calibri"/>
                <a:sym typeface="Calibri"/>
              </a:rPr>
              <a:t>Indirect</a:t>
            </a:r>
            <a:endParaRPr/>
          </a:p>
        </p:txBody>
      </p:sp>
      <p:sp>
        <p:nvSpPr>
          <p:cNvPr id="32" name="Google Shape;142;p1">
            <a:extLst>
              <a:ext uri="{FF2B5EF4-FFF2-40B4-BE49-F238E27FC236}">
                <a16:creationId xmlns:a16="http://schemas.microsoft.com/office/drawing/2014/main" id="{41D70DAD-F476-4967-A593-433C0E11267D}"/>
              </a:ext>
            </a:extLst>
          </p:cNvPr>
          <p:cNvSpPr txBox="1"/>
          <p:nvPr/>
        </p:nvSpPr>
        <p:spPr>
          <a:xfrm>
            <a:off x="6869283" y="403977"/>
            <a:ext cx="9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latin typeface="Calibri"/>
                <a:ea typeface="Calibri"/>
                <a:cs typeface="Calibri"/>
                <a:sym typeface="Calibri"/>
              </a:rPr>
              <a:t>Direct</a:t>
            </a:r>
            <a:endParaRPr dirty="0"/>
          </a:p>
        </p:txBody>
      </p:sp>
      <p:cxnSp>
        <p:nvCxnSpPr>
          <p:cNvPr id="33" name="Google Shape;143;p1">
            <a:extLst>
              <a:ext uri="{FF2B5EF4-FFF2-40B4-BE49-F238E27FC236}">
                <a16:creationId xmlns:a16="http://schemas.microsoft.com/office/drawing/2014/main" id="{1131D925-9B92-4FAE-B05C-32368B5723BC}"/>
              </a:ext>
            </a:extLst>
          </p:cNvPr>
          <p:cNvCxnSpPr/>
          <p:nvPr/>
        </p:nvCxnSpPr>
        <p:spPr>
          <a:xfrm>
            <a:off x="6937995" y="697686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4;p1">
            <a:extLst>
              <a:ext uri="{FF2B5EF4-FFF2-40B4-BE49-F238E27FC236}">
                <a16:creationId xmlns:a16="http://schemas.microsoft.com/office/drawing/2014/main" id="{D2CD3E03-7E02-499A-BBCB-81A6B016F62B}"/>
              </a:ext>
            </a:extLst>
          </p:cNvPr>
          <p:cNvCxnSpPr/>
          <p:nvPr/>
        </p:nvCxnSpPr>
        <p:spPr>
          <a:xfrm>
            <a:off x="9030770" y="689936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196;p2">
            <a:extLst>
              <a:ext uri="{FF2B5EF4-FFF2-40B4-BE49-F238E27FC236}">
                <a16:creationId xmlns:a16="http://schemas.microsoft.com/office/drawing/2014/main" id="{1603AE8A-904E-4DD1-814C-61388C3FBEB9}"/>
              </a:ext>
            </a:extLst>
          </p:cNvPr>
          <p:cNvSpPr/>
          <p:nvPr/>
        </p:nvSpPr>
        <p:spPr>
          <a:xfrm>
            <a:off x="4670435" y="1463952"/>
            <a:ext cx="1487170" cy="51420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safe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drinking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at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household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level</a:t>
            </a:r>
            <a:endParaRPr dirty="0"/>
          </a:p>
        </p:txBody>
      </p:sp>
      <p:sp>
        <p:nvSpPr>
          <p:cNvPr id="37" name="Google Shape;196;p2">
            <a:extLst>
              <a:ext uri="{FF2B5EF4-FFF2-40B4-BE49-F238E27FC236}">
                <a16:creationId xmlns:a16="http://schemas.microsoft.com/office/drawing/2014/main" id="{8F67B50F-F4D4-4877-BB13-FDED92043062}"/>
              </a:ext>
            </a:extLst>
          </p:cNvPr>
          <p:cNvSpPr/>
          <p:nvPr/>
        </p:nvSpPr>
        <p:spPr>
          <a:xfrm>
            <a:off x="4690674" y="2502799"/>
            <a:ext cx="1487170" cy="51420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latin typeface="Calibri"/>
                <a:cs typeface="Calibri"/>
                <a:sym typeface="Calibri"/>
              </a:rPr>
              <a:t>Use</a:t>
            </a:r>
            <a:r>
              <a:rPr lang="nl-NL" sz="1100" i="1" dirty="0">
                <a:latin typeface="Calibri"/>
                <a:cs typeface="Calibri"/>
                <a:sym typeface="Calibri"/>
              </a:rPr>
              <a:t> of non-</a:t>
            </a:r>
            <a:r>
              <a:rPr lang="nl-NL" sz="1100" i="1" dirty="0" err="1">
                <a:latin typeface="Calibri"/>
                <a:cs typeface="Calibri"/>
                <a:sym typeface="Calibri"/>
              </a:rPr>
              <a:t>sewered</a:t>
            </a:r>
            <a:r>
              <a:rPr lang="nl-NL" sz="1100" i="1" dirty="0">
                <a:latin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latin typeface="Calibri"/>
                <a:cs typeface="Calibri"/>
                <a:sym typeface="Calibri"/>
              </a:rPr>
              <a:t>sanitation</a:t>
            </a:r>
            <a:r>
              <a:rPr lang="nl-NL" sz="1100" i="1" dirty="0">
                <a:latin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latin typeface="Calibri"/>
                <a:cs typeface="Calibri"/>
                <a:sym typeface="Calibri"/>
              </a:rPr>
              <a:t>and</a:t>
            </a:r>
            <a:r>
              <a:rPr lang="nl-NL" sz="1100" i="1" dirty="0">
                <a:latin typeface="Calibri"/>
                <a:cs typeface="Calibri"/>
                <a:sym typeface="Calibri"/>
              </a:rPr>
              <a:t> open </a:t>
            </a:r>
            <a:r>
              <a:rPr lang="nl-NL" sz="1100" i="1" dirty="0" err="1">
                <a:latin typeface="Calibri"/>
                <a:cs typeface="Calibri"/>
                <a:sym typeface="Calibri"/>
              </a:rPr>
              <a:t>defecation</a:t>
            </a:r>
            <a:endParaRPr dirty="0"/>
          </a:p>
        </p:txBody>
      </p:sp>
      <p:sp>
        <p:nvSpPr>
          <p:cNvPr id="38" name="Google Shape;198;p2">
            <a:extLst>
              <a:ext uri="{FF2B5EF4-FFF2-40B4-BE49-F238E27FC236}">
                <a16:creationId xmlns:a16="http://schemas.microsoft.com/office/drawing/2014/main" id="{8E81C64B-0CE7-472B-96AC-C1A232F2041B}"/>
              </a:ext>
            </a:extLst>
          </p:cNvPr>
          <p:cNvSpPr/>
          <p:nvPr/>
        </p:nvSpPr>
        <p:spPr>
          <a:xfrm>
            <a:off x="4639580" y="651906"/>
            <a:ext cx="1487170" cy="560833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leakages</a:t>
            </a:r>
            <a:endParaRPr dirty="0"/>
          </a:p>
        </p:txBody>
      </p:sp>
      <p:sp>
        <p:nvSpPr>
          <p:cNvPr id="39" name="Google Shape;201;p2">
            <a:extLst>
              <a:ext uri="{FF2B5EF4-FFF2-40B4-BE49-F238E27FC236}">
                <a16:creationId xmlns:a16="http://schemas.microsoft.com/office/drawing/2014/main" id="{1BBDA70B-4BF4-4669-934A-53A0551F73EC}"/>
              </a:ext>
            </a:extLst>
          </p:cNvPr>
          <p:cNvSpPr/>
          <p:nvPr/>
        </p:nvSpPr>
        <p:spPr>
          <a:xfrm>
            <a:off x="6862707" y="809044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Illness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201;p2">
            <a:extLst>
              <a:ext uri="{FF2B5EF4-FFF2-40B4-BE49-F238E27FC236}">
                <a16:creationId xmlns:a16="http://schemas.microsoft.com/office/drawing/2014/main" id="{A248D130-63DB-4CAF-AAB3-81315D194365}"/>
              </a:ext>
            </a:extLst>
          </p:cNvPr>
          <p:cNvSpPr/>
          <p:nvPr/>
        </p:nvSpPr>
        <p:spPr>
          <a:xfrm>
            <a:off x="6886907" y="1373947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Time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spent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collecting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water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01;p2">
            <a:extLst>
              <a:ext uri="{FF2B5EF4-FFF2-40B4-BE49-F238E27FC236}">
                <a16:creationId xmlns:a16="http://schemas.microsoft.com/office/drawing/2014/main" id="{DE100C65-61FA-4F4C-AFB8-984992D334C6}"/>
              </a:ext>
            </a:extLst>
          </p:cNvPr>
          <p:cNvSpPr/>
          <p:nvPr/>
        </p:nvSpPr>
        <p:spPr>
          <a:xfrm>
            <a:off x="6886907" y="1927144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opportunity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subsistence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farming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201;p2">
            <a:extLst>
              <a:ext uri="{FF2B5EF4-FFF2-40B4-BE49-F238E27FC236}">
                <a16:creationId xmlns:a16="http://schemas.microsoft.com/office/drawing/2014/main" id="{044637C5-FCE0-4353-91B9-51037C7E2EE1}"/>
              </a:ext>
            </a:extLst>
          </p:cNvPr>
          <p:cNvSpPr/>
          <p:nvPr/>
        </p:nvSpPr>
        <p:spPr>
          <a:xfrm>
            <a:off x="6816080" y="4195930"/>
            <a:ext cx="1326000" cy="5171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Deterioration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communiy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trust/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social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cohesion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01;p2">
            <a:extLst>
              <a:ext uri="{FF2B5EF4-FFF2-40B4-BE49-F238E27FC236}">
                <a16:creationId xmlns:a16="http://schemas.microsoft.com/office/drawing/2014/main" id="{9206D1DC-5CFA-41B2-9B1D-7CC40B32EEAB}"/>
              </a:ext>
            </a:extLst>
          </p:cNvPr>
          <p:cNvSpPr/>
          <p:nvPr/>
        </p:nvSpPr>
        <p:spPr>
          <a:xfrm>
            <a:off x="6782493" y="2528819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Water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competition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01;p2">
            <a:extLst>
              <a:ext uri="{FF2B5EF4-FFF2-40B4-BE49-F238E27FC236}">
                <a16:creationId xmlns:a16="http://schemas.microsoft.com/office/drawing/2014/main" id="{F353E939-A8D5-40C3-A64C-1201AD825992}"/>
              </a:ext>
            </a:extLst>
          </p:cNvPr>
          <p:cNvSpPr/>
          <p:nvPr/>
        </p:nvSpPr>
        <p:spPr>
          <a:xfrm>
            <a:off x="6782493" y="3085762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Water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pollution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01;p2">
            <a:extLst>
              <a:ext uri="{FF2B5EF4-FFF2-40B4-BE49-F238E27FC236}">
                <a16:creationId xmlns:a16="http://schemas.microsoft.com/office/drawing/2014/main" id="{92DCFC5A-C0AC-4E78-AFAD-FE61445D65AC}"/>
              </a:ext>
            </a:extLst>
          </p:cNvPr>
          <p:cNvSpPr/>
          <p:nvPr/>
        </p:nvSpPr>
        <p:spPr>
          <a:xfrm>
            <a:off x="6782493" y="3641709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agricultural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01;p2">
            <a:extLst>
              <a:ext uri="{FF2B5EF4-FFF2-40B4-BE49-F238E27FC236}">
                <a16:creationId xmlns:a16="http://schemas.microsoft.com/office/drawing/2014/main" id="{0FAA6205-F058-4EB8-B3C8-0CE43C8B798C}"/>
              </a:ext>
            </a:extLst>
          </p:cNvPr>
          <p:cNvSpPr/>
          <p:nvPr/>
        </p:nvSpPr>
        <p:spPr>
          <a:xfrm>
            <a:off x="8906279" y="807687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Missed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days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01;p2">
            <a:extLst>
              <a:ext uri="{FF2B5EF4-FFF2-40B4-BE49-F238E27FC236}">
                <a16:creationId xmlns:a16="http://schemas.microsoft.com/office/drawing/2014/main" id="{4A087082-389B-433A-ACB5-5B51337B28B7}"/>
              </a:ext>
            </a:extLst>
          </p:cNvPr>
          <p:cNvSpPr/>
          <p:nvPr/>
        </p:nvSpPr>
        <p:spPr>
          <a:xfrm>
            <a:off x="8906279" y="1386059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Missed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school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days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1;p2">
            <a:extLst>
              <a:ext uri="{FF2B5EF4-FFF2-40B4-BE49-F238E27FC236}">
                <a16:creationId xmlns:a16="http://schemas.microsoft.com/office/drawing/2014/main" id="{D0DF784F-937A-4FCF-83BB-7C6A925DA4A6}"/>
              </a:ext>
            </a:extLst>
          </p:cNvPr>
          <p:cNvSpPr/>
          <p:nvPr/>
        </p:nvSpPr>
        <p:spPr>
          <a:xfrm>
            <a:off x="8914570" y="1993536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Mortality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life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1;p2">
            <a:extLst>
              <a:ext uri="{FF2B5EF4-FFF2-40B4-BE49-F238E27FC236}">
                <a16:creationId xmlns:a16="http://schemas.microsoft.com/office/drawing/2014/main" id="{3B851CD8-C973-4453-82EF-48BC9083C014}"/>
              </a:ext>
            </a:extLst>
          </p:cNvPr>
          <p:cNvSpPr/>
          <p:nvPr/>
        </p:nvSpPr>
        <p:spPr>
          <a:xfrm>
            <a:off x="8932663" y="2541440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Food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insecurity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01;p2">
            <a:extLst>
              <a:ext uri="{FF2B5EF4-FFF2-40B4-BE49-F238E27FC236}">
                <a16:creationId xmlns:a16="http://schemas.microsoft.com/office/drawing/2014/main" id="{1B1267B1-51E9-4546-9B68-DF649751744F}"/>
              </a:ext>
            </a:extLst>
          </p:cNvPr>
          <p:cNvSpPr/>
          <p:nvPr/>
        </p:nvSpPr>
        <p:spPr>
          <a:xfrm>
            <a:off x="8932663" y="3150280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inequality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01;p2">
            <a:extLst>
              <a:ext uri="{FF2B5EF4-FFF2-40B4-BE49-F238E27FC236}">
                <a16:creationId xmlns:a16="http://schemas.microsoft.com/office/drawing/2014/main" id="{4F415F9E-F354-449C-A203-88F3340B9D86}"/>
              </a:ext>
            </a:extLst>
          </p:cNvPr>
          <p:cNvSpPr/>
          <p:nvPr/>
        </p:nvSpPr>
        <p:spPr>
          <a:xfrm>
            <a:off x="10560496" y="3846238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economic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opportunity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E3C616A-6808-42AE-9866-796A38803CF7}"/>
              </a:ext>
            </a:extLst>
          </p:cNvPr>
          <p:cNvCxnSpPr>
            <a:stCxn id="24" idx="3"/>
            <a:endCxn id="38" idx="1"/>
          </p:cNvCxnSpPr>
          <p:nvPr/>
        </p:nvCxnSpPr>
        <p:spPr>
          <a:xfrm flipV="1">
            <a:off x="2523629" y="932323"/>
            <a:ext cx="2115951" cy="106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C4A6172-8EA6-4EAF-A90A-1896AF47B1EB}"/>
              </a:ext>
            </a:extLst>
          </p:cNvPr>
          <p:cNvCxnSpPr>
            <a:stCxn id="25" idx="3"/>
            <a:endCxn id="36" idx="1"/>
          </p:cNvCxnSpPr>
          <p:nvPr/>
        </p:nvCxnSpPr>
        <p:spPr>
          <a:xfrm flipV="1">
            <a:off x="3830338" y="1721053"/>
            <a:ext cx="840097" cy="6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0C3FC90-3B5D-4944-94A3-4A1E9AB8D3E1}"/>
              </a:ext>
            </a:extLst>
          </p:cNvPr>
          <p:cNvCxnSpPr>
            <a:stCxn id="26" idx="3"/>
            <a:endCxn id="37" idx="1"/>
          </p:cNvCxnSpPr>
          <p:nvPr/>
        </p:nvCxnSpPr>
        <p:spPr>
          <a:xfrm flipV="1">
            <a:off x="3830338" y="2759900"/>
            <a:ext cx="860336" cy="244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5B894A1-87A0-43CC-AF37-8EEEAA2A5A08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 flipV="1">
            <a:off x="3829010" y="3285709"/>
            <a:ext cx="803313" cy="693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1075C0-B7B6-4B1A-B4EA-418478CE3F07}"/>
              </a:ext>
            </a:extLst>
          </p:cNvPr>
          <p:cNvCxnSpPr>
            <a:stCxn id="28" idx="3"/>
            <a:endCxn id="36" idx="1"/>
          </p:cNvCxnSpPr>
          <p:nvPr/>
        </p:nvCxnSpPr>
        <p:spPr>
          <a:xfrm flipV="1">
            <a:off x="3829010" y="1721053"/>
            <a:ext cx="841425" cy="623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A74827-CC9A-439F-BC92-D22868014285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3830183" y="3285709"/>
            <a:ext cx="802140" cy="13397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FAB0E1C-67E4-4AF2-AEAC-B93965FEFDCF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>
            <a:off x="6126750" y="932323"/>
            <a:ext cx="655743" cy="1802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9725A6E-95F0-40C5-80B7-2476FEF5B143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>
            <a:off x="6157605" y="1721053"/>
            <a:ext cx="729302" cy="411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FE921606-0B91-43B2-AECC-BA773E65BEBE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 flipV="1">
            <a:off x="6157605" y="1579747"/>
            <a:ext cx="729302" cy="1413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4DC060E2-2A40-4E9F-B09F-37FD571B64D9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 flipV="1">
            <a:off x="6177844" y="1014844"/>
            <a:ext cx="684863" cy="1745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D75B303E-3BBD-4EA4-93AC-2DB167DB3B2F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 flipV="1">
            <a:off x="6157605" y="1014844"/>
            <a:ext cx="705102" cy="706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CEF898DB-E5C2-4CBA-8325-D3023DFAFC41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>
            <a:off x="6177844" y="2759900"/>
            <a:ext cx="604649" cy="5316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1AAD2DD1-DEDC-4957-AC01-291EF4F1E036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6119493" y="3285709"/>
            <a:ext cx="696587" cy="1168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9B010735-3228-40A5-BFD9-B84A67DBDBF8}"/>
              </a:ext>
            </a:extLst>
          </p:cNvPr>
          <p:cNvCxnSpPr>
            <a:stCxn id="30" idx="3"/>
            <a:endCxn id="43" idx="1"/>
          </p:cNvCxnSpPr>
          <p:nvPr/>
        </p:nvCxnSpPr>
        <p:spPr>
          <a:xfrm flipV="1">
            <a:off x="6119493" y="2734619"/>
            <a:ext cx="663000" cy="551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BD6072A9-7D4A-435C-B0A0-B6CACA3891E5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6126750" y="932323"/>
            <a:ext cx="655743" cy="2915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82E5EEAE-B045-4A0F-99F1-BD155C4ECAB9}"/>
              </a:ext>
            </a:extLst>
          </p:cNvPr>
          <p:cNvCxnSpPr>
            <a:stCxn id="25" idx="3"/>
            <a:endCxn id="38" idx="1"/>
          </p:cNvCxnSpPr>
          <p:nvPr/>
        </p:nvCxnSpPr>
        <p:spPr>
          <a:xfrm flipV="1">
            <a:off x="3830338" y="932323"/>
            <a:ext cx="809242" cy="7950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803AF1FD-4C10-4ABB-9F14-FC970810A316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 flipV="1">
            <a:off x="8188707" y="1013487"/>
            <a:ext cx="717572" cy="1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0072F6F0-C776-44AB-94D7-2966C2EC035F}"/>
              </a:ext>
            </a:extLst>
          </p:cNvPr>
          <p:cNvCxnSpPr>
            <a:stCxn id="39" idx="3"/>
            <a:endCxn id="47" idx="1"/>
          </p:cNvCxnSpPr>
          <p:nvPr/>
        </p:nvCxnSpPr>
        <p:spPr>
          <a:xfrm>
            <a:off x="8188707" y="1014844"/>
            <a:ext cx="717572" cy="577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4AA4E09-3CDD-41B9-AFFA-C7E86A62337F}"/>
              </a:ext>
            </a:extLst>
          </p:cNvPr>
          <p:cNvCxnSpPr>
            <a:stCxn id="40" idx="3"/>
            <a:endCxn id="46" idx="1"/>
          </p:cNvCxnSpPr>
          <p:nvPr/>
        </p:nvCxnSpPr>
        <p:spPr>
          <a:xfrm flipV="1">
            <a:off x="8212907" y="1013487"/>
            <a:ext cx="693372" cy="5662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AE32DCA1-5B86-49B5-BF4A-4AADC3317A31}"/>
              </a:ext>
            </a:extLst>
          </p:cNvPr>
          <p:cNvCxnSpPr>
            <a:stCxn id="40" idx="3"/>
            <a:endCxn id="47" idx="1"/>
          </p:cNvCxnSpPr>
          <p:nvPr/>
        </p:nvCxnSpPr>
        <p:spPr>
          <a:xfrm>
            <a:off x="8212907" y="1579747"/>
            <a:ext cx="693372" cy="12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3144E723-1F3D-4DE9-A0A0-26A2C67EC859}"/>
              </a:ext>
            </a:extLst>
          </p:cNvPr>
          <p:cNvCxnSpPr>
            <a:stCxn id="41" idx="3"/>
            <a:endCxn id="49" idx="1"/>
          </p:cNvCxnSpPr>
          <p:nvPr/>
        </p:nvCxnSpPr>
        <p:spPr>
          <a:xfrm>
            <a:off x="8212907" y="2132944"/>
            <a:ext cx="719756" cy="6142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BB88CF47-6FB0-4EC5-BB3C-AD68FD456359}"/>
              </a:ext>
            </a:extLst>
          </p:cNvPr>
          <p:cNvCxnSpPr>
            <a:stCxn id="43" idx="3"/>
            <a:endCxn id="50" idx="1"/>
          </p:cNvCxnSpPr>
          <p:nvPr/>
        </p:nvCxnSpPr>
        <p:spPr>
          <a:xfrm>
            <a:off x="8108493" y="2734619"/>
            <a:ext cx="824170" cy="621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8D7668B-1742-4A6D-AC6C-D8278B5B20C8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108493" y="2747240"/>
            <a:ext cx="824170" cy="1100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Google Shape;197;p2">
            <a:extLst>
              <a:ext uri="{FF2B5EF4-FFF2-40B4-BE49-F238E27FC236}">
                <a16:creationId xmlns:a16="http://schemas.microsoft.com/office/drawing/2014/main" id="{FF3C568F-272B-4E04-A124-43190740A7E2}"/>
              </a:ext>
            </a:extLst>
          </p:cNvPr>
          <p:cNvSpPr/>
          <p:nvPr/>
        </p:nvSpPr>
        <p:spPr>
          <a:xfrm>
            <a:off x="2801117" y="1076718"/>
            <a:ext cx="830472" cy="26902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Poor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dirty="0"/>
          </a:p>
        </p:txBody>
      </p: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F8838A9A-9298-4F52-A7EF-16B5EB0EC4AE}"/>
              </a:ext>
            </a:extLst>
          </p:cNvPr>
          <p:cNvCxnSpPr>
            <a:stCxn id="124" idx="3"/>
            <a:endCxn id="36" idx="1"/>
          </p:cNvCxnSpPr>
          <p:nvPr/>
        </p:nvCxnSpPr>
        <p:spPr>
          <a:xfrm>
            <a:off x="3631589" y="1211230"/>
            <a:ext cx="1038846" cy="5098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3C9C836-DF6F-47A0-A560-6B744E2DF1E2}"/>
              </a:ext>
            </a:extLst>
          </p:cNvPr>
          <p:cNvCxnSpPr>
            <a:cxnSpLocks/>
            <a:stCxn id="44" idx="3"/>
            <a:endCxn id="124" idx="1"/>
          </p:cNvCxnSpPr>
          <p:nvPr/>
        </p:nvCxnSpPr>
        <p:spPr>
          <a:xfrm flipH="1" flipV="1">
            <a:off x="2801117" y="1211230"/>
            <a:ext cx="5307376" cy="2080332"/>
          </a:xfrm>
          <a:prstGeom prst="bentConnector5">
            <a:avLst>
              <a:gd name="adj1" fmla="val -4307"/>
              <a:gd name="adj2" fmla="val -12998"/>
              <a:gd name="adj3" fmla="val 104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EC3201E-803E-41F2-A267-C5E482C03C80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>
            <a:off x="8188707" y="1014844"/>
            <a:ext cx="725863" cy="1184492"/>
          </a:xfrm>
          <a:prstGeom prst="bentConnector3">
            <a:avLst>
              <a:gd name="adj1" fmla="val 65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876448A-E323-49DB-ACD0-DA5EC83C2BE8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 flipV="1">
            <a:off x="8142080" y="4052038"/>
            <a:ext cx="2418416" cy="402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2D39D88-4B02-4044-81C3-43024FEF6D65}"/>
              </a:ext>
            </a:extLst>
          </p:cNvPr>
          <p:cNvCxnSpPr>
            <a:cxnSpLocks/>
            <a:stCxn id="42" idx="2"/>
            <a:endCxn id="30" idx="2"/>
          </p:cNvCxnSpPr>
          <p:nvPr/>
        </p:nvCxnSpPr>
        <p:spPr>
          <a:xfrm rot="5400000" flipH="1">
            <a:off x="5809837" y="3043812"/>
            <a:ext cx="1235314" cy="2103172"/>
          </a:xfrm>
          <a:prstGeom prst="bentConnector3">
            <a:avLst>
              <a:gd name="adj1" fmla="val -185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105;p1">
            <a:extLst>
              <a:ext uri="{FF2B5EF4-FFF2-40B4-BE49-F238E27FC236}">
                <a16:creationId xmlns:a16="http://schemas.microsoft.com/office/drawing/2014/main" id="{3122CF33-1C08-4002-B80E-E0E014503823}"/>
              </a:ext>
            </a:extLst>
          </p:cNvPr>
          <p:cNvSpPr txBox="1"/>
          <p:nvPr/>
        </p:nvSpPr>
        <p:spPr>
          <a:xfrm>
            <a:off x="1611902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dirty="0"/>
          </a:p>
        </p:txBody>
      </p:sp>
      <p:sp>
        <p:nvSpPr>
          <p:cNvPr id="83" name="Google Shape;107;p1">
            <a:extLst>
              <a:ext uri="{FF2B5EF4-FFF2-40B4-BE49-F238E27FC236}">
                <a16:creationId xmlns:a16="http://schemas.microsoft.com/office/drawing/2014/main" id="{B6E7B831-6DE9-4762-AB2E-0F66DB5C76F7}"/>
              </a:ext>
            </a:extLst>
          </p:cNvPr>
          <p:cNvSpPr txBox="1"/>
          <p:nvPr/>
        </p:nvSpPr>
        <p:spPr>
          <a:xfrm>
            <a:off x="3663727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growth</a:t>
            </a:r>
            <a:endParaRPr/>
          </a:p>
        </p:txBody>
      </p:sp>
      <p:sp>
        <p:nvSpPr>
          <p:cNvPr id="84" name="Google Shape;109;p1">
            <a:extLst>
              <a:ext uri="{FF2B5EF4-FFF2-40B4-BE49-F238E27FC236}">
                <a16:creationId xmlns:a16="http://schemas.microsoft.com/office/drawing/2014/main" id="{DD12740C-A42F-43F7-B292-DB0223115F4F}"/>
              </a:ext>
            </a:extLst>
          </p:cNvPr>
          <p:cNvSpPr txBox="1"/>
          <p:nvPr/>
        </p:nvSpPr>
        <p:spPr>
          <a:xfrm>
            <a:off x="2639563" y="5392647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growth</a:t>
            </a:r>
            <a:endParaRPr dirty="0"/>
          </a:p>
        </p:txBody>
      </p:sp>
      <p:sp>
        <p:nvSpPr>
          <p:cNvPr id="85" name="Google Shape;119;p1">
            <a:extLst>
              <a:ext uri="{FF2B5EF4-FFF2-40B4-BE49-F238E27FC236}">
                <a16:creationId xmlns:a16="http://schemas.microsoft.com/office/drawing/2014/main" id="{606C723C-5DAD-4A6F-9DFC-85A13798DCCD}"/>
              </a:ext>
            </a:extLst>
          </p:cNvPr>
          <p:cNvSpPr/>
          <p:nvPr/>
        </p:nvSpPr>
        <p:spPr>
          <a:xfrm>
            <a:off x="4934852" y="5386164"/>
            <a:ext cx="1366554" cy="4114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Intensification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mining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catchment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9;p1">
            <a:extLst>
              <a:ext uri="{FF2B5EF4-FFF2-40B4-BE49-F238E27FC236}">
                <a16:creationId xmlns:a16="http://schemas.microsoft.com/office/drawing/2014/main" id="{BC2BF647-DB33-4F9E-AE42-8DF484D82BB3}"/>
              </a:ext>
            </a:extLst>
          </p:cNvPr>
          <p:cNvSpPr/>
          <p:nvPr/>
        </p:nvSpPr>
        <p:spPr>
          <a:xfrm>
            <a:off x="6520275" y="5371811"/>
            <a:ext cx="1366554" cy="5538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Fewer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economic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opportunities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than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provinces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C7AE8BF-D8D4-412B-807B-EC2E70498BD4}"/>
              </a:ext>
            </a:extLst>
          </p:cNvPr>
          <p:cNvCxnSpPr>
            <a:stCxn id="47" idx="3"/>
            <a:endCxn id="51" idx="0"/>
          </p:cNvCxnSpPr>
          <p:nvPr/>
        </p:nvCxnSpPr>
        <p:spPr>
          <a:xfrm>
            <a:off x="10232279" y="1591859"/>
            <a:ext cx="991217" cy="2254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6E52467-A545-4A6D-A628-6A87E2A14A93}"/>
              </a:ext>
            </a:extLst>
          </p:cNvPr>
          <p:cNvCxnSpPr>
            <a:stCxn id="46" idx="3"/>
            <a:endCxn id="51" idx="0"/>
          </p:cNvCxnSpPr>
          <p:nvPr/>
        </p:nvCxnSpPr>
        <p:spPr>
          <a:xfrm>
            <a:off x="10232279" y="1013487"/>
            <a:ext cx="991217" cy="2832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3DE8517-6E36-4585-BC9B-9AE938826A24}"/>
              </a:ext>
            </a:extLst>
          </p:cNvPr>
          <p:cNvCxnSpPr>
            <a:stCxn id="49" idx="0"/>
            <a:endCxn id="48" idx="2"/>
          </p:cNvCxnSpPr>
          <p:nvPr/>
        </p:nvCxnSpPr>
        <p:spPr>
          <a:xfrm rot="16200000" flipV="1">
            <a:off x="9518465" y="2464241"/>
            <a:ext cx="136304" cy="180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15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1533116" y="4967241"/>
            <a:ext cx="311985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 pressure/ changes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1536242" y="-1311"/>
            <a:ext cx="30475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endParaRPr sz="11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"/>
          <p:cNvCxnSpPr/>
          <p:nvPr/>
        </p:nvCxnSpPr>
        <p:spPr>
          <a:xfrm>
            <a:off x="1623441" y="548680"/>
            <a:ext cx="94194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"/>
          <p:cNvSpPr txBox="1"/>
          <p:nvPr/>
        </p:nvSpPr>
        <p:spPr>
          <a:xfrm>
            <a:off x="2740512" y="288127"/>
            <a:ext cx="15234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/>
          </a:p>
        </p:txBody>
      </p:sp>
      <p:cxnSp>
        <p:nvCxnSpPr>
          <p:cNvPr id="191" name="Google Shape;191;p2"/>
          <p:cNvCxnSpPr/>
          <p:nvPr/>
        </p:nvCxnSpPr>
        <p:spPr>
          <a:xfrm>
            <a:off x="2824004" y="548486"/>
            <a:ext cx="144000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2"/>
          <p:cNvSpPr txBox="1"/>
          <p:nvPr/>
        </p:nvSpPr>
        <p:spPr>
          <a:xfrm>
            <a:off x="4478086" y="-1312"/>
            <a:ext cx="18339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6816080" y="-1312"/>
            <a:ext cx="3416199" cy="26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		</a:t>
            </a:r>
            <a:endParaRPr/>
          </a:p>
        </p:txBody>
      </p:sp>
      <p:cxnSp>
        <p:nvCxnSpPr>
          <p:cNvPr id="194" name="Google Shape;194;p2"/>
          <p:cNvCxnSpPr/>
          <p:nvPr/>
        </p:nvCxnSpPr>
        <p:spPr>
          <a:xfrm>
            <a:off x="6888088" y="258908"/>
            <a:ext cx="3672408" cy="10195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"/>
          <p:cNvSpPr txBox="1"/>
          <p:nvPr/>
        </p:nvSpPr>
        <p:spPr>
          <a:xfrm>
            <a:off x="1614704" y="288127"/>
            <a:ext cx="9681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3096244" y="6178984"/>
            <a:ext cx="600125" cy="22968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 dirty="0"/>
          </a:p>
        </p:txBody>
      </p:sp>
      <p:sp>
        <p:nvSpPr>
          <p:cNvPr id="197" name="Google Shape;197;p2"/>
          <p:cNvSpPr/>
          <p:nvPr/>
        </p:nvSpPr>
        <p:spPr>
          <a:xfrm>
            <a:off x="3755570" y="6176630"/>
            <a:ext cx="718255" cy="21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  <a:endParaRPr dirty="0"/>
          </a:p>
        </p:txBody>
      </p:sp>
      <p:sp>
        <p:nvSpPr>
          <p:cNvPr id="198" name="Google Shape;198;p2"/>
          <p:cNvSpPr/>
          <p:nvPr/>
        </p:nvSpPr>
        <p:spPr>
          <a:xfrm>
            <a:off x="2582830" y="6165304"/>
            <a:ext cx="454212" cy="2433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</a:t>
            </a:r>
            <a:endParaRPr dirty="0"/>
          </a:p>
        </p:txBody>
      </p:sp>
      <p:sp>
        <p:nvSpPr>
          <p:cNvPr id="202" name="Google Shape;202;p2"/>
          <p:cNvSpPr/>
          <p:nvPr/>
        </p:nvSpPr>
        <p:spPr>
          <a:xfrm>
            <a:off x="1864303" y="6165304"/>
            <a:ext cx="659326" cy="24336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endParaRPr dirty="0"/>
          </a:p>
        </p:txBody>
      </p:sp>
      <p:cxnSp>
        <p:nvCxnSpPr>
          <p:cNvPr id="209" name="Google Shape;209;p2"/>
          <p:cNvCxnSpPr/>
          <p:nvPr/>
        </p:nvCxnSpPr>
        <p:spPr>
          <a:xfrm>
            <a:off x="5004247" y="5227459"/>
            <a:ext cx="554346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"/>
          <p:cNvCxnSpPr/>
          <p:nvPr/>
        </p:nvCxnSpPr>
        <p:spPr>
          <a:xfrm>
            <a:off x="1535367" y="5227459"/>
            <a:ext cx="3156087" cy="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 rot="10800000" flipH="1">
            <a:off x="4583832" y="253018"/>
            <a:ext cx="2058152" cy="7631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"/>
          <p:cNvCxnSpPr/>
          <p:nvPr/>
        </p:nvCxnSpPr>
        <p:spPr>
          <a:xfrm rot="10800000" flipH="1">
            <a:off x="1631504" y="250018"/>
            <a:ext cx="2632500" cy="10633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"/>
          <p:cNvSpPr txBox="1"/>
          <p:nvPr/>
        </p:nvSpPr>
        <p:spPr>
          <a:xfrm>
            <a:off x="4887970" y="4967590"/>
            <a:ext cx="358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relevant factors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41;p1">
            <a:extLst>
              <a:ext uri="{FF2B5EF4-FFF2-40B4-BE49-F238E27FC236}">
                <a16:creationId xmlns:a16="http://schemas.microsoft.com/office/drawing/2014/main" id="{3A2F3145-576C-4D86-A671-2C9AE049A065}"/>
              </a:ext>
            </a:extLst>
          </p:cNvPr>
          <p:cNvSpPr txBox="1"/>
          <p:nvPr/>
        </p:nvSpPr>
        <p:spPr>
          <a:xfrm>
            <a:off x="8989366" y="285045"/>
            <a:ext cx="1523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latin typeface="Calibri"/>
                <a:ea typeface="Calibri"/>
                <a:cs typeface="Calibri"/>
                <a:sym typeface="Calibri"/>
              </a:rPr>
              <a:t>Indirect</a:t>
            </a:r>
            <a:endParaRPr/>
          </a:p>
        </p:txBody>
      </p:sp>
      <p:sp>
        <p:nvSpPr>
          <p:cNvPr id="32" name="Google Shape;142;p1">
            <a:extLst>
              <a:ext uri="{FF2B5EF4-FFF2-40B4-BE49-F238E27FC236}">
                <a16:creationId xmlns:a16="http://schemas.microsoft.com/office/drawing/2014/main" id="{41D70DAD-F476-4967-A593-433C0E11267D}"/>
              </a:ext>
            </a:extLst>
          </p:cNvPr>
          <p:cNvSpPr txBox="1"/>
          <p:nvPr/>
        </p:nvSpPr>
        <p:spPr>
          <a:xfrm>
            <a:off x="6869283" y="309707"/>
            <a:ext cx="9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latin typeface="Calibri"/>
                <a:ea typeface="Calibri"/>
                <a:cs typeface="Calibri"/>
                <a:sym typeface="Calibri"/>
              </a:rPr>
              <a:t>Direct</a:t>
            </a:r>
            <a:endParaRPr dirty="0"/>
          </a:p>
        </p:txBody>
      </p:sp>
      <p:cxnSp>
        <p:nvCxnSpPr>
          <p:cNvPr id="33" name="Google Shape;143;p1">
            <a:extLst>
              <a:ext uri="{FF2B5EF4-FFF2-40B4-BE49-F238E27FC236}">
                <a16:creationId xmlns:a16="http://schemas.microsoft.com/office/drawing/2014/main" id="{1131D925-9B92-4FAE-B05C-32368B5723BC}"/>
              </a:ext>
            </a:extLst>
          </p:cNvPr>
          <p:cNvCxnSpPr/>
          <p:nvPr/>
        </p:nvCxnSpPr>
        <p:spPr>
          <a:xfrm>
            <a:off x="6937995" y="556281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4;p1">
            <a:extLst>
              <a:ext uri="{FF2B5EF4-FFF2-40B4-BE49-F238E27FC236}">
                <a16:creationId xmlns:a16="http://schemas.microsoft.com/office/drawing/2014/main" id="{D2CD3E03-7E02-499A-BBCB-81A6B016F62B}"/>
              </a:ext>
            </a:extLst>
          </p:cNvPr>
          <p:cNvCxnSpPr/>
          <p:nvPr/>
        </p:nvCxnSpPr>
        <p:spPr>
          <a:xfrm>
            <a:off x="9030770" y="548531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02;p2">
            <a:extLst>
              <a:ext uri="{FF2B5EF4-FFF2-40B4-BE49-F238E27FC236}">
                <a16:creationId xmlns:a16="http://schemas.microsoft.com/office/drawing/2014/main" id="{0D5A8B5A-124E-4394-B260-74500886AA7B}"/>
              </a:ext>
            </a:extLst>
          </p:cNvPr>
          <p:cNvSpPr/>
          <p:nvPr/>
        </p:nvSpPr>
        <p:spPr>
          <a:xfrm>
            <a:off x="1623440" y="698801"/>
            <a:ext cx="892125" cy="35110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Warmer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endParaRPr dirty="0"/>
          </a:p>
        </p:txBody>
      </p:sp>
      <p:sp>
        <p:nvSpPr>
          <p:cNvPr id="28" name="Google Shape;202;p2">
            <a:extLst>
              <a:ext uri="{FF2B5EF4-FFF2-40B4-BE49-F238E27FC236}">
                <a16:creationId xmlns:a16="http://schemas.microsoft.com/office/drawing/2014/main" id="{F4139931-A55B-4436-92B1-E42943489FB2}"/>
              </a:ext>
            </a:extLst>
          </p:cNvPr>
          <p:cNvSpPr/>
          <p:nvPr/>
        </p:nvSpPr>
        <p:spPr>
          <a:xfrm>
            <a:off x="1623440" y="1141955"/>
            <a:ext cx="892125" cy="543317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Falling</a:t>
            </a: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groundwater</a:t>
            </a: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level</a:t>
            </a:r>
            <a:endParaRPr dirty="0"/>
          </a:p>
        </p:txBody>
      </p:sp>
      <p:sp>
        <p:nvSpPr>
          <p:cNvPr id="29" name="Google Shape;196;p2">
            <a:extLst>
              <a:ext uri="{FF2B5EF4-FFF2-40B4-BE49-F238E27FC236}">
                <a16:creationId xmlns:a16="http://schemas.microsoft.com/office/drawing/2014/main" id="{A8BC916F-D273-40FB-A51C-EFF513A8175B}"/>
              </a:ext>
            </a:extLst>
          </p:cNvPr>
          <p:cNvSpPr/>
          <p:nvPr/>
        </p:nvSpPr>
        <p:spPr>
          <a:xfrm>
            <a:off x="2645304" y="2073543"/>
            <a:ext cx="1026116" cy="54331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Release of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pollutants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waterways</a:t>
            </a:r>
            <a:endParaRPr dirty="0"/>
          </a:p>
        </p:txBody>
      </p:sp>
      <p:sp>
        <p:nvSpPr>
          <p:cNvPr id="30" name="Google Shape;196;p2">
            <a:extLst>
              <a:ext uri="{FF2B5EF4-FFF2-40B4-BE49-F238E27FC236}">
                <a16:creationId xmlns:a16="http://schemas.microsoft.com/office/drawing/2014/main" id="{F0671059-C6DD-4342-A1D4-08490519839A}"/>
              </a:ext>
            </a:extLst>
          </p:cNvPr>
          <p:cNvSpPr/>
          <p:nvPr/>
        </p:nvSpPr>
        <p:spPr>
          <a:xfrm>
            <a:off x="2645304" y="2688868"/>
            <a:ext cx="1026116" cy="543317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non-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domestic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dirty="0"/>
          </a:p>
        </p:txBody>
      </p:sp>
      <p:sp>
        <p:nvSpPr>
          <p:cNvPr id="35" name="Google Shape;196;p2">
            <a:extLst>
              <a:ext uri="{FF2B5EF4-FFF2-40B4-BE49-F238E27FC236}">
                <a16:creationId xmlns:a16="http://schemas.microsoft.com/office/drawing/2014/main" id="{750A6AC8-7FD2-4E89-BC87-18505D3C9D1C}"/>
              </a:ext>
            </a:extLst>
          </p:cNvPr>
          <p:cNvSpPr/>
          <p:nvPr/>
        </p:nvSpPr>
        <p:spPr>
          <a:xfrm>
            <a:off x="2645304" y="3306652"/>
            <a:ext cx="1026116" cy="70010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Poor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enforcement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allocation</a:t>
            </a:r>
            <a:endParaRPr dirty="0"/>
          </a:p>
        </p:txBody>
      </p:sp>
      <p:sp>
        <p:nvSpPr>
          <p:cNvPr id="36" name="Google Shape;196;p2">
            <a:extLst>
              <a:ext uri="{FF2B5EF4-FFF2-40B4-BE49-F238E27FC236}">
                <a16:creationId xmlns:a16="http://schemas.microsoft.com/office/drawing/2014/main" id="{41300AD1-41DD-4AB8-A507-C2420C0FA96C}"/>
              </a:ext>
            </a:extLst>
          </p:cNvPr>
          <p:cNvSpPr/>
          <p:nvPr/>
        </p:nvSpPr>
        <p:spPr>
          <a:xfrm>
            <a:off x="2617691" y="4087746"/>
            <a:ext cx="1026116" cy="70010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Poor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enforcement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biosecurity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laws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37" name="Google Shape;198;p2">
            <a:extLst>
              <a:ext uri="{FF2B5EF4-FFF2-40B4-BE49-F238E27FC236}">
                <a16:creationId xmlns:a16="http://schemas.microsoft.com/office/drawing/2014/main" id="{DA923CAC-6C08-4B6E-A513-525BDA97EA98}"/>
              </a:ext>
            </a:extLst>
          </p:cNvPr>
          <p:cNvSpPr/>
          <p:nvPr/>
        </p:nvSpPr>
        <p:spPr>
          <a:xfrm>
            <a:off x="2645304" y="1451277"/>
            <a:ext cx="1026116" cy="586262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Inadequate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wastewater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treatment</a:t>
            </a:r>
            <a:endParaRPr dirty="0"/>
          </a:p>
        </p:txBody>
      </p:sp>
      <p:sp>
        <p:nvSpPr>
          <p:cNvPr id="40" name="Google Shape;196;p2">
            <a:extLst>
              <a:ext uri="{FF2B5EF4-FFF2-40B4-BE49-F238E27FC236}">
                <a16:creationId xmlns:a16="http://schemas.microsoft.com/office/drawing/2014/main" id="{5240AFF1-F308-48EF-B502-0BCE6CAAA15F}"/>
              </a:ext>
            </a:extLst>
          </p:cNvPr>
          <p:cNvSpPr/>
          <p:nvPr/>
        </p:nvSpPr>
        <p:spPr>
          <a:xfrm>
            <a:off x="5099039" y="3690328"/>
            <a:ext cx="1026116" cy="423066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Illegal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dirty="0"/>
          </a:p>
        </p:txBody>
      </p:sp>
      <p:sp>
        <p:nvSpPr>
          <p:cNvPr id="41" name="Google Shape;197;p2">
            <a:extLst>
              <a:ext uri="{FF2B5EF4-FFF2-40B4-BE49-F238E27FC236}">
                <a16:creationId xmlns:a16="http://schemas.microsoft.com/office/drawing/2014/main" id="{6503DC3D-5F49-48FD-A9AD-B27347F57706}"/>
              </a:ext>
            </a:extLst>
          </p:cNvPr>
          <p:cNvSpPr/>
          <p:nvPr/>
        </p:nvSpPr>
        <p:spPr>
          <a:xfrm>
            <a:off x="5129957" y="1965661"/>
            <a:ext cx="964281" cy="4230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Rising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temperature</a:t>
            </a:r>
            <a:endParaRPr dirty="0"/>
          </a:p>
        </p:txBody>
      </p:sp>
      <p:sp>
        <p:nvSpPr>
          <p:cNvPr id="42" name="Google Shape;197;p2">
            <a:extLst>
              <a:ext uri="{FF2B5EF4-FFF2-40B4-BE49-F238E27FC236}">
                <a16:creationId xmlns:a16="http://schemas.microsoft.com/office/drawing/2014/main" id="{386EC66B-3955-4B3A-83DD-FB4777342371}"/>
              </a:ext>
            </a:extLst>
          </p:cNvPr>
          <p:cNvSpPr/>
          <p:nvPr/>
        </p:nvSpPr>
        <p:spPr>
          <a:xfrm>
            <a:off x="5129957" y="2533083"/>
            <a:ext cx="964281" cy="4230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Falling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velocity</a:t>
            </a:r>
            <a:endParaRPr dirty="0"/>
          </a:p>
        </p:txBody>
      </p:sp>
      <p:sp>
        <p:nvSpPr>
          <p:cNvPr id="43" name="Google Shape;196;p2">
            <a:extLst>
              <a:ext uri="{FF2B5EF4-FFF2-40B4-BE49-F238E27FC236}">
                <a16:creationId xmlns:a16="http://schemas.microsoft.com/office/drawing/2014/main" id="{5BCEF479-FE08-4D3B-8E37-DAFF833A9DEE}"/>
              </a:ext>
            </a:extLst>
          </p:cNvPr>
          <p:cNvSpPr/>
          <p:nvPr/>
        </p:nvSpPr>
        <p:spPr>
          <a:xfrm>
            <a:off x="5099039" y="676330"/>
            <a:ext cx="1026116" cy="423066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Pesticide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dirty="0"/>
          </a:p>
        </p:txBody>
      </p:sp>
      <p:sp>
        <p:nvSpPr>
          <p:cNvPr id="44" name="Google Shape;196;p2">
            <a:extLst>
              <a:ext uri="{FF2B5EF4-FFF2-40B4-BE49-F238E27FC236}">
                <a16:creationId xmlns:a16="http://schemas.microsoft.com/office/drawing/2014/main" id="{99988424-6EE2-41DF-A488-7E8915E8541F}"/>
              </a:ext>
            </a:extLst>
          </p:cNvPr>
          <p:cNvSpPr/>
          <p:nvPr/>
        </p:nvSpPr>
        <p:spPr>
          <a:xfrm>
            <a:off x="5099039" y="1245004"/>
            <a:ext cx="1026116" cy="423066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Worsening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dirty="0"/>
          </a:p>
        </p:txBody>
      </p:sp>
      <p:sp>
        <p:nvSpPr>
          <p:cNvPr id="45" name="Google Shape;197;p2">
            <a:extLst>
              <a:ext uri="{FF2B5EF4-FFF2-40B4-BE49-F238E27FC236}">
                <a16:creationId xmlns:a16="http://schemas.microsoft.com/office/drawing/2014/main" id="{7EC25485-502F-4405-A07E-D719B32D3B8B}"/>
              </a:ext>
            </a:extLst>
          </p:cNvPr>
          <p:cNvSpPr/>
          <p:nvPr/>
        </p:nvSpPr>
        <p:spPr>
          <a:xfrm>
            <a:off x="5129957" y="4262252"/>
            <a:ext cx="964281" cy="4230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Propagation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invasive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species</a:t>
            </a:r>
            <a:endParaRPr dirty="0"/>
          </a:p>
        </p:txBody>
      </p:sp>
      <p:sp>
        <p:nvSpPr>
          <p:cNvPr id="46" name="Google Shape;201;p2">
            <a:extLst>
              <a:ext uri="{FF2B5EF4-FFF2-40B4-BE49-F238E27FC236}">
                <a16:creationId xmlns:a16="http://schemas.microsoft.com/office/drawing/2014/main" id="{0A9D3186-FD0F-415B-B654-B0BC503C49F0}"/>
              </a:ext>
            </a:extLst>
          </p:cNvPr>
          <p:cNvSpPr/>
          <p:nvPr/>
        </p:nvSpPr>
        <p:spPr>
          <a:xfrm>
            <a:off x="7850790" y="1000669"/>
            <a:ext cx="1183055" cy="50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Aquatic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species die-off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01;p2">
            <a:extLst>
              <a:ext uri="{FF2B5EF4-FFF2-40B4-BE49-F238E27FC236}">
                <a16:creationId xmlns:a16="http://schemas.microsoft.com/office/drawing/2014/main" id="{68028780-08F4-4173-B2FC-5944971A1560}"/>
              </a:ext>
            </a:extLst>
          </p:cNvPr>
          <p:cNvSpPr/>
          <p:nvPr/>
        </p:nvSpPr>
        <p:spPr>
          <a:xfrm>
            <a:off x="7923252" y="2205266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Habitat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native species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201;p2">
            <a:extLst>
              <a:ext uri="{FF2B5EF4-FFF2-40B4-BE49-F238E27FC236}">
                <a16:creationId xmlns:a16="http://schemas.microsoft.com/office/drawing/2014/main" id="{5E552C74-4AE1-4F6C-80E7-DF266025492E}"/>
              </a:ext>
            </a:extLst>
          </p:cNvPr>
          <p:cNvSpPr/>
          <p:nvPr/>
        </p:nvSpPr>
        <p:spPr>
          <a:xfrm>
            <a:off x="6740197" y="2794945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Plant species die-off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201;p2">
            <a:extLst>
              <a:ext uri="{FF2B5EF4-FFF2-40B4-BE49-F238E27FC236}">
                <a16:creationId xmlns:a16="http://schemas.microsoft.com/office/drawing/2014/main" id="{447D3B8A-E62F-4543-A7A7-46B285149532}"/>
              </a:ext>
            </a:extLst>
          </p:cNvPr>
          <p:cNvSpPr/>
          <p:nvPr/>
        </p:nvSpPr>
        <p:spPr>
          <a:xfrm>
            <a:off x="10568558" y="1962398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vulnerable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ecosystem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201;p2">
            <a:extLst>
              <a:ext uri="{FF2B5EF4-FFF2-40B4-BE49-F238E27FC236}">
                <a16:creationId xmlns:a16="http://schemas.microsoft.com/office/drawing/2014/main" id="{605A84E6-2D38-45F1-B04B-699FE4FE60E5}"/>
              </a:ext>
            </a:extLst>
          </p:cNvPr>
          <p:cNvSpPr/>
          <p:nvPr/>
        </p:nvSpPr>
        <p:spPr>
          <a:xfrm>
            <a:off x="6740198" y="3295986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Deterioration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riparian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corridors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01;p2">
            <a:extLst>
              <a:ext uri="{FF2B5EF4-FFF2-40B4-BE49-F238E27FC236}">
                <a16:creationId xmlns:a16="http://schemas.microsoft.com/office/drawing/2014/main" id="{3BE20DCC-4944-4781-A143-760EB06CCC57}"/>
              </a:ext>
            </a:extLst>
          </p:cNvPr>
          <p:cNvSpPr/>
          <p:nvPr/>
        </p:nvSpPr>
        <p:spPr>
          <a:xfrm>
            <a:off x="8439242" y="4017936"/>
            <a:ext cx="1183055" cy="4558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water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ecosystem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services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01;p2">
            <a:extLst>
              <a:ext uri="{FF2B5EF4-FFF2-40B4-BE49-F238E27FC236}">
                <a16:creationId xmlns:a16="http://schemas.microsoft.com/office/drawing/2014/main" id="{A8748771-3FEA-4F9B-AF1F-E2EE847A82E1}"/>
              </a:ext>
            </a:extLst>
          </p:cNvPr>
          <p:cNvSpPr/>
          <p:nvPr/>
        </p:nvSpPr>
        <p:spPr>
          <a:xfrm>
            <a:off x="6760394" y="1918887"/>
            <a:ext cx="1183055" cy="29501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Eutrophication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01;p2">
            <a:extLst>
              <a:ext uri="{FF2B5EF4-FFF2-40B4-BE49-F238E27FC236}">
                <a16:creationId xmlns:a16="http://schemas.microsoft.com/office/drawing/2014/main" id="{73CFE331-4E26-46E2-8849-1CC28052FB5F}"/>
              </a:ext>
            </a:extLst>
          </p:cNvPr>
          <p:cNvSpPr/>
          <p:nvPr/>
        </p:nvSpPr>
        <p:spPr>
          <a:xfrm>
            <a:off x="8976338" y="2655645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plant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biodiversity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01;p2">
            <a:extLst>
              <a:ext uri="{FF2B5EF4-FFF2-40B4-BE49-F238E27FC236}">
                <a16:creationId xmlns:a16="http://schemas.microsoft.com/office/drawing/2014/main" id="{FF4F0037-1A58-47EA-83DE-0BFC003066BE}"/>
              </a:ext>
            </a:extLst>
          </p:cNvPr>
          <p:cNvSpPr/>
          <p:nvPr/>
        </p:nvSpPr>
        <p:spPr>
          <a:xfrm>
            <a:off x="8989366" y="1648799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Less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animal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biodiversity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01;p2">
            <a:extLst>
              <a:ext uri="{FF2B5EF4-FFF2-40B4-BE49-F238E27FC236}">
                <a16:creationId xmlns:a16="http://schemas.microsoft.com/office/drawing/2014/main" id="{926B0A07-1D27-455D-9142-DBC6F797B73B}"/>
              </a:ext>
            </a:extLst>
          </p:cNvPr>
          <p:cNvSpPr/>
          <p:nvPr/>
        </p:nvSpPr>
        <p:spPr>
          <a:xfrm>
            <a:off x="9582130" y="3296125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Erosion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01;p2">
            <a:extLst>
              <a:ext uri="{FF2B5EF4-FFF2-40B4-BE49-F238E27FC236}">
                <a16:creationId xmlns:a16="http://schemas.microsoft.com/office/drawing/2014/main" id="{55310C76-40DA-44A2-9AC2-790560AC7DEC}"/>
              </a:ext>
            </a:extLst>
          </p:cNvPr>
          <p:cNvSpPr/>
          <p:nvPr/>
        </p:nvSpPr>
        <p:spPr>
          <a:xfrm>
            <a:off x="10568559" y="1218396"/>
            <a:ext cx="1183055" cy="32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Loss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bioreserve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status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C6535CE-4918-4360-BBBB-603B8710CE4F}"/>
              </a:ext>
            </a:extLst>
          </p:cNvPr>
          <p:cNvCxnSpPr>
            <a:cxnSpLocks/>
            <a:stCxn id="27" idx="3"/>
            <a:endCxn id="41" idx="1"/>
          </p:cNvCxnSpPr>
          <p:nvPr/>
        </p:nvCxnSpPr>
        <p:spPr>
          <a:xfrm>
            <a:off x="2515565" y="874352"/>
            <a:ext cx="2614392" cy="1302838"/>
          </a:xfrm>
          <a:prstGeom prst="bentConnector3">
            <a:avLst>
              <a:gd name="adj1" fmla="val 72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529BF4C-100E-4ED3-9B06-F0B4385719AB}"/>
              </a:ext>
            </a:extLst>
          </p:cNvPr>
          <p:cNvCxnSpPr>
            <a:stCxn id="28" idx="3"/>
            <a:endCxn id="44" idx="1"/>
          </p:cNvCxnSpPr>
          <p:nvPr/>
        </p:nvCxnSpPr>
        <p:spPr>
          <a:xfrm>
            <a:off x="2515565" y="1413614"/>
            <a:ext cx="2583474" cy="42923"/>
          </a:xfrm>
          <a:prstGeom prst="bentConnector3">
            <a:avLst>
              <a:gd name="adj1" fmla="val 575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5FA4AEF-F8D9-4420-9445-F53925FBBB7E}"/>
              </a:ext>
            </a:extLst>
          </p:cNvPr>
          <p:cNvCxnSpPr>
            <a:stCxn id="30" idx="3"/>
            <a:endCxn id="43" idx="1"/>
          </p:cNvCxnSpPr>
          <p:nvPr/>
        </p:nvCxnSpPr>
        <p:spPr>
          <a:xfrm flipV="1">
            <a:off x="3671420" y="887863"/>
            <a:ext cx="1427619" cy="2072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801922-7084-4869-984A-493723550C62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5612097" y="1099396"/>
            <a:ext cx="0" cy="14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E578180-BA75-4096-A7FE-EEF0DF30582A}"/>
              </a:ext>
            </a:extLst>
          </p:cNvPr>
          <p:cNvCxnSpPr>
            <a:stCxn id="29" idx="3"/>
            <a:endCxn id="44" idx="1"/>
          </p:cNvCxnSpPr>
          <p:nvPr/>
        </p:nvCxnSpPr>
        <p:spPr>
          <a:xfrm flipV="1">
            <a:off x="3671420" y="1456537"/>
            <a:ext cx="1427619" cy="888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90A61E1-67F4-45DE-BA7B-6B3884C264EE}"/>
              </a:ext>
            </a:extLst>
          </p:cNvPr>
          <p:cNvCxnSpPr>
            <a:stCxn id="35" idx="3"/>
            <a:endCxn id="42" idx="1"/>
          </p:cNvCxnSpPr>
          <p:nvPr/>
        </p:nvCxnSpPr>
        <p:spPr>
          <a:xfrm flipV="1">
            <a:off x="3671420" y="2744612"/>
            <a:ext cx="1458537" cy="912091"/>
          </a:xfrm>
          <a:prstGeom prst="bentConnector3">
            <a:avLst>
              <a:gd name="adj1" fmla="val 592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4AD82D-DC90-4F5B-AA32-C6C1AEC145E7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3671420" y="3656703"/>
            <a:ext cx="1427619" cy="2451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1CD9B6-EEB6-415D-AADE-A2ECFC3344A7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3643807" y="4437797"/>
            <a:ext cx="1486150" cy="35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1B6F4E18-170C-41CC-A2E5-8E1BCB8E04F1}"/>
              </a:ext>
            </a:extLst>
          </p:cNvPr>
          <p:cNvCxnSpPr>
            <a:stCxn id="37" idx="3"/>
            <a:endCxn id="44" idx="1"/>
          </p:cNvCxnSpPr>
          <p:nvPr/>
        </p:nvCxnSpPr>
        <p:spPr>
          <a:xfrm flipV="1">
            <a:off x="3671420" y="1456537"/>
            <a:ext cx="1427619" cy="287871"/>
          </a:xfrm>
          <a:prstGeom prst="bentConnector3">
            <a:avLst>
              <a:gd name="adj1" fmla="val 772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9A527915-73BD-41D7-9852-24922ACE1067}"/>
              </a:ext>
            </a:extLst>
          </p:cNvPr>
          <p:cNvCxnSpPr>
            <a:cxnSpLocks/>
            <a:stCxn id="41" idx="3"/>
            <a:endCxn id="52" idx="1"/>
          </p:cNvCxnSpPr>
          <p:nvPr/>
        </p:nvCxnSpPr>
        <p:spPr>
          <a:xfrm flipV="1">
            <a:off x="6094238" y="2066393"/>
            <a:ext cx="666156" cy="110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EF96339E-CDAF-459A-A137-2A90F35B691C}"/>
              </a:ext>
            </a:extLst>
          </p:cNvPr>
          <p:cNvCxnSpPr>
            <a:cxnSpLocks/>
            <a:stCxn id="42" idx="3"/>
            <a:endCxn id="52" idx="1"/>
          </p:cNvCxnSpPr>
          <p:nvPr/>
        </p:nvCxnSpPr>
        <p:spPr>
          <a:xfrm flipV="1">
            <a:off x="6094238" y="2066393"/>
            <a:ext cx="666156" cy="6782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DF134636-704B-4312-AC13-2355ED71DE26}"/>
              </a:ext>
            </a:extLst>
          </p:cNvPr>
          <p:cNvCxnSpPr>
            <a:stCxn id="52" idx="0"/>
            <a:endCxn id="44" idx="2"/>
          </p:cNvCxnSpPr>
          <p:nvPr/>
        </p:nvCxnSpPr>
        <p:spPr>
          <a:xfrm rot="16200000" flipV="1">
            <a:off x="6356602" y="923566"/>
            <a:ext cx="250817" cy="17398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FDB69D5E-DD06-4F73-BFA7-86B24F664AFE}"/>
              </a:ext>
            </a:extLst>
          </p:cNvPr>
          <p:cNvCxnSpPr>
            <a:stCxn id="52" idx="3"/>
            <a:endCxn id="46" idx="1"/>
          </p:cNvCxnSpPr>
          <p:nvPr/>
        </p:nvCxnSpPr>
        <p:spPr>
          <a:xfrm flipH="1" flipV="1">
            <a:off x="7850790" y="1253569"/>
            <a:ext cx="92659" cy="812824"/>
          </a:xfrm>
          <a:prstGeom prst="bentConnector5">
            <a:avLst>
              <a:gd name="adj1" fmla="val -246711"/>
              <a:gd name="adj2" fmla="val 43517"/>
              <a:gd name="adj3" fmla="val 3467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75F1DCC4-65AC-45EE-AAC7-E77D2DF131CF}"/>
              </a:ext>
            </a:extLst>
          </p:cNvPr>
          <p:cNvCxnSpPr>
            <a:stCxn id="53" idx="3"/>
            <a:endCxn id="49" idx="1"/>
          </p:cNvCxnSpPr>
          <p:nvPr/>
        </p:nvCxnSpPr>
        <p:spPr>
          <a:xfrm flipV="1">
            <a:off x="10159393" y="2126398"/>
            <a:ext cx="409165" cy="693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F98D9D96-B58F-4574-86CB-B70749D0A4D4}"/>
              </a:ext>
            </a:extLst>
          </p:cNvPr>
          <p:cNvCxnSpPr>
            <a:stCxn id="54" idx="3"/>
            <a:endCxn id="49" idx="1"/>
          </p:cNvCxnSpPr>
          <p:nvPr/>
        </p:nvCxnSpPr>
        <p:spPr>
          <a:xfrm>
            <a:off x="10172421" y="1812799"/>
            <a:ext cx="396137" cy="3135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9B9B24B-130B-4014-9F7C-F05E0021CEA4}"/>
              </a:ext>
            </a:extLst>
          </p:cNvPr>
          <p:cNvCxnSpPr>
            <a:stCxn id="49" idx="0"/>
            <a:endCxn id="56" idx="2"/>
          </p:cNvCxnSpPr>
          <p:nvPr/>
        </p:nvCxnSpPr>
        <p:spPr>
          <a:xfrm rot="5400000" flipH="1" flipV="1">
            <a:off x="10952085" y="1754397"/>
            <a:ext cx="416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EEB2884-5E4A-48AD-BB60-A742E742F2BD}"/>
              </a:ext>
            </a:extLst>
          </p:cNvPr>
          <p:cNvCxnSpPr>
            <a:stCxn id="45" idx="3"/>
            <a:endCxn id="48" idx="1"/>
          </p:cNvCxnSpPr>
          <p:nvPr/>
        </p:nvCxnSpPr>
        <p:spPr>
          <a:xfrm flipV="1">
            <a:off x="6094238" y="2958945"/>
            <a:ext cx="645959" cy="1514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12FDECEF-17D8-415A-9B42-77A708FB2EA4}"/>
              </a:ext>
            </a:extLst>
          </p:cNvPr>
          <p:cNvCxnSpPr>
            <a:endCxn id="50" idx="1"/>
          </p:cNvCxnSpPr>
          <p:nvPr/>
        </p:nvCxnSpPr>
        <p:spPr>
          <a:xfrm rot="5400000" flipH="1" flipV="1">
            <a:off x="5935828" y="3680231"/>
            <a:ext cx="1024614" cy="584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999C4F27-328C-4ADB-B31D-4831BA61E2A0}"/>
              </a:ext>
            </a:extLst>
          </p:cNvPr>
          <p:cNvCxnSpPr>
            <a:stCxn id="48" idx="3"/>
            <a:endCxn id="47" idx="2"/>
          </p:cNvCxnSpPr>
          <p:nvPr/>
        </p:nvCxnSpPr>
        <p:spPr>
          <a:xfrm flipV="1">
            <a:off x="7923252" y="2533266"/>
            <a:ext cx="591528" cy="425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242F9E-FF70-4ABC-AA87-8B87952323A9}"/>
              </a:ext>
            </a:extLst>
          </p:cNvPr>
          <p:cNvCxnSpPr>
            <a:stCxn id="50" idx="3"/>
            <a:endCxn id="55" idx="1"/>
          </p:cNvCxnSpPr>
          <p:nvPr/>
        </p:nvCxnSpPr>
        <p:spPr>
          <a:xfrm>
            <a:off x="7923253" y="3459986"/>
            <a:ext cx="1658877" cy="1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D353F99C-A5D1-4FD6-8DBA-D30600715787}"/>
              </a:ext>
            </a:extLst>
          </p:cNvPr>
          <p:cNvCxnSpPr>
            <a:stCxn id="50" idx="3"/>
            <a:endCxn id="51" idx="0"/>
          </p:cNvCxnSpPr>
          <p:nvPr/>
        </p:nvCxnSpPr>
        <p:spPr>
          <a:xfrm>
            <a:off x="7923253" y="3459986"/>
            <a:ext cx="1107517" cy="557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8DB7ACF0-69F6-475E-B5B4-42C86B9D9E94}"/>
              </a:ext>
            </a:extLst>
          </p:cNvPr>
          <p:cNvCxnSpPr>
            <a:stCxn id="51" idx="3"/>
            <a:endCxn id="49" idx="2"/>
          </p:cNvCxnSpPr>
          <p:nvPr/>
        </p:nvCxnSpPr>
        <p:spPr>
          <a:xfrm flipV="1">
            <a:off x="9622297" y="2290398"/>
            <a:ext cx="1537789" cy="19554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406A42EB-BCBB-4932-8CE8-8CD63059030D}"/>
              </a:ext>
            </a:extLst>
          </p:cNvPr>
          <p:cNvCxnSpPr>
            <a:cxnSpLocks/>
            <a:stCxn id="47" idx="0"/>
            <a:endCxn id="54" idx="1"/>
          </p:cNvCxnSpPr>
          <p:nvPr/>
        </p:nvCxnSpPr>
        <p:spPr>
          <a:xfrm rot="5400000" flipH="1" flipV="1">
            <a:off x="8555840" y="1771740"/>
            <a:ext cx="392467" cy="474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: Elbow 239">
            <a:extLst>
              <a:ext uri="{FF2B5EF4-FFF2-40B4-BE49-F238E27FC236}">
                <a16:creationId xmlns:a16="http://schemas.microsoft.com/office/drawing/2014/main" id="{470CCA56-7982-4CA8-AC75-E84B84262CBE}"/>
              </a:ext>
            </a:extLst>
          </p:cNvPr>
          <p:cNvCxnSpPr>
            <a:stCxn id="48" idx="3"/>
            <a:endCxn id="53" idx="1"/>
          </p:cNvCxnSpPr>
          <p:nvPr/>
        </p:nvCxnSpPr>
        <p:spPr>
          <a:xfrm flipV="1">
            <a:off x="7923252" y="2819645"/>
            <a:ext cx="1053086" cy="139300"/>
          </a:xfrm>
          <a:prstGeom prst="bentConnector3">
            <a:avLst>
              <a:gd name="adj1" fmla="val 69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243">
            <a:extLst>
              <a:ext uri="{FF2B5EF4-FFF2-40B4-BE49-F238E27FC236}">
                <a16:creationId xmlns:a16="http://schemas.microsoft.com/office/drawing/2014/main" id="{4B5291B1-4A3D-486E-BB65-3308ADA9DB7D}"/>
              </a:ext>
            </a:extLst>
          </p:cNvPr>
          <p:cNvCxnSpPr>
            <a:stCxn id="55" idx="3"/>
            <a:endCxn id="49" idx="2"/>
          </p:cNvCxnSpPr>
          <p:nvPr/>
        </p:nvCxnSpPr>
        <p:spPr>
          <a:xfrm flipV="1">
            <a:off x="10765185" y="2290398"/>
            <a:ext cx="394901" cy="1169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Google Shape;203;p2">
            <a:extLst>
              <a:ext uri="{FF2B5EF4-FFF2-40B4-BE49-F238E27FC236}">
                <a16:creationId xmlns:a16="http://schemas.microsoft.com/office/drawing/2014/main" id="{720ACE52-6345-49EF-9E94-8E426E734E7D}"/>
              </a:ext>
            </a:extLst>
          </p:cNvPr>
          <p:cNvSpPr/>
          <p:nvPr/>
        </p:nvSpPr>
        <p:spPr>
          <a:xfrm rot="-5400000">
            <a:off x="1902781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205;p2">
            <a:extLst>
              <a:ext uri="{FF2B5EF4-FFF2-40B4-BE49-F238E27FC236}">
                <a16:creationId xmlns:a16="http://schemas.microsoft.com/office/drawing/2014/main" id="{EE7651E8-5298-415A-9B7D-359CC8439DB1}"/>
              </a:ext>
            </a:extLst>
          </p:cNvPr>
          <p:cNvSpPr/>
          <p:nvPr/>
        </p:nvSpPr>
        <p:spPr>
          <a:xfrm rot="-5400000">
            <a:off x="3954617" y="5082343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207;p2">
            <a:extLst>
              <a:ext uri="{FF2B5EF4-FFF2-40B4-BE49-F238E27FC236}">
                <a16:creationId xmlns:a16="http://schemas.microsoft.com/office/drawing/2014/main" id="{85E68569-B6D0-453C-BE04-0F464921C690}"/>
              </a:ext>
            </a:extLst>
          </p:cNvPr>
          <p:cNvSpPr/>
          <p:nvPr/>
        </p:nvSpPr>
        <p:spPr>
          <a:xfrm rot="-5400000">
            <a:off x="2925121" y="5088505"/>
            <a:ext cx="445962" cy="102412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05;p1">
            <a:extLst>
              <a:ext uri="{FF2B5EF4-FFF2-40B4-BE49-F238E27FC236}">
                <a16:creationId xmlns:a16="http://schemas.microsoft.com/office/drawing/2014/main" id="{4C3AA78F-4B60-486E-8F9D-2D4B2DBE3D2C}"/>
              </a:ext>
            </a:extLst>
          </p:cNvPr>
          <p:cNvSpPr txBox="1"/>
          <p:nvPr/>
        </p:nvSpPr>
        <p:spPr>
          <a:xfrm>
            <a:off x="1611902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dirty="0"/>
          </a:p>
        </p:txBody>
      </p:sp>
      <p:sp>
        <p:nvSpPr>
          <p:cNvPr id="153" name="Google Shape;107;p1">
            <a:extLst>
              <a:ext uri="{FF2B5EF4-FFF2-40B4-BE49-F238E27FC236}">
                <a16:creationId xmlns:a16="http://schemas.microsoft.com/office/drawing/2014/main" id="{9E1E68DE-5F78-4ED7-98B4-AD7A6DD60F70}"/>
              </a:ext>
            </a:extLst>
          </p:cNvPr>
          <p:cNvSpPr txBox="1"/>
          <p:nvPr/>
        </p:nvSpPr>
        <p:spPr>
          <a:xfrm>
            <a:off x="3663727" y="5412150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growth</a:t>
            </a:r>
            <a:endParaRPr/>
          </a:p>
        </p:txBody>
      </p:sp>
      <p:sp>
        <p:nvSpPr>
          <p:cNvPr id="154" name="Google Shape;109;p1">
            <a:extLst>
              <a:ext uri="{FF2B5EF4-FFF2-40B4-BE49-F238E27FC236}">
                <a16:creationId xmlns:a16="http://schemas.microsoft.com/office/drawing/2014/main" id="{4D694E11-9111-49E6-91D2-D747EC2B50E4}"/>
              </a:ext>
            </a:extLst>
          </p:cNvPr>
          <p:cNvSpPr txBox="1"/>
          <p:nvPr/>
        </p:nvSpPr>
        <p:spPr>
          <a:xfrm>
            <a:off x="2639563" y="5392647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growth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8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 txBox="1"/>
          <p:nvPr/>
        </p:nvSpPr>
        <p:spPr>
          <a:xfrm>
            <a:off x="1533116" y="4967241"/>
            <a:ext cx="311985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 pressure/ changes</a:t>
            </a:r>
            <a:endParaRPr/>
          </a:p>
        </p:txBody>
      </p:sp>
      <p:sp>
        <p:nvSpPr>
          <p:cNvPr id="188" name="Google Shape;188;p2"/>
          <p:cNvSpPr txBox="1"/>
          <p:nvPr/>
        </p:nvSpPr>
        <p:spPr>
          <a:xfrm>
            <a:off x="1536242" y="-1311"/>
            <a:ext cx="304759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Causes</a:t>
            </a:r>
            <a:endParaRPr sz="11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" name="Google Shape;189;p2"/>
          <p:cNvCxnSpPr/>
          <p:nvPr/>
        </p:nvCxnSpPr>
        <p:spPr>
          <a:xfrm>
            <a:off x="1623441" y="548680"/>
            <a:ext cx="94194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2"/>
          <p:cNvSpPr txBox="1"/>
          <p:nvPr/>
        </p:nvSpPr>
        <p:spPr>
          <a:xfrm>
            <a:off x="2740512" y="288127"/>
            <a:ext cx="152349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/>
          </a:p>
        </p:txBody>
      </p:sp>
      <p:cxnSp>
        <p:nvCxnSpPr>
          <p:cNvPr id="191" name="Google Shape;191;p2"/>
          <p:cNvCxnSpPr/>
          <p:nvPr/>
        </p:nvCxnSpPr>
        <p:spPr>
          <a:xfrm>
            <a:off x="2824004" y="548486"/>
            <a:ext cx="1440000" cy="194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2"/>
          <p:cNvSpPr txBox="1"/>
          <p:nvPr/>
        </p:nvSpPr>
        <p:spPr>
          <a:xfrm>
            <a:off x="4478086" y="-1312"/>
            <a:ext cx="183393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Effects</a:t>
            </a:r>
            <a:endParaRPr/>
          </a:p>
        </p:txBody>
      </p:sp>
      <p:sp>
        <p:nvSpPr>
          <p:cNvPr id="193" name="Google Shape;193;p2"/>
          <p:cNvSpPr txBox="1"/>
          <p:nvPr/>
        </p:nvSpPr>
        <p:spPr>
          <a:xfrm>
            <a:off x="6816080" y="-1312"/>
            <a:ext cx="3416199" cy="26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Impacts		</a:t>
            </a:r>
            <a:endParaRPr/>
          </a:p>
        </p:txBody>
      </p:sp>
      <p:cxnSp>
        <p:nvCxnSpPr>
          <p:cNvPr id="194" name="Google Shape;194;p2"/>
          <p:cNvCxnSpPr/>
          <p:nvPr/>
        </p:nvCxnSpPr>
        <p:spPr>
          <a:xfrm>
            <a:off x="6888088" y="258908"/>
            <a:ext cx="3672408" cy="10195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2"/>
          <p:cNvSpPr txBox="1"/>
          <p:nvPr/>
        </p:nvSpPr>
        <p:spPr>
          <a:xfrm>
            <a:off x="1614704" y="288127"/>
            <a:ext cx="96812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Exogenous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3096244" y="6255187"/>
            <a:ext cx="600125" cy="22968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</a:t>
            </a:r>
            <a:endParaRPr dirty="0"/>
          </a:p>
        </p:txBody>
      </p:sp>
      <p:sp>
        <p:nvSpPr>
          <p:cNvPr id="197" name="Google Shape;197;p2"/>
          <p:cNvSpPr/>
          <p:nvPr/>
        </p:nvSpPr>
        <p:spPr>
          <a:xfrm>
            <a:off x="3755570" y="6252833"/>
            <a:ext cx="718255" cy="2160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</a:t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82830" y="6241507"/>
            <a:ext cx="454212" cy="2433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</a:t>
            </a:r>
            <a:endParaRPr dirty="0"/>
          </a:p>
        </p:txBody>
      </p:sp>
      <p:sp>
        <p:nvSpPr>
          <p:cNvPr id="202" name="Google Shape;202;p2"/>
          <p:cNvSpPr/>
          <p:nvPr/>
        </p:nvSpPr>
        <p:spPr>
          <a:xfrm>
            <a:off x="1864303" y="6241507"/>
            <a:ext cx="659326" cy="243360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endParaRPr dirty="0"/>
          </a:p>
        </p:txBody>
      </p:sp>
      <p:cxnSp>
        <p:nvCxnSpPr>
          <p:cNvPr id="209" name="Google Shape;209;p2"/>
          <p:cNvCxnSpPr/>
          <p:nvPr/>
        </p:nvCxnSpPr>
        <p:spPr>
          <a:xfrm>
            <a:off x="5004247" y="5227459"/>
            <a:ext cx="5543463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2"/>
          <p:cNvCxnSpPr/>
          <p:nvPr/>
        </p:nvCxnSpPr>
        <p:spPr>
          <a:xfrm>
            <a:off x="1535367" y="5227459"/>
            <a:ext cx="3156087" cy="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2"/>
          <p:cNvCxnSpPr/>
          <p:nvPr/>
        </p:nvCxnSpPr>
        <p:spPr>
          <a:xfrm rot="10800000" flipH="1">
            <a:off x="4583832" y="253018"/>
            <a:ext cx="2058152" cy="7631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2"/>
          <p:cNvCxnSpPr/>
          <p:nvPr/>
        </p:nvCxnSpPr>
        <p:spPr>
          <a:xfrm rot="10800000" flipH="1">
            <a:off x="1631504" y="250018"/>
            <a:ext cx="2632500" cy="10633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4" name="Google Shape;214;p2"/>
          <p:cNvSpPr txBox="1"/>
          <p:nvPr/>
        </p:nvSpPr>
        <p:spPr>
          <a:xfrm>
            <a:off x="4887970" y="4967590"/>
            <a:ext cx="3584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relevant factors</a:t>
            </a:r>
            <a:endParaRPr sz="11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41;p1">
            <a:extLst>
              <a:ext uri="{FF2B5EF4-FFF2-40B4-BE49-F238E27FC236}">
                <a16:creationId xmlns:a16="http://schemas.microsoft.com/office/drawing/2014/main" id="{3A2F3145-576C-4D86-A671-2C9AE049A065}"/>
              </a:ext>
            </a:extLst>
          </p:cNvPr>
          <p:cNvSpPr txBox="1"/>
          <p:nvPr/>
        </p:nvSpPr>
        <p:spPr>
          <a:xfrm>
            <a:off x="8989366" y="285045"/>
            <a:ext cx="1523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>
                <a:latin typeface="Calibri"/>
                <a:ea typeface="Calibri"/>
                <a:cs typeface="Calibri"/>
                <a:sym typeface="Calibri"/>
              </a:rPr>
              <a:t>Indirect</a:t>
            </a:r>
            <a:endParaRPr/>
          </a:p>
        </p:txBody>
      </p:sp>
      <p:sp>
        <p:nvSpPr>
          <p:cNvPr id="32" name="Google Shape;142;p1">
            <a:extLst>
              <a:ext uri="{FF2B5EF4-FFF2-40B4-BE49-F238E27FC236}">
                <a16:creationId xmlns:a16="http://schemas.microsoft.com/office/drawing/2014/main" id="{41D70DAD-F476-4967-A593-433C0E11267D}"/>
              </a:ext>
            </a:extLst>
          </p:cNvPr>
          <p:cNvSpPr txBox="1"/>
          <p:nvPr/>
        </p:nvSpPr>
        <p:spPr>
          <a:xfrm>
            <a:off x="6869283" y="309707"/>
            <a:ext cx="968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i="1" dirty="0">
                <a:latin typeface="Calibri"/>
                <a:ea typeface="Calibri"/>
                <a:cs typeface="Calibri"/>
                <a:sym typeface="Calibri"/>
              </a:rPr>
              <a:t>Direct</a:t>
            </a:r>
            <a:endParaRPr dirty="0"/>
          </a:p>
        </p:txBody>
      </p:sp>
      <p:cxnSp>
        <p:nvCxnSpPr>
          <p:cNvPr id="33" name="Google Shape;143;p1">
            <a:extLst>
              <a:ext uri="{FF2B5EF4-FFF2-40B4-BE49-F238E27FC236}">
                <a16:creationId xmlns:a16="http://schemas.microsoft.com/office/drawing/2014/main" id="{1131D925-9B92-4FAE-B05C-32368B5723BC}"/>
              </a:ext>
            </a:extLst>
          </p:cNvPr>
          <p:cNvCxnSpPr/>
          <p:nvPr/>
        </p:nvCxnSpPr>
        <p:spPr>
          <a:xfrm>
            <a:off x="6937995" y="556281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4;p1">
            <a:extLst>
              <a:ext uri="{FF2B5EF4-FFF2-40B4-BE49-F238E27FC236}">
                <a16:creationId xmlns:a16="http://schemas.microsoft.com/office/drawing/2014/main" id="{D2CD3E03-7E02-499A-BBCB-81A6B016F62B}"/>
              </a:ext>
            </a:extLst>
          </p:cNvPr>
          <p:cNvCxnSpPr/>
          <p:nvPr/>
        </p:nvCxnSpPr>
        <p:spPr>
          <a:xfrm>
            <a:off x="9030770" y="548531"/>
            <a:ext cx="720000" cy="300"/>
          </a:xfrm>
          <a:prstGeom prst="straightConnector1">
            <a:avLst/>
          </a:prstGeom>
          <a:noFill/>
          <a:ln w="9525" cap="flat" cmpd="sng">
            <a:solidFill>
              <a:srgbClr val="94949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202;p2">
            <a:extLst>
              <a:ext uri="{FF2B5EF4-FFF2-40B4-BE49-F238E27FC236}">
                <a16:creationId xmlns:a16="http://schemas.microsoft.com/office/drawing/2014/main" id="{56237974-6C94-40FE-B0AC-CC194A9B4B6D}"/>
              </a:ext>
            </a:extLst>
          </p:cNvPr>
          <p:cNvSpPr/>
          <p:nvPr/>
        </p:nvSpPr>
        <p:spPr>
          <a:xfrm>
            <a:off x="1631504" y="760138"/>
            <a:ext cx="892125" cy="39647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Dry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weather</a:t>
            </a: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conditions</a:t>
            </a:r>
            <a:endParaRPr dirty="0"/>
          </a:p>
        </p:txBody>
      </p:sp>
      <p:sp>
        <p:nvSpPr>
          <p:cNvPr id="80" name="Google Shape;196;p2">
            <a:extLst>
              <a:ext uri="{FF2B5EF4-FFF2-40B4-BE49-F238E27FC236}">
                <a16:creationId xmlns:a16="http://schemas.microsoft.com/office/drawing/2014/main" id="{ACC3FAF9-48A4-4C28-975C-E98A4102992D}"/>
              </a:ext>
            </a:extLst>
          </p:cNvPr>
          <p:cNvSpPr/>
          <p:nvPr/>
        </p:nvSpPr>
        <p:spPr>
          <a:xfrm>
            <a:off x="2848161" y="2887700"/>
            <a:ext cx="1069934" cy="60064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latin typeface="Calibri"/>
                <a:ea typeface="Calibri"/>
                <a:cs typeface="Calibri"/>
                <a:sym typeface="Calibri"/>
              </a:rPr>
              <a:t>Poor</a:t>
            </a:r>
            <a:r>
              <a:rPr lang="nl-NL" sz="1100" i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nforcement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extraction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laws</a:t>
            </a:r>
            <a:endParaRPr dirty="0"/>
          </a:p>
        </p:txBody>
      </p:sp>
      <p:sp>
        <p:nvSpPr>
          <p:cNvPr id="81" name="Google Shape;196;p2">
            <a:extLst>
              <a:ext uri="{FF2B5EF4-FFF2-40B4-BE49-F238E27FC236}">
                <a16:creationId xmlns:a16="http://schemas.microsoft.com/office/drawing/2014/main" id="{4EADAD4A-2F25-4407-89A9-09ECF690FED0}"/>
              </a:ext>
            </a:extLst>
          </p:cNvPr>
          <p:cNvSpPr/>
          <p:nvPr/>
        </p:nvSpPr>
        <p:spPr>
          <a:xfrm>
            <a:off x="2824004" y="1987457"/>
            <a:ext cx="1069934" cy="39530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latin typeface="Calibri"/>
                <a:cs typeface="Calibri"/>
                <a:sym typeface="Calibri"/>
              </a:rPr>
              <a:t>Development of </a:t>
            </a:r>
            <a:r>
              <a:rPr lang="nl-NL" sz="1100" i="1" dirty="0" err="1">
                <a:latin typeface="Calibri"/>
                <a:cs typeface="Calibri"/>
                <a:sym typeface="Calibri"/>
              </a:rPr>
              <a:t>monoculture</a:t>
            </a:r>
            <a:endParaRPr dirty="0"/>
          </a:p>
        </p:txBody>
      </p:sp>
      <p:sp>
        <p:nvSpPr>
          <p:cNvPr id="82" name="Google Shape;196;p2">
            <a:extLst>
              <a:ext uri="{FF2B5EF4-FFF2-40B4-BE49-F238E27FC236}">
                <a16:creationId xmlns:a16="http://schemas.microsoft.com/office/drawing/2014/main" id="{A1A08A0A-5B6E-416E-AF28-F6E2B983FD88}"/>
              </a:ext>
            </a:extLst>
          </p:cNvPr>
          <p:cNvSpPr/>
          <p:nvPr/>
        </p:nvSpPr>
        <p:spPr>
          <a:xfrm>
            <a:off x="2803275" y="1240815"/>
            <a:ext cx="1183055" cy="600649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Farming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climate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inappropriate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species</a:t>
            </a:r>
            <a:endParaRPr dirty="0"/>
          </a:p>
        </p:txBody>
      </p:sp>
      <p:sp>
        <p:nvSpPr>
          <p:cNvPr id="83" name="Google Shape;196;p2">
            <a:extLst>
              <a:ext uri="{FF2B5EF4-FFF2-40B4-BE49-F238E27FC236}">
                <a16:creationId xmlns:a16="http://schemas.microsoft.com/office/drawing/2014/main" id="{897CBCF7-AEFE-4600-9FE4-162C0B3928CF}"/>
              </a:ext>
            </a:extLst>
          </p:cNvPr>
          <p:cNvSpPr/>
          <p:nvPr/>
        </p:nvSpPr>
        <p:spPr>
          <a:xfrm>
            <a:off x="2848161" y="3637560"/>
            <a:ext cx="1069934" cy="435271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Introduced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invasive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species</a:t>
            </a:r>
            <a:endParaRPr dirty="0"/>
          </a:p>
        </p:txBody>
      </p:sp>
      <p:sp>
        <p:nvSpPr>
          <p:cNvPr id="84" name="Google Shape;196;p2">
            <a:extLst>
              <a:ext uri="{FF2B5EF4-FFF2-40B4-BE49-F238E27FC236}">
                <a16:creationId xmlns:a16="http://schemas.microsoft.com/office/drawing/2014/main" id="{0B5AB6C9-C74D-4A7F-8C82-9F0A849CBE15}"/>
              </a:ext>
            </a:extLst>
          </p:cNvPr>
          <p:cNvSpPr/>
          <p:nvPr/>
        </p:nvSpPr>
        <p:spPr>
          <a:xfrm>
            <a:off x="2909500" y="2473410"/>
            <a:ext cx="826810" cy="371104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tourism</a:t>
            </a:r>
            <a:endParaRPr dirty="0"/>
          </a:p>
        </p:txBody>
      </p:sp>
      <p:sp>
        <p:nvSpPr>
          <p:cNvPr id="86" name="Google Shape;196;p2">
            <a:extLst>
              <a:ext uri="{FF2B5EF4-FFF2-40B4-BE49-F238E27FC236}">
                <a16:creationId xmlns:a16="http://schemas.microsoft.com/office/drawing/2014/main" id="{74ACBC7C-1BD1-4AB0-952D-269202B36DBE}"/>
              </a:ext>
            </a:extLst>
          </p:cNvPr>
          <p:cNvSpPr/>
          <p:nvPr/>
        </p:nvSpPr>
        <p:spPr>
          <a:xfrm>
            <a:off x="2848942" y="4229764"/>
            <a:ext cx="1067109" cy="617042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non-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domestic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endParaRPr dirty="0"/>
          </a:p>
        </p:txBody>
      </p:sp>
      <p:sp>
        <p:nvSpPr>
          <p:cNvPr id="89" name="Google Shape;201;p2">
            <a:extLst>
              <a:ext uri="{FF2B5EF4-FFF2-40B4-BE49-F238E27FC236}">
                <a16:creationId xmlns:a16="http://schemas.microsoft.com/office/drawing/2014/main" id="{7FA96AFA-D431-45B5-9020-A8713BAEC927}"/>
              </a:ext>
            </a:extLst>
          </p:cNvPr>
          <p:cNvSpPr/>
          <p:nvPr/>
        </p:nvSpPr>
        <p:spPr>
          <a:xfrm>
            <a:off x="6816080" y="1423010"/>
            <a:ext cx="1326000" cy="41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Hydrological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regime change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202;p2">
            <a:extLst>
              <a:ext uri="{FF2B5EF4-FFF2-40B4-BE49-F238E27FC236}">
                <a16:creationId xmlns:a16="http://schemas.microsoft.com/office/drawing/2014/main" id="{C1E992AB-628A-4A06-BF71-691C01BB2AB0}"/>
              </a:ext>
            </a:extLst>
          </p:cNvPr>
          <p:cNvSpPr/>
          <p:nvPr/>
        </p:nvSpPr>
        <p:spPr>
          <a:xfrm>
            <a:off x="5203875" y="652723"/>
            <a:ext cx="892125" cy="39647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Agricultural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drought</a:t>
            </a:r>
            <a:endParaRPr dirty="0"/>
          </a:p>
        </p:txBody>
      </p:sp>
      <p:sp>
        <p:nvSpPr>
          <p:cNvPr id="91" name="Google Shape;202;p2">
            <a:extLst>
              <a:ext uri="{FF2B5EF4-FFF2-40B4-BE49-F238E27FC236}">
                <a16:creationId xmlns:a16="http://schemas.microsoft.com/office/drawing/2014/main" id="{93873B89-4F2F-4363-84EC-A4F388158867}"/>
              </a:ext>
            </a:extLst>
          </p:cNvPr>
          <p:cNvSpPr/>
          <p:nvPr/>
        </p:nvSpPr>
        <p:spPr>
          <a:xfrm>
            <a:off x="5181686" y="1385344"/>
            <a:ext cx="892125" cy="396472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Ecological</a:t>
            </a:r>
            <a:r>
              <a:rPr lang="nl-NL" sz="11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drought</a:t>
            </a:r>
            <a:endParaRPr dirty="0"/>
          </a:p>
        </p:txBody>
      </p:sp>
      <p:sp>
        <p:nvSpPr>
          <p:cNvPr id="92" name="Google Shape;197;p2">
            <a:extLst>
              <a:ext uri="{FF2B5EF4-FFF2-40B4-BE49-F238E27FC236}">
                <a16:creationId xmlns:a16="http://schemas.microsoft.com/office/drawing/2014/main" id="{5C0B495A-C26E-435E-A4DD-5B241F5129F7}"/>
              </a:ext>
            </a:extLst>
          </p:cNvPr>
          <p:cNvSpPr/>
          <p:nvPr/>
        </p:nvSpPr>
        <p:spPr>
          <a:xfrm>
            <a:off x="5249428" y="3818594"/>
            <a:ext cx="1069934" cy="43527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Falling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i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groundwater</a:t>
            </a:r>
            <a:r>
              <a:rPr lang="nl-NL" sz="1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levels</a:t>
            </a:r>
            <a:endParaRPr dirty="0"/>
          </a:p>
        </p:txBody>
      </p:sp>
      <p:sp>
        <p:nvSpPr>
          <p:cNvPr id="93" name="Google Shape;201;p2">
            <a:extLst>
              <a:ext uri="{FF2B5EF4-FFF2-40B4-BE49-F238E27FC236}">
                <a16:creationId xmlns:a16="http://schemas.microsoft.com/office/drawing/2014/main" id="{810EF8B9-AABA-4F96-BD7B-A6EE586C6A1F}"/>
              </a:ext>
            </a:extLst>
          </p:cNvPr>
          <p:cNvSpPr/>
          <p:nvPr/>
        </p:nvSpPr>
        <p:spPr>
          <a:xfrm>
            <a:off x="6888088" y="2400209"/>
            <a:ext cx="1183055" cy="261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Erosion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201;p2">
            <a:extLst>
              <a:ext uri="{FF2B5EF4-FFF2-40B4-BE49-F238E27FC236}">
                <a16:creationId xmlns:a16="http://schemas.microsoft.com/office/drawing/2014/main" id="{D75919A4-DB4D-4A4F-82D9-B413F264FB66}"/>
              </a:ext>
            </a:extLst>
          </p:cNvPr>
          <p:cNvSpPr/>
          <p:nvPr/>
        </p:nvSpPr>
        <p:spPr>
          <a:xfrm>
            <a:off x="8884349" y="2806017"/>
            <a:ext cx="1183055" cy="30884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Worsening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water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quality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01;p2">
            <a:extLst>
              <a:ext uri="{FF2B5EF4-FFF2-40B4-BE49-F238E27FC236}">
                <a16:creationId xmlns:a16="http://schemas.microsoft.com/office/drawing/2014/main" id="{08D7A4CE-67FC-4CF9-A1DD-04D093DDBA59}"/>
              </a:ext>
            </a:extLst>
          </p:cNvPr>
          <p:cNvSpPr/>
          <p:nvPr/>
        </p:nvSpPr>
        <p:spPr>
          <a:xfrm>
            <a:off x="6869282" y="3101000"/>
            <a:ext cx="1183055" cy="50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Worsening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environmental</a:t>
            </a: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 health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201;p2">
            <a:extLst>
              <a:ext uri="{FF2B5EF4-FFF2-40B4-BE49-F238E27FC236}">
                <a16:creationId xmlns:a16="http://schemas.microsoft.com/office/drawing/2014/main" id="{7783F380-52A6-4D8F-9767-688E00039F1E}"/>
              </a:ext>
            </a:extLst>
          </p:cNvPr>
          <p:cNvSpPr/>
          <p:nvPr/>
        </p:nvSpPr>
        <p:spPr>
          <a:xfrm>
            <a:off x="8884349" y="1618119"/>
            <a:ext cx="1183055" cy="30884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latin typeface="Calibri"/>
                <a:ea typeface="Calibri"/>
                <a:cs typeface="Calibri"/>
                <a:sym typeface="Calibri"/>
              </a:rPr>
              <a:t>Food </a:t>
            </a:r>
            <a:r>
              <a:rPr lang="nl-NL" sz="1100" dirty="0" err="1">
                <a:latin typeface="Calibri"/>
                <a:ea typeface="Calibri"/>
                <a:cs typeface="Calibri"/>
                <a:sym typeface="Calibri"/>
              </a:rPr>
              <a:t>insecurity</a:t>
            </a:r>
            <a:endParaRPr sz="11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E663EB6-D3E0-476F-986F-E91F38B76A93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 flipV="1">
            <a:off x="2523629" y="850959"/>
            <a:ext cx="2680246" cy="107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717601E-D12C-4ABE-851B-F4DC5EF03A82}"/>
              </a:ext>
            </a:extLst>
          </p:cNvPr>
          <p:cNvCxnSpPr>
            <a:stCxn id="79" idx="3"/>
            <a:endCxn id="91" idx="1"/>
          </p:cNvCxnSpPr>
          <p:nvPr/>
        </p:nvCxnSpPr>
        <p:spPr>
          <a:xfrm>
            <a:off x="2523629" y="958374"/>
            <a:ext cx="2658057" cy="625206"/>
          </a:xfrm>
          <a:prstGeom prst="bentConnector3">
            <a:avLst>
              <a:gd name="adj1" fmla="val 831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70905C0-27B9-4A66-B720-3E39D573130F}"/>
              </a:ext>
            </a:extLst>
          </p:cNvPr>
          <p:cNvCxnSpPr>
            <a:stCxn id="80" idx="3"/>
            <a:endCxn id="92" idx="1"/>
          </p:cNvCxnSpPr>
          <p:nvPr/>
        </p:nvCxnSpPr>
        <p:spPr>
          <a:xfrm>
            <a:off x="3918095" y="3188025"/>
            <a:ext cx="1331333" cy="848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3D4184-B3DF-4E1A-AE17-B2FA699A7262}"/>
              </a:ext>
            </a:extLst>
          </p:cNvPr>
          <p:cNvCxnSpPr>
            <a:stCxn id="86" idx="3"/>
            <a:endCxn id="92" idx="1"/>
          </p:cNvCxnSpPr>
          <p:nvPr/>
        </p:nvCxnSpPr>
        <p:spPr>
          <a:xfrm flipV="1">
            <a:off x="3916051" y="4036230"/>
            <a:ext cx="1333377" cy="5020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F746210-D636-4D39-93C6-71F5D9F222C0}"/>
              </a:ext>
            </a:extLst>
          </p:cNvPr>
          <p:cNvCxnSpPr>
            <a:stCxn id="83" idx="3"/>
            <a:endCxn id="92" idx="1"/>
          </p:cNvCxnSpPr>
          <p:nvPr/>
        </p:nvCxnSpPr>
        <p:spPr>
          <a:xfrm>
            <a:off x="3918095" y="3855196"/>
            <a:ext cx="1331333" cy="18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7A095B5-A115-4474-9AAE-0F1599083AEC}"/>
              </a:ext>
            </a:extLst>
          </p:cNvPr>
          <p:cNvCxnSpPr>
            <a:stCxn id="82" idx="3"/>
            <a:endCxn id="90" idx="1"/>
          </p:cNvCxnSpPr>
          <p:nvPr/>
        </p:nvCxnSpPr>
        <p:spPr>
          <a:xfrm flipV="1">
            <a:off x="3986330" y="850959"/>
            <a:ext cx="1217545" cy="690181"/>
          </a:xfrm>
          <a:prstGeom prst="bentConnector3">
            <a:avLst>
              <a:gd name="adj1" fmla="val 319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41D4FDA-2E0A-4109-9A71-0595C9354582}"/>
              </a:ext>
            </a:extLst>
          </p:cNvPr>
          <p:cNvCxnSpPr>
            <a:stCxn id="81" idx="3"/>
            <a:endCxn id="91" idx="1"/>
          </p:cNvCxnSpPr>
          <p:nvPr/>
        </p:nvCxnSpPr>
        <p:spPr>
          <a:xfrm flipV="1">
            <a:off x="3893938" y="1583580"/>
            <a:ext cx="1287748" cy="6015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E30B8B1F-B355-44D6-91D6-929B0E9BF667}"/>
              </a:ext>
            </a:extLst>
          </p:cNvPr>
          <p:cNvCxnSpPr>
            <a:stCxn id="84" idx="3"/>
            <a:endCxn id="91" idx="1"/>
          </p:cNvCxnSpPr>
          <p:nvPr/>
        </p:nvCxnSpPr>
        <p:spPr>
          <a:xfrm flipV="1">
            <a:off x="3736310" y="1583580"/>
            <a:ext cx="1445376" cy="10753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0128FF3A-823B-4396-B900-93D0C6DAAF16}"/>
              </a:ext>
            </a:extLst>
          </p:cNvPr>
          <p:cNvCxnSpPr>
            <a:stCxn id="83" idx="3"/>
            <a:endCxn id="91" idx="1"/>
          </p:cNvCxnSpPr>
          <p:nvPr/>
        </p:nvCxnSpPr>
        <p:spPr>
          <a:xfrm flipV="1">
            <a:off x="3918095" y="1583580"/>
            <a:ext cx="1263591" cy="22716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96C60AC5-805F-4166-81F2-8BA755306DFF}"/>
              </a:ext>
            </a:extLst>
          </p:cNvPr>
          <p:cNvCxnSpPr>
            <a:stCxn id="92" idx="3"/>
            <a:endCxn id="95" idx="1"/>
          </p:cNvCxnSpPr>
          <p:nvPr/>
        </p:nvCxnSpPr>
        <p:spPr>
          <a:xfrm flipV="1">
            <a:off x="6319362" y="3353900"/>
            <a:ext cx="549920" cy="6823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0CE61079-0E63-43B7-BE5B-F61B98741CB0}"/>
              </a:ext>
            </a:extLst>
          </p:cNvPr>
          <p:cNvCxnSpPr>
            <a:stCxn id="91" idx="3"/>
            <a:endCxn id="89" idx="1"/>
          </p:cNvCxnSpPr>
          <p:nvPr/>
        </p:nvCxnSpPr>
        <p:spPr>
          <a:xfrm>
            <a:off x="6073811" y="1583580"/>
            <a:ext cx="742269" cy="452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17BF5B9-38DF-43CD-8E60-68B4002DD657}"/>
              </a:ext>
            </a:extLst>
          </p:cNvPr>
          <p:cNvCxnSpPr>
            <a:stCxn id="90" idx="3"/>
            <a:endCxn id="89" idx="1"/>
          </p:cNvCxnSpPr>
          <p:nvPr/>
        </p:nvCxnSpPr>
        <p:spPr>
          <a:xfrm>
            <a:off x="6096000" y="850959"/>
            <a:ext cx="720080" cy="77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3190456-2BFE-49E1-902B-44CC0C5A8872}"/>
              </a:ext>
            </a:extLst>
          </p:cNvPr>
          <p:cNvCxnSpPr>
            <a:cxnSpLocks/>
            <a:stCxn id="89" idx="2"/>
            <a:endCxn id="93" idx="0"/>
          </p:cNvCxnSpPr>
          <p:nvPr/>
        </p:nvCxnSpPr>
        <p:spPr>
          <a:xfrm rot="16200000" flipH="1">
            <a:off x="7196549" y="2117141"/>
            <a:ext cx="56559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E1611D3-E802-47C7-9FBD-EBE79A2E509A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>
            <a:off x="8071143" y="2531009"/>
            <a:ext cx="813206" cy="42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65DCD50E-4E72-40A2-883A-C140CFCB33D2}"/>
              </a:ext>
            </a:extLst>
          </p:cNvPr>
          <p:cNvCxnSpPr>
            <a:stCxn id="95" idx="3"/>
            <a:endCxn id="94" idx="1"/>
          </p:cNvCxnSpPr>
          <p:nvPr/>
        </p:nvCxnSpPr>
        <p:spPr>
          <a:xfrm flipV="1">
            <a:off x="8052337" y="2960439"/>
            <a:ext cx="832012" cy="393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77A90874-CDD2-4FCE-93F2-D158D2DDB0FC}"/>
              </a:ext>
            </a:extLst>
          </p:cNvPr>
          <p:cNvCxnSpPr>
            <a:stCxn id="89" idx="3"/>
            <a:endCxn id="96" idx="1"/>
          </p:cNvCxnSpPr>
          <p:nvPr/>
        </p:nvCxnSpPr>
        <p:spPr>
          <a:xfrm>
            <a:off x="8142080" y="1628810"/>
            <a:ext cx="742269" cy="1437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Google Shape;203;p2">
            <a:extLst>
              <a:ext uri="{FF2B5EF4-FFF2-40B4-BE49-F238E27FC236}">
                <a16:creationId xmlns:a16="http://schemas.microsoft.com/office/drawing/2014/main" id="{AA6CB36C-E6FE-46A5-83DE-B69B25D13B20}"/>
              </a:ext>
            </a:extLst>
          </p:cNvPr>
          <p:cNvSpPr/>
          <p:nvPr/>
        </p:nvSpPr>
        <p:spPr>
          <a:xfrm rot="-5400000">
            <a:off x="1902781" y="4989206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205;p2">
            <a:extLst>
              <a:ext uri="{FF2B5EF4-FFF2-40B4-BE49-F238E27FC236}">
                <a16:creationId xmlns:a16="http://schemas.microsoft.com/office/drawing/2014/main" id="{883EFB3F-685B-4A8A-AB81-7F284FE51578}"/>
              </a:ext>
            </a:extLst>
          </p:cNvPr>
          <p:cNvSpPr/>
          <p:nvPr/>
        </p:nvSpPr>
        <p:spPr>
          <a:xfrm rot="-5400000">
            <a:off x="3954617" y="4989206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207;p2">
            <a:extLst>
              <a:ext uri="{FF2B5EF4-FFF2-40B4-BE49-F238E27FC236}">
                <a16:creationId xmlns:a16="http://schemas.microsoft.com/office/drawing/2014/main" id="{A803649C-FF69-483F-AD49-AD5C463EDF23}"/>
              </a:ext>
            </a:extLst>
          </p:cNvPr>
          <p:cNvSpPr/>
          <p:nvPr/>
        </p:nvSpPr>
        <p:spPr>
          <a:xfrm rot="-5400000">
            <a:off x="2925121" y="4995368"/>
            <a:ext cx="445962" cy="102412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05;p1">
            <a:extLst>
              <a:ext uri="{FF2B5EF4-FFF2-40B4-BE49-F238E27FC236}">
                <a16:creationId xmlns:a16="http://schemas.microsoft.com/office/drawing/2014/main" id="{557398A5-EC90-4A9A-A7E8-89A6FBCA0407}"/>
              </a:ext>
            </a:extLst>
          </p:cNvPr>
          <p:cNvSpPr txBox="1"/>
          <p:nvPr/>
        </p:nvSpPr>
        <p:spPr>
          <a:xfrm>
            <a:off x="1611902" y="5319013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Climate change</a:t>
            </a:r>
            <a:endParaRPr dirty="0"/>
          </a:p>
        </p:txBody>
      </p:sp>
      <p:sp>
        <p:nvSpPr>
          <p:cNvPr id="177" name="Google Shape;107;p1">
            <a:extLst>
              <a:ext uri="{FF2B5EF4-FFF2-40B4-BE49-F238E27FC236}">
                <a16:creationId xmlns:a16="http://schemas.microsoft.com/office/drawing/2014/main" id="{AA7EEB72-7322-4884-89D2-A4B2702F51A3}"/>
              </a:ext>
            </a:extLst>
          </p:cNvPr>
          <p:cNvSpPr txBox="1"/>
          <p:nvPr/>
        </p:nvSpPr>
        <p:spPr>
          <a:xfrm>
            <a:off x="3656586" y="5316143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growth</a:t>
            </a:r>
            <a:endParaRPr dirty="0"/>
          </a:p>
        </p:txBody>
      </p:sp>
      <p:sp>
        <p:nvSpPr>
          <p:cNvPr id="178" name="Google Shape;109;p1">
            <a:extLst>
              <a:ext uri="{FF2B5EF4-FFF2-40B4-BE49-F238E27FC236}">
                <a16:creationId xmlns:a16="http://schemas.microsoft.com/office/drawing/2014/main" id="{A72DCC1D-A860-441F-B05F-B3B3D29FC08F}"/>
              </a:ext>
            </a:extLst>
          </p:cNvPr>
          <p:cNvSpPr txBox="1"/>
          <p:nvPr/>
        </p:nvSpPr>
        <p:spPr>
          <a:xfrm>
            <a:off x="2639563" y="5299510"/>
            <a:ext cx="10242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 growth</a:t>
            </a:r>
            <a:endParaRPr dirty="0"/>
          </a:p>
        </p:txBody>
      </p:sp>
      <p:sp>
        <p:nvSpPr>
          <p:cNvPr id="180" name="Google Shape;205;p2">
            <a:extLst>
              <a:ext uri="{FF2B5EF4-FFF2-40B4-BE49-F238E27FC236}">
                <a16:creationId xmlns:a16="http://schemas.microsoft.com/office/drawing/2014/main" id="{C9558959-8DED-4C09-907C-653DD61D1908}"/>
              </a:ext>
            </a:extLst>
          </p:cNvPr>
          <p:cNvSpPr/>
          <p:nvPr/>
        </p:nvSpPr>
        <p:spPr>
          <a:xfrm rot="-5400000">
            <a:off x="2400506" y="5409038"/>
            <a:ext cx="445962" cy="1027708"/>
          </a:xfrm>
          <a:prstGeom prst="homePlate">
            <a:avLst>
              <a:gd name="adj" fmla="val 17469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05;p1">
            <a:extLst>
              <a:ext uri="{FF2B5EF4-FFF2-40B4-BE49-F238E27FC236}">
                <a16:creationId xmlns:a16="http://schemas.microsoft.com/office/drawing/2014/main" id="{3F9A56FE-CB6D-4F81-B651-C7C8739EEF77}"/>
              </a:ext>
            </a:extLst>
          </p:cNvPr>
          <p:cNvSpPr txBox="1"/>
          <p:nvPr/>
        </p:nvSpPr>
        <p:spPr>
          <a:xfrm>
            <a:off x="2109633" y="5762259"/>
            <a:ext cx="1027708" cy="40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Land-</a:t>
            </a:r>
            <a:r>
              <a:rPr lang="nl-NL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nl-NL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82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CBC499-383D-4A94-A5AA-E290B47F0694}"/>
              </a:ext>
            </a:extLst>
          </p:cNvPr>
          <p:cNvSpPr txBox="1"/>
          <p:nvPr/>
        </p:nvSpPr>
        <p:spPr>
          <a:xfrm>
            <a:off x="4864233" y="2187017"/>
            <a:ext cx="220587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 access to water and sanitation for WB residents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65747-E279-402B-8DFD-CD4A9921736F}"/>
              </a:ext>
            </a:extLst>
          </p:cNvPr>
          <p:cNvSpPr txBox="1"/>
          <p:nvPr/>
        </p:nvSpPr>
        <p:spPr>
          <a:xfrm>
            <a:off x="2658361" y="3300951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 access to safe drinking water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E37AF-3AD6-4098-963A-E73005ED0C3B}"/>
              </a:ext>
            </a:extLst>
          </p:cNvPr>
          <p:cNvSpPr txBox="1"/>
          <p:nvPr/>
        </p:nvSpPr>
        <p:spPr>
          <a:xfrm>
            <a:off x="5671797" y="3282903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 access to sanitation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F5220-83E0-4C92-A2D2-CDFC03550600}"/>
              </a:ext>
            </a:extLst>
          </p:cNvPr>
          <p:cNvSpPr txBox="1"/>
          <p:nvPr/>
        </p:nvSpPr>
        <p:spPr>
          <a:xfrm>
            <a:off x="3651319" y="4131947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Install more water infra (pipes, pumps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C3DDF-8355-47F8-B591-2CBF0A6089C5}"/>
              </a:ext>
            </a:extLst>
          </p:cNvPr>
          <p:cNvSpPr txBox="1"/>
          <p:nvPr/>
        </p:nvSpPr>
        <p:spPr>
          <a:xfrm>
            <a:off x="870411" y="4131947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water allocation for rural residents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75CB8-5CEF-450C-B47B-900AFB303636}"/>
              </a:ext>
            </a:extLst>
          </p:cNvPr>
          <p:cNvSpPr txBox="1"/>
          <p:nvPr/>
        </p:nvSpPr>
        <p:spPr>
          <a:xfrm>
            <a:off x="4451025" y="4962943"/>
            <a:ext cx="220587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water allocation for residents (at expense of ??)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839C1-1BC3-4E0D-8772-34F1877CB96B}"/>
              </a:ext>
            </a:extLst>
          </p:cNvPr>
          <p:cNvSpPr txBox="1"/>
          <p:nvPr/>
        </p:nvSpPr>
        <p:spPr>
          <a:xfrm>
            <a:off x="-309509" y="4907678"/>
            <a:ext cx="2205872" cy="73866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 sustainable management of water resources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DAEDB-029D-4514-9D85-935A3911E989}"/>
              </a:ext>
            </a:extLst>
          </p:cNvPr>
          <p:cNvSpPr txBox="1"/>
          <p:nvPr/>
        </p:nvSpPr>
        <p:spPr>
          <a:xfrm>
            <a:off x="-1534996" y="5944760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supplies/find new 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46CC05-0B93-435F-A502-0AF519C2633C}"/>
              </a:ext>
            </a:extLst>
          </p:cNvPr>
          <p:cNvSpPr txBox="1"/>
          <p:nvPr/>
        </p:nvSpPr>
        <p:spPr>
          <a:xfrm>
            <a:off x="870411" y="5944760"/>
            <a:ext cx="220587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Decrease (non-residential) demand in WB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A6B3C9-DEE7-43BB-B603-ECFB41DEE1D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3761297" y="2925681"/>
            <a:ext cx="2205872" cy="37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AA350-7BF9-409E-8961-754E13CB6520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967169" y="2925681"/>
            <a:ext cx="807564" cy="35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020D36-D481-4F04-A90B-FCBFAFF65E88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1973347" y="3824171"/>
            <a:ext cx="1787950" cy="30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F1BC54-2F2F-4D3C-9BDD-5C64AFCD09B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761297" y="3824171"/>
            <a:ext cx="992958" cy="30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43F1C7-5DD0-42C1-944A-423B0CE3311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973347" y="4655167"/>
            <a:ext cx="3580614" cy="30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9D5781-7B27-499F-A0F6-3E19639136B5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793427" y="4655167"/>
            <a:ext cx="1179920" cy="2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98B734-8009-4E1B-B094-98FEC5C7DEE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-432060" y="5646342"/>
            <a:ext cx="1225487" cy="2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F037CF-B9BF-4182-B939-39A85140A99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93427" y="5646342"/>
            <a:ext cx="1179920" cy="2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3B3CDC-10C8-4DB8-AEBC-81977B40D9D3}"/>
              </a:ext>
            </a:extLst>
          </p:cNvPr>
          <p:cNvSpPr txBox="1"/>
          <p:nvPr/>
        </p:nvSpPr>
        <p:spPr>
          <a:xfrm>
            <a:off x="7877669" y="2180962"/>
            <a:ext cx="220587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Increase economic opportunities for WB residents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B214A-85E1-494F-88ED-169842C27710}"/>
              </a:ext>
            </a:extLst>
          </p:cNvPr>
          <p:cNvSpPr txBox="1"/>
          <p:nvPr/>
        </p:nvSpPr>
        <p:spPr>
          <a:xfrm>
            <a:off x="4864233" y="863578"/>
            <a:ext cx="220587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Contribute to socio-economic empowerment and community development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F35BA7-7D39-4B13-B2D8-39950197559D}"/>
              </a:ext>
            </a:extLst>
          </p:cNvPr>
          <p:cNvSpPr txBox="1"/>
          <p:nvPr/>
        </p:nvSpPr>
        <p:spPr>
          <a:xfrm>
            <a:off x="4864233" y="-87986"/>
            <a:ext cx="220587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 WB’s image as a world-class bioreserve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30E352-9E68-482A-AF00-C8D8DB7B783C}"/>
              </a:ext>
            </a:extLst>
          </p:cNvPr>
          <p:cNvSpPr txBox="1"/>
          <p:nvPr/>
        </p:nvSpPr>
        <p:spPr>
          <a:xfrm>
            <a:off x="-312253" y="996997"/>
            <a:ext cx="220587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Promote sustainable utilization of natural resources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195F00-093E-47C5-8226-DD70E706F0F5}"/>
              </a:ext>
            </a:extLst>
          </p:cNvPr>
          <p:cNvCxnSpPr>
            <a:stCxn id="30" idx="2"/>
            <a:endCxn id="29" idx="0"/>
          </p:cNvCxnSpPr>
          <p:nvPr/>
        </p:nvCxnSpPr>
        <p:spPr>
          <a:xfrm>
            <a:off x="5967169" y="435234"/>
            <a:ext cx="0" cy="42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803937-9980-4E21-96B8-293E95315965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790683" y="435234"/>
            <a:ext cx="5176486" cy="56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7A0AD-C794-4CE5-8556-73DC13394DFD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>
            <a:off x="5967169" y="1817685"/>
            <a:ext cx="3013436" cy="36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E59741-F743-4003-B7A6-10D87EA1B0BA}"/>
              </a:ext>
            </a:extLst>
          </p:cNvPr>
          <p:cNvCxnSpPr>
            <a:stCxn id="29" idx="2"/>
            <a:endCxn id="2" idx="0"/>
          </p:cNvCxnSpPr>
          <p:nvPr/>
        </p:nvCxnSpPr>
        <p:spPr>
          <a:xfrm>
            <a:off x="5967169" y="1817685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356689-E3F6-43CF-A654-2423E83D5C3C}"/>
              </a:ext>
            </a:extLst>
          </p:cNvPr>
          <p:cNvSpPr txBox="1"/>
          <p:nvPr/>
        </p:nvSpPr>
        <p:spPr>
          <a:xfrm>
            <a:off x="2259294" y="970135"/>
            <a:ext cx="2205872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Conserve biodiversity, restore and enhance ecosystem services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937588-CA38-485A-808C-3556162BD84A}"/>
              </a:ext>
            </a:extLst>
          </p:cNvPr>
          <p:cNvSpPr txBox="1"/>
          <p:nvPr/>
        </p:nvSpPr>
        <p:spPr>
          <a:xfrm>
            <a:off x="7877669" y="1011604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Actively develop the biodiversity economy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250014-0825-496C-AC8E-7E936D97EA23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 flipH="1">
            <a:off x="3362230" y="435234"/>
            <a:ext cx="2604939" cy="53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CFCA50-9065-48FB-BB23-E25D7E5CC2BD}"/>
              </a:ext>
            </a:extLst>
          </p:cNvPr>
          <p:cNvCxnSpPr>
            <a:cxnSpLocks/>
            <a:stCxn id="30" idx="2"/>
            <a:endCxn id="43" idx="0"/>
          </p:cNvCxnSpPr>
          <p:nvPr/>
        </p:nvCxnSpPr>
        <p:spPr>
          <a:xfrm>
            <a:off x="5967169" y="435234"/>
            <a:ext cx="3013436" cy="57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4C8BD7-5B5B-4EBB-BF82-C214ED504A47}"/>
              </a:ext>
            </a:extLst>
          </p:cNvPr>
          <p:cNvCxnSpPr>
            <a:stCxn id="31" idx="2"/>
            <a:endCxn id="8" idx="0"/>
          </p:cNvCxnSpPr>
          <p:nvPr/>
        </p:nvCxnSpPr>
        <p:spPr>
          <a:xfrm>
            <a:off x="790683" y="1735661"/>
            <a:ext cx="2744" cy="31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F31D1A-7694-486F-92AA-3766A563457C}"/>
              </a:ext>
            </a:extLst>
          </p:cNvPr>
          <p:cNvCxnSpPr>
            <a:cxnSpLocks/>
            <a:stCxn id="43" idx="2"/>
            <a:endCxn id="27" idx="0"/>
          </p:cNvCxnSpPr>
          <p:nvPr/>
        </p:nvCxnSpPr>
        <p:spPr>
          <a:xfrm>
            <a:off x="8980605" y="1534824"/>
            <a:ext cx="0" cy="64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21078EA-906C-4DFE-8887-A3F730D059D8}"/>
              </a:ext>
            </a:extLst>
          </p:cNvPr>
          <p:cNvSpPr txBox="1"/>
          <p:nvPr/>
        </p:nvSpPr>
        <p:spPr>
          <a:xfrm>
            <a:off x="-1666968" y="4133332"/>
            <a:ext cx="22058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Improve water quality/safety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804554-3EAC-457F-BE25-E42C7979FDC3}"/>
              </a:ext>
            </a:extLst>
          </p:cNvPr>
          <p:cNvCxnSpPr>
            <a:stCxn id="3" idx="2"/>
            <a:endCxn id="38" idx="0"/>
          </p:cNvCxnSpPr>
          <p:nvPr/>
        </p:nvCxnSpPr>
        <p:spPr>
          <a:xfrm flipH="1">
            <a:off x="-564032" y="3824171"/>
            <a:ext cx="4325329" cy="309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7DD8B-609B-4479-BDBE-0C0BFE3BDDA0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 flipH="1">
            <a:off x="-564032" y="1708799"/>
            <a:ext cx="3926262" cy="242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7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667</Words>
  <Application>Microsoft Office PowerPoint</Application>
  <PresentationFormat>Widescreen</PresentationFormat>
  <Paragraphs>223</Paragraphs>
  <Slides>6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Gergely Boldizsár</dc:creator>
  <cp:lastModifiedBy>Charlotte van Strien</cp:lastModifiedBy>
  <cp:revision>37</cp:revision>
  <dcterms:created xsi:type="dcterms:W3CDTF">2021-04-29T14:13:31Z</dcterms:created>
  <dcterms:modified xsi:type="dcterms:W3CDTF">2023-10-13T08:27:18Z</dcterms:modified>
</cp:coreProperties>
</file>