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omments/modernComment_82C_8BAE19D6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6" r:id="rId5"/>
  </p:sldMasterIdLst>
  <p:notesMasterIdLst>
    <p:notesMasterId r:id="rId12"/>
  </p:notesMasterIdLst>
  <p:handoutMasterIdLst>
    <p:handoutMasterId r:id="rId13"/>
  </p:handoutMasterIdLst>
  <p:sldIdLst>
    <p:sldId id="2084" r:id="rId6"/>
    <p:sldId id="2092" r:id="rId7"/>
    <p:sldId id="2093" r:id="rId8"/>
    <p:sldId id="2094" r:id="rId9"/>
    <p:sldId id="2095" r:id="rId10"/>
    <p:sldId id="2096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9FA569D-B9AD-90B1-69F5-8B7E397DF406}" name="Anouk de Bakker" initials="AdB" userId="S::Anouk.deBakker@deltares.nl::38a25782-33e2-4784-b37b-83b57d3ae1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80C80"/>
    <a:srgbClr val="E6E6E6"/>
    <a:srgbClr val="FFFFFF"/>
    <a:srgbClr val="707070"/>
    <a:srgbClr val="00B389"/>
    <a:srgbClr val="F1F3FD"/>
    <a:srgbClr val="0D38E0"/>
    <a:srgbClr val="0EA2ED"/>
    <a:srgbClr val="00D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076" autoAdjust="0"/>
  </p:normalViewPr>
  <p:slideViewPr>
    <p:cSldViewPr snapToGrid="0" showGuides="1">
      <p:cViewPr varScale="1">
        <p:scale>
          <a:sx n="93" d="100"/>
          <a:sy n="93" d="100"/>
        </p:scale>
        <p:origin x="46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6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omments/modernComment_82C_8BAE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339C58-F8E4-4B2D-A6F3-AAC8C7814D18}" authorId="{99FA569D-B9AD-90B1-69F5-8B7E397DF406}" created="2022-12-07T08:44:49.094">
    <pc:sldMkLst xmlns:pc="http://schemas.microsoft.com/office/powerpoint/2013/main/command">
      <pc:docMk/>
      <pc:sldMk cId="2343442902" sldId="2092"/>
    </pc:sldMkLst>
    <p188:txBody>
      <a:bodyPr/>
      <a:lstStyle/>
      <a:p>
        <a:r>
          <a:rPr lang="fr-FR"/>
          <a:t>apparently is in this region the land subsidence not related to groundwater extraction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B07A4AF-8444-4E55-9211-06750DF868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59487" y="8229664"/>
            <a:ext cx="588963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9B6C5B75-63DC-4795-B872-D188C0279E99}" type="slidenum">
              <a:rPr lang="nl-NL" sz="1000" smtClean="0"/>
              <a:pPr/>
              <a:t>‹#›</a:t>
            </a:fld>
            <a:endParaRPr lang="nl-NL" sz="1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086CC55-5F13-427E-8D55-23A3E11C4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12" y="8635837"/>
            <a:ext cx="1080000" cy="3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349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extLst>
    <p:ext uri="{56416CCD-93CA-4268-BC5B-53C4BB910035}">
      <p15:sldGuideLst xmlns:p15="http://schemas.microsoft.com/office/powerpoint/2012/main"/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43815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/>
            </a:lvl1pPr>
          </a:lstStyle>
          <a:p>
            <a:fld id="{309F7339-69D5-4EA7-B93A-8AF4EDB56B8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EB29D91-C68B-40E2-ACA8-22AC17FBF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2" y="8592970"/>
            <a:ext cx="1080000" cy="351000"/>
          </a:xfrm>
          <a:prstGeom prst="rect">
            <a:avLst/>
          </a:prstGeom>
        </p:spPr>
      </p:pic>
      <p:sp>
        <p:nvSpPr>
          <p:cNvPr id="9" name="Tijdelijke aanduiding voor notities 8">
            <a:extLst>
              <a:ext uri="{FF2B5EF4-FFF2-40B4-BE49-F238E27FC236}">
                <a16:creationId xmlns:a16="http://schemas.microsoft.com/office/drawing/2014/main" id="{A3C8BF89-5841-4101-9B55-9A1ADF2AA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7379500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DeltaresNL/" TargetMode="External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hyperlink" Target="mailto:info@deltares.nl" TargetMode="External"/><Relationship Id="rId21" Type="http://schemas.openxmlformats.org/officeDocument/2006/relationships/image" Target="../media/image19.svg"/><Relationship Id="rId7" Type="http://schemas.openxmlformats.org/officeDocument/2006/relationships/hyperlink" Target="https://www.instagram.com/deltares/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6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eltares.nl/" TargetMode="External"/><Relationship Id="rId11" Type="http://schemas.openxmlformats.org/officeDocument/2006/relationships/image" Target="../media/image9.svg"/><Relationship Id="rId5" Type="http://schemas.openxmlformats.org/officeDocument/2006/relationships/hyperlink" Target="https://www.linkedin.com/company/deltares" TargetMode="External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hyperlink" Target="https://twitter.com/deltares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3.svg"/><Relationship Id="rId12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9.svg"/><Relationship Id="rId5" Type="http://schemas.openxmlformats.org/officeDocument/2006/relationships/image" Target="../media/image9.svg"/><Relationship Id="rId1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svg"/><Relationship Id="rId14" Type="http://schemas.openxmlformats.org/officeDocument/2006/relationships/image" Target="../media/image1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jdelijke aanduiding voor afbeelding 65">
            <a:extLst>
              <a:ext uri="{FF2B5EF4-FFF2-40B4-BE49-F238E27FC236}">
                <a16:creationId xmlns:a16="http://schemas.microsoft.com/office/drawing/2014/main" id="{C993F618-5D8C-4CD3-B26D-F74E759872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5328000" cy="6858000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860" y="5295900"/>
            <a:ext cx="6002228" cy="788988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861" y="3854640"/>
            <a:ext cx="600222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22938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258" y="1766078"/>
            <a:ext cx="6006145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62" name="TX_Enabling_deltalife_wit">
            <a:extLst>
              <a:ext uri="{FF2B5EF4-FFF2-40B4-BE49-F238E27FC236}">
                <a16:creationId xmlns:a16="http://schemas.microsoft.com/office/drawing/2014/main" id="{8230CF4F-5316-4F99-A0B8-28EA9797ED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801" y="5947577"/>
            <a:ext cx="3176270" cy="756001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04582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5076175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91825" y="1762125"/>
            <a:ext cx="5076175" cy="4322762"/>
          </a:xfrm>
          <a:solidFill>
            <a:schemeClr val="bg1">
              <a:lumMod val="85000"/>
            </a:schemeClr>
          </a:solidFill>
        </p:spPr>
        <p:txBody>
          <a:bodyPr tIns="252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481776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91825" y="1762124"/>
            <a:ext cx="5076175" cy="3672000"/>
          </a:xfrm>
          <a:solidFill>
            <a:schemeClr val="bg1">
              <a:lumMod val="85000"/>
            </a:schemeClr>
          </a:solidFill>
        </p:spPr>
        <p:txBody>
          <a:bodyPr tIns="2232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DBE72E1-58EC-4D21-8ED2-E841E797C72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2125"/>
            <a:ext cx="5076175" cy="3672000"/>
          </a:xfrm>
          <a:solidFill>
            <a:schemeClr val="bg1">
              <a:lumMod val="85000"/>
            </a:schemeClr>
          </a:solidFill>
        </p:spPr>
        <p:txBody>
          <a:bodyPr tIns="2232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DBA627D8-56BE-457D-A071-CDAF51FC7B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650" y="5724001"/>
            <a:ext cx="5076175" cy="3608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B5530F62-171F-4B44-ACAA-AC786B92F20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91825" y="5724000"/>
            <a:ext cx="5076175" cy="3608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51189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DBE72E1-58EC-4D21-8ED2-E841E797C72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DBA627D8-56BE-457D-A071-CDAF51FC7B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650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jdelijke aanduiding voor afbeelding 65">
            <a:extLst>
              <a:ext uri="{FF2B5EF4-FFF2-40B4-BE49-F238E27FC236}">
                <a16:creationId xmlns:a16="http://schemas.microsoft.com/office/drawing/2014/main" id="{61FC5BFF-809B-4D7D-AC0F-5D7B92535F0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455737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afbeelding 65">
            <a:extLst>
              <a:ext uri="{FF2B5EF4-FFF2-40B4-BE49-F238E27FC236}">
                <a16:creationId xmlns:a16="http://schemas.microsoft.com/office/drawing/2014/main" id="{F51408D9-846A-496F-B660-9763E7E9FC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55911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6" name="Tijdelijke aanduiding voor afbeelding 65">
            <a:extLst>
              <a:ext uri="{FF2B5EF4-FFF2-40B4-BE49-F238E27FC236}">
                <a16:creationId xmlns:a16="http://schemas.microsoft.com/office/drawing/2014/main" id="{B1122521-F62D-48C8-B637-D4F27028964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55824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650134BB-B103-4668-BCD7-561087B391F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55737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545B6CBB-4649-4D2E-B29A-C3F6E02090C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55824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9D1568BF-DD59-4BEE-A218-1B34F1C6B38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855911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50455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1768763"/>
            <a:ext cx="10512348" cy="4320000"/>
          </a:xfrm>
          <a:solidFill>
            <a:schemeClr val="bg1">
              <a:lumMod val="85000"/>
            </a:schemeClr>
          </a:solidFill>
        </p:spPr>
        <p:txBody>
          <a:bodyPr tIns="252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227857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olle breed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1743163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ekst 61">
            <a:extLst>
              <a:ext uri="{FF2B5EF4-FFF2-40B4-BE49-F238E27FC236}">
                <a16:creationId xmlns:a16="http://schemas.microsoft.com/office/drawing/2014/main" id="{CAD4495B-AA1A-4F62-8627-356151635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752" y="6267443"/>
            <a:ext cx="1188000" cy="3852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532634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str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7382169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7020000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40700" y="857"/>
            <a:ext cx="3599932" cy="6857143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24537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 sta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5340000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5220000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857"/>
            <a:ext cx="5644632" cy="6857143"/>
          </a:xfrm>
          <a:solidFill>
            <a:schemeClr val="bg1">
              <a:lumMod val="85000"/>
            </a:schemeClr>
          </a:solidFill>
        </p:spPr>
        <p:txBody>
          <a:bodyPr tIns="378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740227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of logo overz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F2D50-CADF-4163-A029-8B9A0424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1051200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0EC3D4-D14B-4BCD-BF52-05BE98A9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6323C5-92AF-4A0E-82DF-F4AB426B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FE8BBA-2E99-4D96-8F25-2A98D038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ijdelijke aanduiding voor afbeelding 65">
            <a:extLst>
              <a:ext uri="{FF2B5EF4-FFF2-40B4-BE49-F238E27FC236}">
                <a16:creationId xmlns:a16="http://schemas.microsoft.com/office/drawing/2014/main" id="{2AF1D927-9FAE-49C1-9BD6-F1C4F8D7594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9" name="Tijdelijke aanduiding voor afbeelding 65">
            <a:extLst>
              <a:ext uri="{FF2B5EF4-FFF2-40B4-BE49-F238E27FC236}">
                <a16:creationId xmlns:a16="http://schemas.microsoft.com/office/drawing/2014/main" id="{733ADF27-84E5-4C77-A414-7F0E4DA3DA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06724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1C857FC7-6D65-4C72-9D0F-581A48D0715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57799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B765388F-978F-43F5-923F-85D826894A4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208875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A87D663-B54E-4A21-A00C-0BD3BFB4647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59950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3" name="Tijdelijke aanduiding voor afbeelding 65">
            <a:extLst>
              <a:ext uri="{FF2B5EF4-FFF2-40B4-BE49-F238E27FC236}">
                <a16:creationId xmlns:a16="http://schemas.microsoft.com/office/drawing/2014/main" id="{56FDE74E-0F50-4155-BEEC-2850FDC97DB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5650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4" name="Tijdelijke aanduiding voor afbeelding 65">
            <a:extLst>
              <a:ext uri="{FF2B5EF4-FFF2-40B4-BE49-F238E27FC236}">
                <a16:creationId xmlns:a16="http://schemas.microsoft.com/office/drawing/2014/main" id="{D71C804D-3C0F-41A5-8373-6A3A8168C95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06724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afbeelding 65">
            <a:extLst>
              <a:ext uri="{FF2B5EF4-FFF2-40B4-BE49-F238E27FC236}">
                <a16:creationId xmlns:a16="http://schemas.microsoft.com/office/drawing/2014/main" id="{0C3E9BDF-7ACE-40C6-8AC1-CCDE842E1F3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057799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6" name="Tijdelijke aanduiding voor afbeelding 65">
            <a:extLst>
              <a:ext uri="{FF2B5EF4-FFF2-40B4-BE49-F238E27FC236}">
                <a16:creationId xmlns:a16="http://schemas.microsoft.com/office/drawing/2014/main" id="{4E753E60-0CC4-4D5F-9F09-D1EB7F5C1B6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208875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7" name="Tijdelijke aanduiding voor afbeelding 65">
            <a:extLst>
              <a:ext uri="{FF2B5EF4-FFF2-40B4-BE49-F238E27FC236}">
                <a16:creationId xmlns:a16="http://schemas.microsoft.com/office/drawing/2014/main" id="{3CA6A3D3-992C-4A44-ACE1-E437BA7329B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59950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8" name="Tijdelijke aanduiding voor afbeelding 65">
            <a:extLst>
              <a:ext uri="{FF2B5EF4-FFF2-40B4-BE49-F238E27FC236}">
                <a16:creationId xmlns:a16="http://schemas.microsoft.com/office/drawing/2014/main" id="{92F6A7FF-822A-4C63-8F78-1CCC66B8696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55650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9" name="Tijdelijke aanduiding voor afbeelding 65">
            <a:extLst>
              <a:ext uri="{FF2B5EF4-FFF2-40B4-BE49-F238E27FC236}">
                <a16:creationId xmlns:a16="http://schemas.microsoft.com/office/drawing/2014/main" id="{9E6C6AC3-C163-4C9D-AC60-05BBCCF9147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06724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0" name="Tijdelijke aanduiding voor afbeelding 65">
            <a:extLst>
              <a:ext uri="{FF2B5EF4-FFF2-40B4-BE49-F238E27FC236}">
                <a16:creationId xmlns:a16="http://schemas.microsoft.com/office/drawing/2014/main" id="{3168A12F-BFBE-4360-98BA-A467C3F113E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057799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1" name="Tijdelijke aanduiding voor afbeelding 65">
            <a:extLst>
              <a:ext uri="{FF2B5EF4-FFF2-40B4-BE49-F238E27FC236}">
                <a16:creationId xmlns:a16="http://schemas.microsoft.com/office/drawing/2014/main" id="{27717DEB-1276-417F-A482-0C7E87407CF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08875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2" name="Tijdelijke aanduiding voor afbeelding 65">
            <a:extLst>
              <a:ext uri="{FF2B5EF4-FFF2-40B4-BE49-F238E27FC236}">
                <a16:creationId xmlns:a16="http://schemas.microsoft.com/office/drawing/2014/main" id="{DC804FE7-5194-45B7-9F11-66B83C126F8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59950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3" name="Tijdelijke aanduiding voor afbeelding 65">
            <a:extLst>
              <a:ext uri="{FF2B5EF4-FFF2-40B4-BE49-F238E27FC236}">
                <a16:creationId xmlns:a16="http://schemas.microsoft.com/office/drawing/2014/main" id="{13BF1A4D-0004-47F5-BD22-5574315802E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55650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4" name="Tijdelijke aanduiding voor afbeelding 65">
            <a:extLst>
              <a:ext uri="{FF2B5EF4-FFF2-40B4-BE49-F238E27FC236}">
                <a16:creationId xmlns:a16="http://schemas.microsoft.com/office/drawing/2014/main" id="{40E7FE1B-81AA-4D57-A470-4914C5DE257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06724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5" name="Tijdelijke aanduiding voor afbeelding 65">
            <a:extLst>
              <a:ext uri="{FF2B5EF4-FFF2-40B4-BE49-F238E27FC236}">
                <a16:creationId xmlns:a16="http://schemas.microsoft.com/office/drawing/2014/main" id="{D4810DC4-4E2F-4B0D-88EA-49713EC28B6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5057799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6" name="Tijdelijke aanduiding voor afbeelding 65">
            <a:extLst>
              <a:ext uri="{FF2B5EF4-FFF2-40B4-BE49-F238E27FC236}">
                <a16:creationId xmlns:a16="http://schemas.microsoft.com/office/drawing/2014/main" id="{C38C4235-7F22-4988-B598-0D97819CFE5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208875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7" name="Tijdelijke aanduiding voor afbeelding 65">
            <a:extLst>
              <a:ext uri="{FF2B5EF4-FFF2-40B4-BE49-F238E27FC236}">
                <a16:creationId xmlns:a16="http://schemas.microsoft.com/office/drawing/2014/main" id="{F9CC71FE-8D91-41AA-BD80-0A48C4E294A3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59950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977588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ol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B256FF6D-B760-43BA-B16F-E3D5015A3F29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53" y="447038"/>
            <a:ext cx="5497409" cy="594360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2711AF3-2B55-481E-9ED2-5ACC1009CDAE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1439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4876A113-1D30-4087-9D42-E90369759F0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6132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1E34DD4-0E1C-4461-98C5-DDEC9922F5D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670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7449E03-26AF-49A4-81EB-7C9E0730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11195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en accent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E4274EA9-4496-4404-9868-D64D2F1ABF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726" y="4885884"/>
            <a:ext cx="7776000" cy="1057103"/>
          </a:xfrm>
          <a:solidFill>
            <a:schemeClr val="tx2"/>
          </a:solidFill>
        </p:spPr>
        <p:txBody>
          <a:bodyPr wrap="square" lIns="306000" tIns="576000" rIns="216000" bIns="288000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A118DB-D1B4-428A-8989-29D76938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3" y="5150561"/>
            <a:ext cx="7200000" cy="252000"/>
          </a:xfrm>
        </p:spPr>
        <p:txBody>
          <a:bodyPr wrap="none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2BE7A57-D121-4714-8A53-2C2146121931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1820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6C7F7593-F4BA-42C6-A380-DDE2C8EFDE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6513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DBCD6E0-B215-4817-9034-DD97790855F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5051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17776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57708-D1C8-4296-B46B-067A31C0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13580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en accent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E4274EA9-4496-4404-9868-D64D2F1ABF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726" y="4885884"/>
            <a:ext cx="7776000" cy="1057103"/>
          </a:xfrm>
          <a:solidFill>
            <a:schemeClr val="accent4"/>
          </a:solidFill>
        </p:spPr>
        <p:txBody>
          <a:bodyPr wrap="square" lIns="306000" tIns="576000" rIns="216000" bIns="288000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A118DB-D1B4-428A-8989-29D76938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3" y="5150561"/>
            <a:ext cx="7200000" cy="252000"/>
          </a:xfrm>
        </p:spPr>
        <p:txBody>
          <a:bodyPr wrap="none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24D0FF-5EBE-4860-837B-BFB572136BD6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486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4CB1E06-8FF5-435E-8680-1F32B34785F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180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2A789FDD-DFC0-4340-8081-AD0F03E80E4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3718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792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1695"/>
            <a:ext cx="10517113" cy="5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7" name="Tijdelijke aanduiding voor media 6">
            <a:extLst>
              <a:ext uri="{FF2B5EF4-FFF2-40B4-BE49-F238E27FC236}">
                <a16:creationId xmlns:a16="http://schemas.microsoft.com/office/drawing/2014/main" id="{CACA34B0-32E8-4B1A-8AE4-DF4F1DEA507C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2035359" y="1513268"/>
            <a:ext cx="8128800" cy="4572000"/>
          </a:xfrm>
        </p:spPr>
        <p:txBody>
          <a:bodyPr tIns="2484000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video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5BDAF44-690D-4351-8FD6-C1E9BED26CF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29915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3674169-AF61-4435-A283-A72FDC76FF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4608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37B8B9B-1532-42C6-9518-5A4FFA46DA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3146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701057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61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hele d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-582255"/>
            <a:ext cx="10517113" cy="504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7" name="Tijdelijke aanduiding voor media 6">
            <a:extLst>
              <a:ext uri="{FF2B5EF4-FFF2-40B4-BE49-F238E27FC236}">
                <a16:creationId xmlns:a16="http://schemas.microsoft.com/office/drawing/2014/main" id="{CACA34B0-32E8-4B1A-8AE4-DF4F1DEA507C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0" y="-381"/>
            <a:ext cx="12192000" cy="6857325"/>
          </a:xfrm>
        </p:spPr>
        <p:txBody>
          <a:bodyPr tIns="2484000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video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44074A4-CF50-4C78-B45A-809AAE1C0D8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ABB8A6-5903-42F4-80B8-B80E7DE199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1603FA5-FFD5-4564-BBCA-638420254F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011587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434A854-1FA0-4B51-9A92-125BD510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60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B3C54020-6274-482D-BF87-6C38C2F9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486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974C2B89-1B52-4DA9-B304-A626BCE8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80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A8AA3559-A58B-438D-A544-F79B7A9C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718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6020416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rond el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6000" y="5295900"/>
            <a:ext cx="4513088" cy="788988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000" y="3854640"/>
            <a:ext cx="451308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000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000" y="1766078"/>
            <a:ext cx="4516033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_wi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id="{EA007BEC-B68F-4D17-A66D-5C87F079B473}"/>
              </a:ext>
            </a:extLst>
          </p:cNvPr>
          <p:cNvSpPr>
            <a:spLocks noChangeAspect="1"/>
          </p:cNvSpPr>
          <p:nvPr userDrawn="1"/>
        </p:nvSpPr>
        <p:spPr>
          <a:xfrm>
            <a:off x="465064" y="455811"/>
            <a:ext cx="5943600" cy="594360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Enabling_deltalife_wit">
            <a:extLst>
              <a:ext uri="{FF2B5EF4-FFF2-40B4-BE49-F238E27FC236}">
                <a16:creationId xmlns:a16="http://schemas.microsoft.com/office/drawing/2014/main" id="{CC1AB181-2C98-49C8-B934-9DA01A7107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2554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02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1469F-AEAC-4175-9A1D-5C42D268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24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EEDD8EA-AAF4-4299-BA58-9F889FEC3A5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106991" y="3235762"/>
            <a:ext cx="1980000" cy="387338"/>
          </a:xfrm>
          <a:custGeom>
            <a:avLst/>
            <a:gdLst>
              <a:gd name="T0" fmla="*/ 840 w 13524"/>
              <a:gd name="T1" fmla="*/ 0 h 2648"/>
              <a:gd name="T2" fmla="*/ 0 w 13524"/>
              <a:gd name="T3" fmla="*/ 160 h 2648"/>
              <a:gd name="T4" fmla="*/ 728 w 13524"/>
              <a:gd name="T5" fmla="*/ 2648 h 2648"/>
              <a:gd name="T6" fmla="*/ 1624 w 13524"/>
              <a:gd name="T7" fmla="*/ 1304 h 2648"/>
              <a:gd name="T8" fmla="*/ 504 w 13524"/>
              <a:gd name="T9" fmla="*/ 2204 h 2648"/>
              <a:gd name="T10" fmla="*/ 808 w 13524"/>
              <a:gd name="T11" fmla="*/ 416 h 2648"/>
              <a:gd name="T12" fmla="*/ 2432 w 13524"/>
              <a:gd name="T13" fmla="*/ 1664 h 2648"/>
              <a:gd name="T14" fmla="*/ 4016 w 13524"/>
              <a:gd name="T15" fmla="*/ 2544 h 2648"/>
              <a:gd name="T16" fmla="*/ 3472 w 13524"/>
              <a:gd name="T17" fmla="*/ 2264 h 2648"/>
              <a:gd name="T18" fmla="*/ 3912 w 13524"/>
              <a:gd name="T19" fmla="*/ 1728 h 2648"/>
              <a:gd name="T20" fmla="*/ 4136 w 13524"/>
              <a:gd name="T21" fmla="*/ 1504 h 2648"/>
              <a:gd name="T22" fmla="*/ 2432 w 13524"/>
              <a:gd name="T23" fmla="*/ 1664 h 2648"/>
              <a:gd name="T24" fmla="*/ 3640 w 13524"/>
              <a:gd name="T25" fmla="*/ 1400 h 2648"/>
              <a:gd name="T26" fmla="*/ 3320 w 13524"/>
              <a:gd name="T27" fmla="*/ 1016 h 2648"/>
              <a:gd name="T28" fmla="*/ 4728 w 13524"/>
              <a:gd name="T29" fmla="*/ 8 h 2648"/>
              <a:gd name="T30" fmla="*/ 4504 w 13524"/>
              <a:gd name="T31" fmla="*/ 2016 h 2648"/>
              <a:gd name="T32" fmla="*/ 5336 w 13524"/>
              <a:gd name="T33" fmla="*/ 2596 h 2648"/>
              <a:gd name="T34" fmla="*/ 5168 w 13524"/>
              <a:gd name="T35" fmla="*/ 2256 h 2648"/>
              <a:gd name="T36" fmla="*/ 5000 w 13524"/>
              <a:gd name="T37" fmla="*/ 8 h 2648"/>
              <a:gd name="T38" fmla="*/ 5872 w 13524"/>
              <a:gd name="T39" fmla="*/ 8 h 2648"/>
              <a:gd name="T40" fmla="*/ 5648 w 13524"/>
              <a:gd name="T41" fmla="*/ 2016 h 2648"/>
              <a:gd name="T42" fmla="*/ 6600 w 13524"/>
              <a:gd name="T43" fmla="*/ 2596 h 2648"/>
              <a:gd name="T44" fmla="*/ 6368 w 13524"/>
              <a:gd name="T45" fmla="*/ 2248 h 2648"/>
              <a:gd name="T46" fmla="*/ 6136 w 13524"/>
              <a:gd name="T47" fmla="*/ 1072 h 2648"/>
              <a:gd name="T48" fmla="*/ 6600 w 13524"/>
              <a:gd name="T49" fmla="*/ 920 h 2648"/>
              <a:gd name="T50" fmla="*/ 6136 w 13524"/>
              <a:gd name="T51" fmla="*/ 688 h 2648"/>
              <a:gd name="T52" fmla="*/ 6840 w 13524"/>
              <a:gd name="T53" fmla="*/ 1744 h 2648"/>
              <a:gd name="T54" fmla="*/ 8608 w 13524"/>
              <a:gd name="T55" fmla="*/ 2504 h 2648"/>
              <a:gd name="T56" fmla="*/ 7920 w 13524"/>
              <a:gd name="T57" fmla="*/ 648 h 2648"/>
              <a:gd name="T58" fmla="*/ 7352 w 13524"/>
              <a:gd name="T59" fmla="*/ 1696 h 2648"/>
              <a:gd name="T60" fmla="*/ 8120 w 13524"/>
              <a:gd name="T61" fmla="*/ 1060 h 2648"/>
              <a:gd name="T62" fmla="*/ 7808 w 13524"/>
              <a:gd name="T63" fmla="*/ 2264 h 2648"/>
              <a:gd name="T64" fmla="*/ 9112 w 13524"/>
              <a:gd name="T65" fmla="*/ 2608 h 2648"/>
              <a:gd name="T66" fmla="*/ 9608 w 13524"/>
              <a:gd name="T67" fmla="*/ 1440 h 2648"/>
              <a:gd name="T68" fmla="*/ 9896 w 13524"/>
              <a:gd name="T69" fmla="*/ 1072 h 2648"/>
              <a:gd name="T70" fmla="*/ 10112 w 13524"/>
              <a:gd name="T71" fmla="*/ 688 h 2648"/>
              <a:gd name="T72" fmla="*/ 9112 w 13524"/>
              <a:gd name="T73" fmla="*/ 1440 h 2648"/>
              <a:gd name="T74" fmla="*/ 10224 w 13524"/>
              <a:gd name="T75" fmla="*/ 1664 h 2648"/>
              <a:gd name="T76" fmla="*/ 11808 w 13524"/>
              <a:gd name="T77" fmla="*/ 2544 h 2648"/>
              <a:gd name="T78" fmla="*/ 11264 w 13524"/>
              <a:gd name="T79" fmla="*/ 2264 h 2648"/>
              <a:gd name="T80" fmla="*/ 11704 w 13524"/>
              <a:gd name="T81" fmla="*/ 1728 h 2648"/>
              <a:gd name="T82" fmla="*/ 11928 w 13524"/>
              <a:gd name="T83" fmla="*/ 1504 h 2648"/>
              <a:gd name="T84" fmla="*/ 10224 w 13524"/>
              <a:gd name="T85" fmla="*/ 1664 h 2648"/>
              <a:gd name="T86" fmla="*/ 11432 w 13524"/>
              <a:gd name="T87" fmla="*/ 1400 h 2648"/>
              <a:gd name="T88" fmla="*/ 11112 w 13524"/>
              <a:gd name="T89" fmla="*/ 1016 h 2648"/>
              <a:gd name="T90" fmla="*/ 13012 w 13524"/>
              <a:gd name="T91" fmla="*/ 2064 h 2648"/>
              <a:gd name="T92" fmla="*/ 12284 w 13524"/>
              <a:gd name="T93" fmla="*/ 2208 h 2648"/>
              <a:gd name="T94" fmla="*/ 12672 w 13524"/>
              <a:gd name="T95" fmla="*/ 2648 h 2648"/>
              <a:gd name="T96" fmla="*/ 12736 w 13524"/>
              <a:gd name="T97" fmla="*/ 1216 h 2648"/>
              <a:gd name="T98" fmla="*/ 13200 w 13524"/>
              <a:gd name="T99" fmla="*/ 1028 h 2648"/>
              <a:gd name="T100" fmla="*/ 13400 w 13524"/>
              <a:gd name="T101" fmla="*/ 680 h 2648"/>
              <a:gd name="T102" fmla="*/ 12232 w 13524"/>
              <a:gd name="T103" fmla="*/ 1264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524" h="2648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bg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EEA063B1-D1BB-422B-A945-0E0BF92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A897A52-D4CF-4702-BCED-5706FDE7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35B6879-93B0-4CA7-BCA9-D4FA924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Enabling_deltalife_wit">
            <a:extLst>
              <a:ext uri="{FF2B5EF4-FFF2-40B4-BE49-F238E27FC236}">
                <a16:creationId xmlns:a16="http://schemas.microsoft.com/office/drawing/2014/main" id="{A4EF4C13-16AE-4FBA-9B9D-2EEA812DFA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8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(met animati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 Blue">
            <a:extLst>
              <a:ext uri="{FF2B5EF4-FFF2-40B4-BE49-F238E27FC236}">
                <a16:creationId xmlns:a16="http://schemas.microsoft.com/office/drawing/2014/main" id="{E67129F5-F9B1-464C-B563-6456865CCFF2}"/>
              </a:ext>
            </a:extLst>
          </p:cNvPr>
          <p:cNvSpPr>
            <a:spLocks noChangeAspect="1"/>
          </p:cNvSpPr>
          <p:nvPr userDrawn="1"/>
        </p:nvSpPr>
        <p:spPr>
          <a:xfrm>
            <a:off x="4384800" y="1580400"/>
            <a:ext cx="3564000" cy="35640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Circle Green">
            <a:extLst>
              <a:ext uri="{FF2B5EF4-FFF2-40B4-BE49-F238E27FC236}">
                <a16:creationId xmlns:a16="http://schemas.microsoft.com/office/drawing/2014/main" id="{9D1A10F2-6EA4-4646-94AB-D1971B8790AC}"/>
              </a:ext>
            </a:extLst>
          </p:cNvPr>
          <p:cNvSpPr>
            <a:spLocks noChangeAspect="1"/>
          </p:cNvSpPr>
          <p:nvPr userDrawn="1"/>
        </p:nvSpPr>
        <p:spPr>
          <a:xfrm>
            <a:off x="4240800" y="1796400"/>
            <a:ext cx="3564000" cy="3564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1DF8627-4105-4921-8328-8A3BE55CDA89}"/>
              </a:ext>
            </a:extLst>
          </p:cNvPr>
          <p:cNvSpPr/>
          <p:nvPr userDrawn="1"/>
        </p:nvSpPr>
        <p:spPr>
          <a:xfrm>
            <a:off x="3123210" y="985652"/>
            <a:ext cx="7030193" cy="4773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E1469F-AEAC-4175-9A1D-5C42D268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24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EEDD8EA-AAF4-4299-BA58-9F889FEC3A5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106991" y="3235762"/>
            <a:ext cx="1980000" cy="387338"/>
          </a:xfrm>
          <a:custGeom>
            <a:avLst/>
            <a:gdLst>
              <a:gd name="T0" fmla="*/ 840 w 13524"/>
              <a:gd name="T1" fmla="*/ 0 h 2648"/>
              <a:gd name="T2" fmla="*/ 0 w 13524"/>
              <a:gd name="T3" fmla="*/ 160 h 2648"/>
              <a:gd name="T4" fmla="*/ 728 w 13524"/>
              <a:gd name="T5" fmla="*/ 2648 h 2648"/>
              <a:gd name="T6" fmla="*/ 1624 w 13524"/>
              <a:gd name="T7" fmla="*/ 1304 h 2648"/>
              <a:gd name="T8" fmla="*/ 504 w 13524"/>
              <a:gd name="T9" fmla="*/ 2204 h 2648"/>
              <a:gd name="T10" fmla="*/ 808 w 13524"/>
              <a:gd name="T11" fmla="*/ 416 h 2648"/>
              <a:gd name="T12" fmla="*/ 2432 w 13524"/>
              <a:gd name="T13" fmla="*/ 1664 h 2648"/>
              <a:gd name="T14" fmla="*/ 4016 w 13524"/>
              <a:gd name="T15" fmla="*/ 2544 h 2648"/>
              <a:gd name="T16" fmla="*/ 3472 w 13524"/>
              <a:gd name="T17" fmla="*/ 2264 h 2648"/>
              <a:gd name="T18" fmla="*/ 3912 w 13524"/>
              <a:gd name="T19" fmla="*/ 1728 h 2648"/>
              <a:gd name="T20" fmla="*/ 4136 w 13524"/>
              <a:gd name="T21" fmla="*/ 1504 h 2648"/>
              <a:gd name="T22" fmla="*/ 2432 w 13524"/>
              <a:gd name="T23" fmla="*/ 1664 h 2648"/>
              <a:gd name="T24" fmla="*/ 3640 w 13524"/>
              <a:gd name="T25" fmla="*/ 1400 h 2648"/>
              <a:gd name="T26" fmla="*/ 3320 w 13524"/>
              <a:gd name="T27" fmla="*/ 1016 h 2648"/>
              <a:gd name="T28" fmla="*/ 4728 w 13524"/>
              <a:gd name="T29" fmla="*/ 8 h 2648"/>
              <a:gd name="T30" fmla="*/ 4504 w 13524"/>
              <a:gd name="T31" fmla="*/ 2016 h 2648"/>
              <a:gd name="T32" fmla="*/ 5336 w 13524"/>
              <a:gd name="T33" fmla="*/ 2596 h 2648"/>
              <a:gd name="T34" fmla="*/ 5168 w 13524"/>
              <a:gd name="T35" fmla="*/ 2256 h 2648"/>
              <a:gd name="T36" fmla="*/ 5000 w 13524"/>
              <a:gd name="T37" fmla="*/ 8 h 2648"/>
              <a:gd name="T38" fmla="*/ 5872 w 13524"/>
              <a:gd name="T39" fmla="*/ 8 h 2648"/>
              <a:gd name="T40" fmla="*/ 5648 w 13524"/>
              <a:gd name="T41" fmla="*/ 2016 h 2648"/>
              <a:gd name="T42" fmla="*/ 6600 w 13524"/>
              <a:gd name="T43" fmla="*/ 2596 h 2648"/>
              <a:gd name="T44" fmla="*/ 6368 w 13524"/>
              <a:gd name="T45" fmla="*/ 2248 h 2648"/>
              <a:gd name="T46" fmla="*/ 6136 w 13524"/>
              <a:gd name="T47" fmla="*/ 1072 h 2648"/>
              <a:gd name="T48" fmla="*/ 6600 w 13524"/>
              <a:gd name="T49" fmla="*/ 920 h 2648"/>
              <a:gd name="T50" fmla="*/ 6136 w 13524"/>
              <a:gd name="T51" fmla="*/ 688 h 2648"/>
              <a:gd name="T52" fmla="*/ 6840 w 13524"/>
              <a:gd name="T53" fmla="*/ 1744 h 2648"/>
              <a:gd name="T54" fmla="*/ 8608 w 13524"/>
              <a:gd name="T55" fmla="*/ 2504 h 2648"/>
              <a:gd name="T56" fmla="*/ 7920 w 13524"/>
              <a:gd name="T57" fmla="*/ 648 h 2648"/>
              <a:gd name="T58" fmla="*/ 7352 w 13524"/>
              <a:gd name="T59" fmla="*/ 1696 h 2648"/>
              <a:gd name="T60" fmla="*/ 8120 w 13524"/>
              <a:gd name="T61" fmla="*/ 1060 h 2648"/>
              <a:gd name="T62" fmla="*/ 7808 w 13524"/>
              <a:gd name="T63" fmla="*/ 2264 h 2648"/>
              <a:gd name="T64" fmla="*/ 9112 w 13524"/>
              <a:gd name="T65" fmla="*/ 2608 h 2648"/>
              <a:gd name="T66" fmla="*/ 9608 w 13524"/>
              <a:gd name="T67" fmla="*/ 1440 h 2648"/>
              <a:gd name="T68" fmla="*/ 9896 w 13524"/>
              <a:gd name="T69" fmla="*/ 1072 h 2648"/>
              <a:gd name="T70" fmla="*/ 10112 w 13524"/>
              <a:gd name="T71" fmla="*/ 688 h 2648"/>
              <a:gd name="T72" fmla="*/ 9112 w 13524"/>
              <a:gd name="T73" fmla="*/ 1440 h 2648"/>
              <a:gd name="T74" fmla="*/ 10224 w 13524"/>
              <a:gd name="T75" fmla="*/ 1664 h 2648"/>
              <a:gd name="T76" fmla="*/ 11808 w 13524"/>
              <a:gd name="T77" fmla="*/ 2544 h 2648"/>
              <a:gd name="T78" fmla="*/ 11264 w 13524"/>
              <a:gd name="T79" fmla="*/ 2264 h 2648"/>
              <a:gd name="T80" fmla="*/ 11704 w 13524"/>
              <a:gd name="T81" fmla="*/ 1728 h 2648"/>
              <a:gd name="T82" fmla="*/ 11928 w 13524"/>
              <a:gd name="T83" fmla="*/ 1504 h 2648"/>
              <a:gd name="T84" fmla="*/ 10224 w 13524"/>
              <a:gd name="T85" fmla="*/ 1664 h 2648"/>
              <a:gd name="T86" fmla="*/ 11432 w 13524"/>
              <a:gd name="T87" fmla="*/ 1400 h 2648"/>
              <a:gd name="T88" fmla="*/ 11112 w 13524"/>
              <a:gd name="T89" fmla="*/ 1016 h 2648"/>
              <a:gd name="T90" fmla="*/ 13012 w 13524"/>
              <a:gd name="T91" fmla="*/ 2064 h 2648"/>
              <a:gd name="T92" fmla="*/ 12284 w 13524"/>
              <a:gd name="T93" fmla="*/ 2208 h 2648"/>
              <a:gd name="T94" fmla="*/ 12672 w 13524"/>
              <a:gd name="T95" fmla="*/ 2648 h 2648"/>
              <a:gd name="T96" fmla="*/ 12736 w 13524"/>
              <a:gd name="T97" fmla="*/ 1216 h 2648"/>
              <a:gd name="T98" fmla="*/ 13200 w 13524"/>
              <a:gd name="T99" fmla="*/ 1028 h 2648"/>
              <a:gd name="T100" fmla="*/ 13400 w 13524"/>
              <a:gd name="T101" fmla="*/ 680 h 2648"/>
              <a:gd name="T102" fmla="*/ 12232 w 13524"/>
              <a:gd name="T103" fmla="*/ 1264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524" h="2648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bg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EEA063B1-D1BB-422B-A945-0E0BF92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A897A52-D4CF-4702-BCED-5706FDE7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35B6879-93B0-4CA7-BCA9-D4FA924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1" name="Enabling_deltalife_wit">
            <a:extLst>
              <a:ext uri="{FF2B5EF4-FFF2-40B4-BE49-F238E27FC236}">
                <a16:creationId xmlns:a16="http://schemas.microsoft.com/office/drawing/2014/main" id="{F6979AE7-8CDB-45F8-88A4-AC18A1F0E5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7.40741E-7 L -0.0332 0.060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2.22222E-6 L 0.04115 -0.074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-375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3" grpId="0" animBg="1"/>
      <p:bldP spid="12" grpId="0" animBg="1"/>
    </p:bldLst>
  </p:timing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D8C9B7F8-6288-4D09-BD88-8006B973F31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2820473"/>
            <a:ext cx="11436350" cy="4037527"/>
          </a:xfrm>
          <a:blipFill>
            <a:blip r:embed="rId2"/>
            <a:stretch>
              <a:fillRect/>
            </a:stretch>
          </a:blipFill>
        </p:spPr>
        <p:txBody>
          <a:bodyPr tIns="234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B90DCA0-4985-4FE6-A3E0-A65236F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9" name="Tekstvak 28">
            <a:hlinkClick r:id="rId3"/>
            <a:extLst>
              <a:ext uri="{FF2B5EF4-FFF2-40B4-BE49-F238E27FC236}">
                <a16:creationId xmlns:a16="http://schemas.microsoft.com/office/drawing/2014/main" id="{C731B5EA-6866-4EBE-8138-DEC893F2E2E3}"/>
              </a:ext>
            </a:extLst>
          </p:cNvPr>
          <p:cNvSpPr txBox="1"/>
          <p:nvPr userDrawn="1"/>
        </p:nvSpPr>
        <p:spPr>
          <a:xfrm>
            <a:off x="1260000" y="2267999"/>
            <a:ext cx="19496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info@deltares.nl</a:t>
            </a:r>
          </a:p>
        </p:txBody>
      </p:sp>
      <p:sp>
        <p:nvSpPr>
          <p:cNvPr id="30" name="Tekstvak 29">
            <a:hlinkClick r:id="rId4"/>
            <a:extLst>
              <a:ext uri="{FF2B5EF4-FFF2-40B4-BE49-F238E27FC236}">
                <a16:creationId xmlns:a16="http://schemas.microsoft.com/office/drawing/2014/main" id="{B2A41075-9E8D-4E25-B2BA-1D1DD506088A}"/>
              </a:ext>
            </a:extLst>
          </p:cNvPr>
          <p:cNvSpPr txBox="1"/>
          <p:nvPr userDrawn="1"/>
        </p:nvSpPr>
        <p:spPr>
          <a:xfrm>
            <a:off x="4212000" y="1763999"/>
            <a:ext cx="18716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@deltares</a:t>
            </a:r>
          </a:p>
        </p:txBody>
      </p:sp>
      <p:sp>
        <p:nvSpPr>
          <p:cNvPr id="31" name="Tekstvak 30">
            <a:hlinkClick r:id="rId5"/>
            <a:extLst>
              <a:ext uri="{FF2B5EF4-FFF2-40B4-BE49-F238E27FC236}">
                <a16:creationId xmlns:a16="http://schemas.microsoft.com/office/drawing/2014/main" id="{58C063EF-2783-4DB8-8B62-49C28C8695C5}"/>
              </a:ext>
            </a:extLst>
          </p:cNvPr>
          <p:cNvSpPr txBox="1"/>
          <p:nvPr userDrawn="1"/>
        </p:nvSpPr>
        <p:spPr>
          <a:xfrm>
            <a:off x="6912000" y="1763999"/>
            <a:ext cx="4344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linkedin.com/company/deltares</a:t>
            </a:r>
          </a:p>
        </p:txBody>
      </p:sp>
      <p:sp>
        <p:nvSpPr>
          <p:cNvPr id="32" name="Tekstvak 31">
            <a:hlinkClick r:id="rId6"/>
            <a:extLst>
              <a:ext uri="{FF2B5EF4-FFF2-40B4-BE49-F238E27FC236}">
                <a16:creationId xmlns:a16="http://schemas.microsoft.com/office/drawing/2014/main" id="{5F163D96-77E3-420C-8665-5CE311574B20}"/>
              </a:ext>
            </a:extLst>
          </p:cNvPr>
          <p:cNvSpPr txBox="1"/>
          <p:nvPr userDrawn="1"/>
        </p:nvSpPr>
        <p:spPr>
          <a:xfrm>
            <a:off x="1260000" y="1763999"/>
            <a:ext cx="19496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www.deltares.nl</a:t>
            </a:r>
          </a:p>
        </p:txBody>
      </p:sp>
      <p:sp>
        <p:nvSpPr>
          <p:cNvPr id="33" name="Tekstvak 32">
            <a:hlinkClick r:id="rId7"/>
            <a:extLst>
              <a:ext uri="{FF2B5EF4-FFF2-40B4-BE49-F238E27FC236}">
                <a16:creationId xmlns:a16="http://schemas.microsoft.com/office/drawing/2014/main" id="{3B4E325A-D4A5-415E-A8C3-FF4A98631369}"/>
              </a:ext>
            </a:extLst>
          </p:cNvPr>
          <p:cNvSpPr txBox="1"/>
          <p:nvPr userDrawn="1"/>
        </p:nvSpPr>
        <p:spPr>
          <a:xfrm>
            <a:off x="4212000" y="2267999"/>
            <a:ext cx="18716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@deltares</a:t>
            </a:r>
          </a:p>
        </p:txBody>
      </p:sp>
      <p:sp>
        <p:nvSpPr>
          <p:cNvPr id="34" name="Tekstvak 33">
            <a:hlinkClick r:id="rId8"/>
            <a:extLst>
              <a:ext uri="{FF2B5EF4-FFF2-40B4-BE49-F238E27FC236}">
                <a16:creationId xmlns:a16="http://schemas.microsoft.com/office/drawing/2014/main" id="{052934D0-6B1B-4AB9-8002-224050C7A1A1}"/>
              </a:ext>
            </a:extLst>
          </p:cNvPr>
          <p:cNvSpPr txBox="1"/>
          <p:nvPr userDrawn="1"/>
        </p:nvSpPr>
        <p:spPr>
          <a:xfrm>
            <a:off x="6912000" y="2267999"/>
            <a:ext cx="4344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facebook.com/deltaresNL</a:t>
            </a:r>
          </a:p>
        </p:txBody>
      </p:sp>
      <p:sp>
        <p:nvSpPr>
          <p:cNvPr id="17" name="Tijdelijke aanduiding voor tekst 61">
            <a:extLst>
              <a:ext uri="{FF2B5EF4-FFF2-40B4-BE49-F238E27FC236}">
                <a16:creationId xmlns:a16="http://schemas.microsoft.com/office/drawing/2014/main" id="{3D815638-2A87-40E4-BC3A-FB4D1E25ACB0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9531707" y="5835881"/>
            <a:ext cx="2340000" cy="758729"/>
          </a:xfr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3240000" rIns="0"/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phic 6">
            <a:hlinkClick r:id="rId6"/>
            <a:extLst>
              <a:ext uri="{FF2B5EF4-FFF2-40B4-BE49-F238E27FC236}">
                <a16:creationId xmlns:a16="http://schemas.microsoft.com/office/drawing/2014/main" id="{0D7005BD-5B17-436C-95BF-D53FCBDA054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000" y="1764000"/>
            <a:ext cx="306000" cy="306000"/>
          </a:xfrm>
          <a:prstGeom prst="rect">
            <a:avLst/>
          </a:prstGeom>
        </p:spPr>
      </p:pic>
      <p:pic>
        <p:nvPicPr>
          <p:cNvPr id="9" name="Graphic 8">
            <a:hlinkClick r:id="rId5"/>
            <a:extLst>
              <a:ext uri="{FF2B5EF4-FFF2-40B4-BE49-F238E27FC236}">
                <a16:creationId xmlns:a16="http://schemas.microsoft.com/office/drawing/2014/main" id="{48ED5D6E-BB00-4DF8-8A4A-B64CCA32001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08000" y="1764000"/>
            <a:ext cx="306000" cy="306000"/>
          </a:xfrm>
          <a:prstGeom prst="rect">
            <a:avLst/>
          </a:prstGeom>
        </p:spPr>
      </p:pic>
      <p:pic>
        <p:nvPicPr>
          <p:cNvPr id="12" name="Graphic 11">
            <a:hlinkClick r:id="rId3"/>
            <a:extLst>
              <a:ext uri="{FF2B5EF4-FFF2-40B4-BE49-F238E27FC236}">
                <a16:creationId xmlns:a16="http://schemas.microsoft.com/office/drawing/2014/main" id="{3D248AEC-10A5-4B7E-BF95-2E949619BAC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6000" y="2268000"/>
            <a:ext cx="306000" cy="306000"/>
          </a:xfrm>
          <a:prstGeom prst="rect">
            <a:avLst/>
          </a:prstGeom>
        </p:spPr>
      </p:pic>
      <p:pic>
        <p:nvPicPr>
          <p:cNvPr id="16" name="Graphic 15">
            <a:hlinkClick r:id="rId8"/>
            <a:extLst>
              <a:ext uri="{FF2B5EF4-FFF2-40B4-BE49-F238E27FC236}">
                <a16:creationId xmlns:a16="http://schemas.microsoft.com/office/drawing/2014/main" id="{54EB740A-0F53-4E1C-8587-DA2F01870AD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08000" y="2268000"/>
            <a:ext cx="306000" cy="306000"/>
          </a:xfrm>
          <a:prstGeom prst="rect">
            <a:avLst/>
          </a:prstGeom>
        </p:spPr>
      </p:pic>
      <p:pic>
        <p:nvPicPr>
          <p:cNvPr id="19" name="Graphic 18">
            <a:hlinkClick r:id="rId4"/>
            <a:extLst>
              <a:ext uri="{FF2B5EF4-FFF2-40B4-BE49-F238E27FC236}">
                <a16:creationId xmlns:a16="http://schemas.microsoft.com/office/drawing/2014/main" id="{3C2A80C3-6754-49BB-AE1D-787E3C8B82C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08000" y="1764000"/>
            <a:ext cx="306000" cy="306000"/>
          </a:xfrm>
          <a:prstGeom prst="rect">
            <a:avLst/>
          </a:prstGeom>
        </p:spPr>
      </p:pic>
      <p:pic>
        <p:nvPicPr>
          <p:cNvPr id="44" name="Graphic 43">
            <a:hlinkClick r:id="rId7"/>
            <a:extLst>
              <a:ext uri="{FF2B5EF4-FFF2-40B4-BE49-F238E27FC236}">
                <a16:creationId xmlns:a16="http://schemas.microsoft.com/office/drawing/2014/main" id="{7232CAEC-F3CE-4040-A772-F8A6B930251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08000" y="2268000"/>
            <a:ext cx="306000" cy="306000"/>
          </a:xfrm>
          <a:prstGeom prst="rect">
            <a:avLst/>
          </a:prstGeom>
        </p:spPr>
      </p:pic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4416EE60-04E7-4A49-88D4-1122BC4AF7D8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755650" y="3288888"/>
            <a:ext cx="2863850" cy="309629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30A32AC-B6B9-49DA-96CB-8FA7566F258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867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B33C15-FA3F-4488-B605-FD2E5912A64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561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A43FF58-601A-486A-BC3C-8646024C246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099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255237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3045" userDrawn="1">
          <p15:clr>
            <a:srgbClr val="FBAE40"/>
          </p15:clr>
        </p15:guide>
        <p15:guide id="2" orient="horz" pos="2058" userDrawn="1">
          <p15:clr>
            <a:srgbClr val="FBAE40"/>
          </p15:clr>
        </p15:guide>
        <p15:guide id="3" orient="horz" pos="4026" userDrawn="1">
          <p15:clr>
            <a:srgbClr val="FBAE40"/>
          </p15:clr>
        </p15:guide>
        <p15:guide id="4" pos="4044" userDrawn="1">
          <p15:clr>
            <a:srgbClr val="FBAE40"/>
          </p15:clr>
        </p15:guide>
        <p15:guide id="5" pos="4362" userDrawn="1">
          <p15:clr>
            <a:srgbClr val="FBAE40"/>
          </p15:clr>
        </p15:guide>
        <p15:guide id="6" pos="2661" userDrawn="1">
          <p15:clr>
            <a:srgbClr val="FBAE40"/>
          </p15:clr>
        </p15:guide>
        <p15:guide id="7" pos="2343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(Vrij invulba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D8C9B7F8-6288-4D09-BD88-8006B973F31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2820473"/>
            <a:ext cx="11436350" cy="4037527"/>
          </a:xfrm>
          <a:blipFill>
            <a:blip r:embed="rId2"/>
            <a:stretch>
              <a:fillRect/>
            </a:stretch>
          </a:blipFill>
        </p:spPr>
        <p:txBody>
          <a:bodyPr tIns="234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B90DCA0-4985-4FE6-A3E0-A65236F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7" name="Tijdelijke aanduiding voor tekst 61">
            <a:extLst>
              <a:ext uri="{FF2B5EF4-FFF2-40B4-BE49-F238E27FC236}">
                <a16:creationId xmlns:a16="http://schemas.microsoft.com/office/drawing/2014/main" id="{3D815638-2A87-40E4-BC3A-FB4D1E25ACB0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9531707" y="5835881"/>
            <a:ext cx="2340000" cy="758729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3240000" rIns="0"/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4416EE60-04E7-4A49-88D4-1122BC4AF7D8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755650" y="3288888"/>
            <a:ext cx="2863850" cy="309629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30A32AC-B6B9-49DA-96CB-8FA7566F258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867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B33C15-FA3F-4488-B605-FD2E5912A64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561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A43FF58-601A-486A-BC3C-8646024C246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099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3" name="Tijdelijke aanduiding voor tekst 3">
            <a:extLst>
              <a:ext uri="{FF2B5EF4-FFF2-40B4-BE49-F238E27FC236}">
                <a16:creationId xmlns:a16="http://schemas.microsoft.com/office/drawing/2014/main" id="{D05F72AB-9143-4CEB-9995-BC46F87996D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60000" y="1764000"/>
            <a:ext cx="2448000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140C74ED-3843-44B5-A036-98F1C0983D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60000" y="2268000"/>
            <a:ext cx="2448000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7CB3B72F-829E-4802-89CE-5FAA887211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12000" y="1764000"/>
            <a:ext cx="2195512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6" name="Tijdelijke aanduiding voor tekst 3">
            <a:extLst>
              <a:ext uri="{FF2B5EF4-FFF2-40B4-BE49-F238E27FC236}">
                <a16:creationId xmlns:a16="http://schemas.microsoft.com/office/drawing/2014/main" id="{E96C0F79-C1F5-448A-9B02-130652C5EFD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212000" y="2268000"/>
            <a:ext cx="2195512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7" name="Tijdelijke aanduiding voor tekst 3">
            <a:extLst>
              <a:ext uri="{FF2B5EF4-FFF2-40B4-BE49-F238E27FC236}">
                <a16:creationId xmlns:a16="http://schemas.microsoft.com/office/drawing/2014/main" id="{3008B147-EF81-4851-A6A3-FDBC85BB5B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0369" y="1764000"/>
            <a:ext cx="4362394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8" name="Tijdelijke aanduiding voor tekst 3">
            <a:extLst>
              <a:ext uri="{FF2B5EF4-FFF2-40B4-BE49-F238E27FC236}">
                <a16:creationId xmlns:a16="http://schemas.microsoft.com/office/drawing/2014/main" id="{D61D01F4-0D94-49A0-A0C6-2A6964B393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10369" y="2268000"/>
            <a:ext cx="4362394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12238712-852D-4C83-A179-EE0F3F65535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5650" y="1764000"/>
            <a:ext cx="306000" cy="3060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5" name="Tijdelijke aanduiding voor afbeelding 12">
            <a:extLst>
              <a:ext uri="{FF2B5EF4-FFF2-40B4-BE49-F238E27FC236}">
                <a16:creationId xmlns:a16="http://schemas.microsoft.com/office/drawing/2014/main" id="{B94B33D8-9ADC-46F3-9BAD-244DD869287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55650" y="2268000"/>
            <a:ext cx="306000" cy="3060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6" name="Tijdelijke aanduiding voor afbeelding 12">
            <a:extLst>
              <a:ext uri="{FF2B5EF4-FFF2-40B4-BE49-F238E27FC236}">
                <a16:creationId xmlns:a16="http://schemas.microsoft.com/office/drawing/2014/main" id="{7B078E79-A086-4E54-9016-28A2DBA0692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08000" y="1764000"/>
            <a:ext cx="306000" cy="3060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7" name="Tijdelijke aanduiding voor afbeelding 12">
            <a:extLst>
              <a:ext uri="{FF2B5EF4-FFF2-40B4-BE49-F238E27FC236}">
                <a16:creationId xmlns:a16="http://schemas.microsoft.com/office/drawing/2014/main" id="{9A2E3717-085D-4920-9B0E-8DBF1A42FCA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08000" y="2268000"/>
            <a:ext cx="306000" cy="3060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8" name="Tijdelijke aanduiding voor afbeelding 12">
            <a:extLst>
              <a:ext uri="{FF2B5EF4-FFF2-40B4-BE49-F238E27FC236}">
                <a16:creationId xmlns:a16="http://schemas.microsoft.com/office/drawing/2014/main" id="{77467CBB-F989-40AA-BAA1-DDC3FE2145D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408000" y="1764000"/>
            <a:ext cx="306000" cy="3060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9" name="Tijdelijke aanduiding voor afbeelding 12">
            <a:extLst>
              <a:ext uri="{FF2B5EF4-FFF2-40B4-BE49-F238E27FC236}">
                <a16:creationId xmlns:a16="http://schemas.microsoft.com/office/drawing/2014/main" id="{1C25A578-0CC7-464F-9CFB-1B9EC232EF8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408000" y="2268000"/>
            <a:ext cx="306000" cy="306000"/>
          </a:xfr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0945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3045">
          <p15:clr>
            <a:srgbClr val="FBAE40"/>
          </p15:clr>
        </p15:guide>
        <p15:guide id="2" orient="horz" pos="2058">
          <p15:clr>
            <a:srgbClr val="FBAE40"/>
          </p15:clr>
        </p15:guide>
        <p15:guide id="3" orient="horz" pos="4026">
          <p15:clr>
            <a:srgbClr val="FBAE40"/>
          </p15:clr>
        </p15:guide>
        <p15:guide id="4" pos="4044">
          <p15:clr>
            <a:srgbClr val="FBAE40"/>
          </p15:clr>
        </p15:guide>
        <p15:guide id="5" pos="4362">
          <p15:clr>
            <a:srgbClr val="FBAE40"/>
          </p15:clr>
        </p15:guide>
        <p15:guide id="6" pos="2661">
          <p15:clr>
            <a:srgbClr val="FBAE40"/>
          </p15:clr>
        </p15:guide>
        <p15:guide id="7" pos="234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E4F0-1773-4E38-9779-E6946D26D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9F322-42A5-43F8-B0DB-146BEBC26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56178-DA54-4547-8B6E-3EAB3A63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E31D-A54B-41E9-8CEE-258FBD2DA424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54999-7901-445D-A274-D052089C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1C0DA-39F4-4417-8B82-1C61AE0E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FF05-CE44-4D9B-996E-58361339AB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325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Titeldia met vierkan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jdelijke aanduiding voor afbeelding 65">
            <a:extLst>
              <a:ext uri="{FF2B5EF4-FFF2-40B4-BE49-F238E27FC236}">
                <a16:creationId xmlns:a16="http://schemas.microsoft.com/office/drawing/2014/main" id="{C993F618-5D8C-4CD3-B26D-F74E759872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858000" cy="6858000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6000" y="5295900"/>
            <a:ext cx="4513088" cy="788988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000" y="3854640"/>
            <a:ext cx="451308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000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000" y="1766078"/>
            <a:ext cx="4516033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62" name="TX_Enabling_deltalife_wit">
            <a:extLst>
              <a:ext uri="{FF2B5EF4-FFF2-40B4-BE49-F238E27FC236}">
                <a16:creationId xmlns:a16="http://schemas.microsoft.com/office/drawing/2014/main" id="{8230CF4F-5316-4F99-A0B8-28EA9797ED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801" y="5947577"/>
            <a:ext cx="3176270" cy="756001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80256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E4F0-1773-4E38-9779-E6946D26D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9F322-42A5-43F8-B0DB-146BEBC26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56178-DA54-4547-8B6E-3EAB3A63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E31D-A54B-41E9-8CEE-258FBD2DA424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54999-7901-445D-A274-D052089C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1C0DA-39F4-4417-8B82-1C61AE0E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FF05-CE44-4D9B-996E-58361339AB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731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89BF-E300-4D3E-BF4B-268A0472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8A61-68E9-4FF9-A4B3-7FF4A2340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5CFD9-8EA8-4109-8F8A-31FCB129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E31D-A54B-41E9-8CEE-258FBD2DA424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C377-F81F-4681-8381-5D731487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1549-BA2F-45F4-A48E-FDF92357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FF05-CE44-4D9B-996E-58361339AB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0200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A405-A3DC-465A-AA8A-865683D8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07803-F832-464C-BD41-DCBBCBB3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8B5F-9B8B-48B1-BF95-1D8BF931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E31D-A54B-41E9-8CEE-258FBD2DA424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D6AD-0F55-4E0A-8B11-57982C8E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ECAA4-158E-4800-94CE-C415E43A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FF05-CE44-4D9B-996E-58361339AB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8781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3AEA-5182-4DA0-857B-D794F47D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1DC7-B83F-4EA4-8E80-79C8EFA25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59A7D-49E2-44B6-9D0B-436209218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CEE40-3888-4F16-AA84-89990D94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E31D-A54B-41E9-8CEE-258FBD2DA424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0D13B-4840-42BB-B1C1-08AF6186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7BDEA-A45A-4119-B5F5-3C05E30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FF05-CE44-4D9B-996E-58361339AB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18597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6CE-38C6-42B1-B652-D573102A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A765-9676-45F4-B467-E07CFA6C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0E219-7DA2-451E-BC7C-A0FB44F9D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A02C1-C589-46A5-938A-14AB48688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0190A-1490-4C59-926B-C52889B8D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F9488-B93F-4760-9A39-E32DDA8A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E31D-A54B-41E9-8CEE-258FBD2DA424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72B18-ECB8-404C-90C5-463E452F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D6A82-3C1A-406D-BA39-9D922403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FF05-CE44-4D9B-996E-58361339AB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13729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7071-7736-4170-8A10-1800C3AE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79980-C3DA-47F5-A2A4-8D2AB637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E31D-A54B-41E9-8CEE-258FBD2DA424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1A574-7985-4349-A779-D15C60AA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402D4-13A2-4BBB-84B1-D5A4C002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FF05-CE44-4D9B-996E-58361339AB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7285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17C28-086E-44B9-8283-94E739E2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E31D-A54B-41E9-8CEE-258FBD2DA424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6B52C-B758-40CA-BD14-A21DFAEA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58E17-006F-4942-9B59-4C5402FE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FF05-CE44-4D9B-996E-58361339AB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8783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BBE9-6FFF-48AB-AA72-8FF88E60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4466-2568-44AA-81D2-C9ECCB8B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B346A-C541-4A94-B9D9-1F8198CC1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DB4BB-F0AF-436E-94D0-69399CBF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E31D-A54B-41E9-8CEE-258FBD2DA424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7211D-6958-4397-864E-B87002F8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AF3B5-E7D6-463B-A470-C0E33B87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FF05-CE44-4D9B-996E-58361339AB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39216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3FCC-52B4-4246-8C3D-3CE65F3F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04A6B-62CE-454E-9DFC-AF890ED41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80612-7460-4367-AF72-53F65A33D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B3190-C17E-4905-BBBA-B5B805F9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E31D-A54B-41E9-8CEE-258FBD2DA424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1C41B-690E-467C-84B4-39BC9B1D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00A7C-B3F9-43B8-B5DE-B22691DD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FF05-CE44-4D9B-996E-58361339AB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59623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2E0C-F8E0-4284-B961-D87906B0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12548-84A9-410C-9367-CB5640FC0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F584F-AA6D-47D5-A18B-7B5531F3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E31D-A54B-41E9-8CEE-258FBD2DA424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CF65E-BDDF-4305-8036-8A4F8385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2605-A244-4D9F-AFC3-4C130247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FF05-CE44-4D9B-996E-58361339AB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54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oofdstuk / Tussendia (Groen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454C307C-D04D-4709-9FD4-571150894DD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447038"/>
            <a:ext cx="5497462" cy="5943600"/>
          </a:xfrm>
          <a:custGeom>
            <a:avLst/>
            <a:gdLst>
              <a:gd name="connsiteX0" fmla="*/ 2525662 w 5497462"/>
              <a:gd name="connsiteY0" fmla="*/ 0 h 5943600"/>
              <a:gd name="connsiteX1" fmla="*/ 5497462 w 5497462"/>
              <a:gd name="connsiteY1" fmla="*/ 2971800 h 5943600"/>
              <a:gd name="connsiteX2" fmla="*/ 2525662 w 5497462"/>
              <a:gd name="connsiteY2" fmla="*/ 5943600 h 5943600"/>
              <a:gd name="connsiteX3" fmla="*/ 61399 w 5497462"/>
              <a:gd name="connsiteY3" fmla="*/ 4633362 h 5943600"/>
              <a:gd name="connsiteX4" fmla="*/ 0 w 5497462"/>
              <a:gd name="connsiteY4" fmla="*/ 4532297 h 5943600"/>
              <a:gd name="connsiteX5" fmla="*/ 0 w 5497462"/>
              <a:gd name="connsiteY5" fmla="*/ 1411304 h 5943600"/>
              <a:gd name="connsiteX6" fmla="*/ 61399 w 5497462"/>
              <a:gd name="connsiteY6" fmla="*/ 1310238 h 5943600"/>
              <a:gd name="connsiteX7" fmla="*/ 2525662 w 5497462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62" h="5943600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E2BD3A-5DDA-4757-ACCB-7CC38D75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62124"/>
            <a:ext cx="10512000" cy="1368000"/>
          </a:xfrm>
        </p:spPr>
        <p:txBody>
          <a:bodyPr anchor="t"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77DC50-5611-4E05-B13C-BEF10B11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3564000"/>
            <a:ext cx="10585450" cy="1517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09971E-F873-4027-AEC0-F79E132D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13488" y="4586300"/>
            <a:ext cx="153888" cy="1262844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93B534-D0A1-49CD-B3E2-FA8113F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3488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AD1C2C-AB5C-4424-9980-A055EC5C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67279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193988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72920-979B-49E7-9FA8-C41F14A60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A0534-7BA5-4951-B526-67ECAA7BA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5C838-C489-4404-892B-E60C9E0F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E31D-A54B-41E9-8CEE-258FBD2DA424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30814-7813-480C-A138-87338BDD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8EB19-28A5-4528-9C2A-6C063966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FF05-CE44-4D9B-996E-58361339AB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72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oofdstuk / Tussendia (Blauw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2BD3A-5DDA-4757-ACCB-7CC38D75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62124"/>
            <a:ext cx="10512000" cy="1368000"/>
          </a:xfrm>
        </p:spPr>
        <p:txBody>
          <a:bodyPr anchor="t"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77DC50-5611-4E05-B13C-BEF10B11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3564000"/>
            <a:ext cx="10585450" cy="1517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09971E-F873-4027-AEC0-F79E132D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13488" y="4586300"/>
            <a:ext cx="153888" cy="1262844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93B534-D0A1-49CD-B3E2-FA8113F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3488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AD1C2C-AB5C-4424-9980-A055EC5C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67279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FE604B20-D198-4E8C-9B1F-0066D909E5D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447038"/>
            <a:ext cx="5497462" cy="5943600"/>
          </a:xfrm>
          <a:custGeom>
            <a:avLst/>
            <a:gdLst>
              <a:gd name="connsiteX0" fmla="*/ 2525662 w 5497462"/>
              <a:gd name="connsiteY0" fmla="*/ 0 h 5943600"/>
              <a:gd name="connsiteX1" fmla="*/ 5497462 w 5497462"/>
              <a:gd name="connsiteY1" fmla="*/ 2971800 h 5943600"/>
              <a:gd name="connsiteX2" fmla="*/ 2525662 w 5497462"/>
              <a:gd name="connsiteY2" fmla="*/ 5943600 h 5943600"/>
              <a:gd name="connsiteX3" fmla="*/ 61399 w 5497462"/>
              <a:gd name="connsiteY3" fmla="*/ 4633362 h 5943600"/>
              <a:gd name="connsiteX4" fmla="*/ 0 w 5497462"/>
              <a:gd name="connsiteY4" fmla="*/ 4532297 h 5943600"/>
              <a:gd name="connsiteX5" fmla="*/ 0 w 5497462"/>
              <a:gd name="connsiteY5" fmla="*/ 1411304 h 5943600"/>
              <a:gd name="connsiteX6" fmla="*/ 61399 w 5497462"/>
              <a:gd name="connsiteY6" fmla="*/ 1310238 h 5943600"/>
              <a:gd name="connsiteX7" fmla="*/ 2525662 w 5497462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62" h="5943600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73923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Partn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EC7CA-9C23-4C8C-8E52-48827CB3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AB16DB44-A35C-4555-8271-1BC45D5E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98298A93-251E-4C71-ACF3-6A138886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74A889B-77F6-4552-B217-7A2CA16B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9EBD329-956B-407B-9AD6-0D41AC6CBE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1" y="1762124"/>
            <a:ext cx="10517112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ijdelijke aanduiding voor afbeelding 13">
            <a:extLst>
              <a:ext uri="{FF2B5EF4-FFF2-40B4-BE49-F238E27FC236}">
                <a16:creationId xmlns:a16="http://schemas.microsoft.com/office/drawing/2014/main" id="{29C6F091-D152-418D-B9F8-A87580FF62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33588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jdelijke aanduiding voor afbeelding 13">
            <a:extLst>
              <a:ext uri="{FF2B5EF4-FFF2-40B4-BE49-F238E27FC236}">
                <a16:creationId xmlns:a16="http://schemas.microsoft.com/office/drawing/2014/main" id="{60BE643B-1ED0-4C44-A1BD-69154E5788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73876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2" name="Tijdelijke aanduiding voor afbeelding 13">
            <a:extLst>
              <a:ext uri="{FF2B5EF4-FFF2-40B4-BE49-F238E27FC236}">
                <a16:creationId xmlns:a16="http://schemas.microsoft.com/office/drawing/2014/main" id="{A065EEC8-0E39-4605-AE1D-D95CBC9048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14164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3" name="Tijdelijke aanduiding voor afbeelding 13">
            <a:extLst>
              <a:ext uri="{FF2B5EF4-FFF2-40B4-BE49-F238E27FC236}">
                <a16:creationId xmlns:a16="http://schemas.microsoft.com/office/drawing/2014/main" id="{48162130-D103-42A6-B07E-E8EF0590181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54452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7250C887-952A-4DC1-8215-8DFA36C6ED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94740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Tijdelijke aanduiding voor afbeelding 13">
            <a:extLst>
              <a:ext uri="{FF2B5EF4-FFF2-40B4-BE49-F238E27FC236}">
                <a16:creationId xmlns:a16="http://schemas.microsoft.com/office/drawing/2014/main" id="{B0075813-47FE-4243-A0DB-86635BED62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735028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6" name="Tijdelijke aanduiding voor afbeelding 13">
            <a:extLst>
              <a:ext uri="{FF2B5EF4-FFF2-40B4-BE49-F238E27FC236}">
                <a16:creationId xmlns:a16="http://schemas.microsoft.com/office/drawing/2014/main" id="{B8D44326-7D12-4338-99E1-2E879D21A2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75317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4828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BD4A7-30E2-4E78-B4FA-A8B2C41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89361EE-4435-4145-8E9D-4F0A53E9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6DFBB55-F053-4FC0-8FD6-FD27BC57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220EB44-40D1-4CAF-8FFD-29202A0A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564A6160-4B2C-4199-AB7C-023FEDE195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5650" y="1768763"/>
            <a:ext cx="5076175" cy="4318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inhoud 6">
            <a:extLst>
              <a:ext uri="{FF2B5EF4-FFF2-40B4-BE49-F238E27FC236}">
                <a16:creationId xmlns:a16="http://schemas.microsoft.com/office/drawing/2014/main" id="{A7315F35-EA75-4506-B955-CB617ACBDB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1825" y="1770636"/>
            <a:ext cx="5076175" cy="4318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359406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met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360240-711C-40DC-B819-28D5F76E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762125"/>
            <a:ext cx="5065347" cy="742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85B8C4-FFE1-4941-89E1-E5B658D71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650" y="2556001"/>
            <a:ext cx="5065347" cy="3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D244503-4D19-475F-8DE3-680EA8CDC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997" y="1762125"/>
            <a:ext cx="5087002" cy="742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D37810D-DEFA-432E-B30A-7F13B7EF0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997" y="2556001"/>
            <a:ext cx="5087002" cy="3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D5B83A0-F52F-4A50-A779-6FBDEC06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0DF3265-27D0-49AD-8963-A3EC3CB2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32C89B3-2645-49EA-AE6E-C0189B3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CFFACB9-41BE-4C1C-8FD9-C0590014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74446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77C9B-D616-43D5-9E9C-399615DA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7891F0-8DCB-4D52-8695-2AD66508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B044C9F-B1E5-43F8-ABA5-F8A0AF3B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14021C5-B1DD-464A-832F-A03BCAB5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62055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Footer Bar">
            <a:extLst>
              <a:ext uri="{FF2B5EF4-FFF2-40B4-BE49-F238E27FC236}">
                <a16:creationId xmlns:a16="http://schemas.microsoft.com/office/drawing/2014/main" id="{022EB8B7-6824-4AED-BB2B-C0B109993AD1}"/>
              </a:ext>
            </a:extLst>
          </p:cNvPr>
          <p:cNvGrpSpPr/>
          <p:nvPr userDrawn="1"/>
        </p:nvGrpSpPr>
        <p:grpSpPr>
          <a:xfrm>
            <a:off x="11742000" y="0"/>
            <a:ext cx="450000" cy="6858000"/>
            <a:chOff x="11742000" y="0"/>
            <a:chExt cx="450000" cy="6858000"/>
          </a:xfrm>
          <a:solidFill>
            <a:schemeClr val="accent2">
              <a:alpha val="5882"/>
            </a:schemeClr>
          </a:solidFill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F9EE001-C15B-435E-9F44-1622C159FC17}"/>
                </a:ext>
              </a:extLst>
            </p:cNvPr>
            <p:cNvSpPr/>
            <p:nvPr userDrawn="1"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rgbClr val="F1F3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32440EA2-337B-4EDA-9C88-10B9002EF364}"/>
                </a:ext>
              </a:extLst>
            </p:cNvPr>
            <p:cNvCxnSpPr/>
            <p:nvPr userDrawn="1"/>
          </p:nvCxnSpPr>
          <p:spPr>
            <a:xfrm>
              <a:off x="11801530" y="6081711"/>
              <a:ext cx="324000" cy="0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8E966F5-006F-433A-9691-0B17633B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1695"/>
            <a:ext cx="10517113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Dia met tekst. Voorbeeld van een lange tekst over twee regels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B2E2CE-1F7F-4603-9A75-FEAAFF73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768763"/>
            <a:ext cx="10512349" cy="43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Niveau 1, standaard met </a:t>
            </a:r>
            <a:r>
              <a:rPr lang="nl-NL" dirty="0" err="1"/>
              <a:t>bullets</a:t>
            </a:r>
            <a:endParaRPr lang="nl-NL" dirty="0"/>
          </a:p>
          <a:p>
            <a:pPr lvl="1"/>
            <a:r>
              <a:rPr lang="nl-NL" dirty="0"/>
              <a:t>Tweede niveau, (sub </a:t>
            </a:r>
            <a:r>
              <a:rPr lang="nl-NL" dirty="0" err="1"/>
              <a:t>bullets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Derde niveau (Leestekst)</a:t>
            </a:r>
          </a:p>
          <a:p>
            <a:pPr lvl="3"/>
            <a:r>
              <a:rPr lang="nl-NL" dirty="0"/>
              <a:t>Vierde niveau (Subtitel)</a:t>
            </a:r>
          </a:p>
          <a:p>
            <a:pPr lvl="4"/>
            <a:r>
              <a:rPr lang="nl-NL" dirty="0"/>
              <a:t>Vijfde niveau (Standaard met nummers)</a:t>
            </a:r>
          </a:p>
          <a:p>
            <a:pPr lvl="5"/>
            <a:r>
              <a:rPr lang="nl-NL" dirty="0"/>
              <a:t>Niveau zes (sub nummers)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4571E1-7B78-4AC3-AB7A-7A15720DF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420000" y="4157669"/>
            <a:ext cx="153888" cy="1485895"/>
          </a:xfrm>
          <a:prstGeom prst="rect">
            <a:avLst/>
          </a:prstGeom>
        </p:spPr>
        <p:txBody>
          <a:bodyPr vert="vert270" wrap="square" lIns="0" tIns="0" rIns="0" bIns="0" rtlCol="0" anchor="ctr" anchorCtr="0">
            <a:noAutofit/>
          </a:bodyPr>
          <a:lstStyle>
            <a:lvl1pPr algn="l">
              <a:defRPr sz="1000" b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04B6D2-F868-492E-8371-701F4F999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9372" y="541695"/>
            <a:ext cx="153888" cy="5101869"/>
          </a:xfrm>
          <a:prstGeom prst="rect">
            <a:avLst/>
          </a:prstGeom>
        </p:spPr>
        <p:txBody>
          <a:bodyPr vert="vert270" wrap="square" lIns="0" tIns="0" rIns="0" bIns="0" rtlCol="0" anchor="ctr" anchorCtr="0">
            <a:noAutofit/>
          </a:bodyPr>
          <a:lstStyle>
            <a:lvl1pPr algn="l">
              <a:defRPr lang="nl-NL" sz="1000" b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491C4D-045B-4D79-8E4E-A715678EC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3163" y="6413498"/>
            <a:ext cx="450000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5" name="Deltares_Logo_klein">
            <a:extLst>
              <a:ext uri="{FF2B5EF4-FFF2-40B4-BE49-F238E27FC236}">
                <a16:creationId xmlns:a16="http://schemas.microsoft.com/office/drawing/2014/main" id="{CA5E38F1-EE2E-4740-B411-6A2F5838BECA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56" y="6267123"/>
            <a:ext cx="1188000" cy="3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5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47" r:id="rId3"/>
    <p:sldLayoutId id="2147483691" r:id="rId4"/>
    <p:sldLayoutId id="2147483692" r:id="rId5"/>
    <p:sldLayoutId id="2147483664" r:id="rId6"/>
    <p:sldLayoutId id="2147483687" r:id="rId7"/>
    <p:sldLayoutId id="2147483689" r:id="rId8"/>
    <p:sldLayoutId id="2147483690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96" r:id="rId17"/>
    <p:sldLayoutId id="2147483682" r:id="rId18"/>
    <p:sldLayoutId id="2147483683" r:id="rId19"/>
    <p:sldLayoutId id="2147483749" r:id="rId20"/>
    <p:sldLayoutId id="2147483681" r:id="rId21"/>
    <p:sldLayoutId id="2147483752" r:id="rId22"/>
    <p:sldLayoutId id="2147483699" r:id="rId23"/>
    <p:sldLayoutId id="2147483748" r:id="rId24"/>
    <p:sldLayoutId id="2147483656" r:id="rId25"/>
    <p:sldLayoutId id="2147483753" r:id="rId26"/>
    <p:sldLayoutId id="2147483698" r:id="rId27"/>
    <p:sldLayoutId id="2147483754" r:id="rId28"/>
    <p:sldLayoutId id="2147483755" r:id="rId2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24000" indent="-324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8000" indent="-32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324000" indent="-3240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+mj-lt"/>
        <a:buAutoNum type="arabicPeriod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648000" indent="-324000" algn="l" defTabSz="914400" rtl="0" eaLnBrk="1" latinLnBrk="0" hangingPunct="1">
        <a:lnSpc>
          <a:spcPct val="90000"/>
        </a:lnSpc>
        <a:spcBef>
          <a:spcPts val="500"/>
        </a:spcBef>
        <a:buSzPct val="95000"/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1110" userDrawn="1">
          <p15:clr>
            <a:srgbClr val="F26B43"/>
          </p15:clr>
        </p15:guide>
        <p15:guide id="3" pos="476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6" pos="792" userDrawn="1">
          <p15:clr>
            <a:srgbClr val="F26B43"/>
          </p15:clr>
        </p15:guide>
        <p15:guide id="7" orient="horz" pos="3833" userDrawn="1">
          <p15:clr>
            <a:srgbClr val="F26B43"/>
          </p15:clr>
        </p15:guide>
        <p15:guide id="8" orient="horz" pos="336" userDrawn="1">
          <p15:clr>
            <a:srgbClr val="F26B43"/>
          </p15:clr>
        </p15:guide>
        <p15:guide id="9" pos="7098" userDrawn="1">
          <p15:clr>
            <a:srgbClr val="F26B43"/>
          </p15:clr>
        </p15:guide>
        <p15:guide id="10" pos="740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83713-9B2A-46E3-A949-F962FA99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D5B28-265F-49F7-A8DD-C3BB6272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224D7-071D-4EDF-8DA3-0E016AE70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E31D-A54B-41E9-8CEE-258FBD2DA424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291DD-3EB5-4AB8-AF29-2283AF5C2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FDC8-140B-44FD-A9F0-31D5B4B36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3FF05-CE44-4D9B-996E-58361339AB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959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82C_8BAE19D6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5.png"/><Relationship Id="rId7" Type="http://schemas.openxmlformats.org/officeDocument/2006/relationships/image" Target="cid:image002.jpg@01D8FF45.6C4CFA00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jpeg"/><Relationship Id="rId11" Type="http://schemas.openxmlformats.org/officeDocument/2006/relationships/image" Target="cid:image005.jpg@01D8FF45.6C4028C0" TargetMode="External"/><Relationship Id="rId5" Type="http://schemas.openxmlformats.org/officeDocument/2006/relationships/image" Target="../media/image27.png"/><Relationship Id="rId10" Type="http://schemas.openxmlformats.org/officeDocument/2006/relationships/image" Target="../media/image30.jpeg"/><Relationship Id="rId4" Type="http://schemas.openxmlformats.org/officeDocument/2006/relationships/image" Target="../media/image26.png"/><Relationship Id="rId9" Type="http://schemas.openxmlformats.org/officeDocument/2006/relationships/image" Target="cid:image001.jpg@01D8FF3E.8B07F780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cid:image002.jpg@01D8FF45.6C4CFA00" TargetMode="External"/><Relationship Id="rId12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jpeg"/><Relationship Id="rId11" Type="http://schemas.openxmlformats.org/officeDocument/2006/relationships/image" Target="cid:image005.jpg@01D8FF45.6C4028C0" TargetMode="External"/><Relationship Id="rId5" Type="http://schemas.openxmlformats.org/officeDocument/2006/relationships/image" Target="../media/image27.png"/><Relationship Id="rId10" Type="http://schemas.openxmlformats.org/officeDocument/2006/relationships/image" Target="../media/image30.jpeg"/><Relationship Id="rId4" Type="http://schemas.openxmlformats.org/officeDocument/2006/relationships/image" Target="../media/image26.png"/><Relationship Id="rId9" Type="http://schemas.openxmlformats.org/officeDocument/2006/relationships/image" Target="cid:image001.jpg@01D8FF3E.8B07F780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5.png"/><Relationship Id="rId7" Type="http://schemas.openxmlformats.org/officeDocument/2006/relationships/image" Target="cid:image002.jpg@01D8FF45.6C4CFA00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jpeg"/><Relationship Id="rId11" Type="http://schemas.openxmlformats.org/officeDocument/2006/relationships/image" Target="cid:image005.jpg@01D8FF45.6C4028C0" TargetMode="External"/><Relationship Id="rId5" Type="http://schemas.openxmlformats.org/officeDocument/2006/relationships/image" Target="../media/image27.png"/><Relationship Id="rId10" Type="http://schemas.openxmlformats.org/officeDocument/2006/relationships/image" Target="../media/image30.jpeg"/><Relationship Id="rId4" Type="http://schemas.openxmlformats.org/officeDocument/2006/relationships/image" Target="../media/image26.png"/><Relationship Id="rId9" Type="http://schemas.openxmlformats.org/officeDocument/2006/relationships/image" Target="cid:image001.jpg@01D8FF3E.8B07F7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2C22A9-AB58-4721-9BFC-E04E21226772}"/>
              </a:ext>
            </a:extLst>
          </p:cNvPr>
          <p:cNvSpPr/>
          <p:nvPr/>
        </p:nvSpPr>
        <p:spPr>
          <a:xfrm>
            <a:off x="9006979" y="644797"/>
            <a:ext cx="2483141" cy="609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7BE2A-B105-4655-B057-950FE8D20295}"/>
              </a:ext>
            </a:extLst>
          </p:cNvPr>
          <p:cNvSpPr/>
          <p:nvPr/>
        </p:nvSpPr>
        <p:spPr>
          <a:xfrm>
            <a:off x="561470" y="1013912"/>
            <a:ext cx="7113864" cy="572968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A0459A-E55D-4BEB-BF08-C8E710A59B91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4118402" y="1013912"/>
            <a:ext cx="0" cy="57296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6C064F-CDEA-48C7-87EE-F0252AB3B7FD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561470" y="3878753"/>
            <a:ext cx="711386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D2B108-5176-409F-B097-98D5FD76014E}"/>
              </a:ext>
            </a:extLst>
          </p:cNvPr>
          <p:cNvSpPr txBox="1"/>
          <p:nvPr/>
        </p:nvSpPr>
        <p:spPr>
          <a:xfrm>
            <a:off x="562063" y="654342"/>
            <a:ext cx="7122253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SYSTEM UNDERSTANDING                        ADAPTATION/MITIGATION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85C1A-73E9-42E8-AE47-314D4748EFD7}"/>
              </a:ext>
            </a:extLst>
          </p:cNvPr>
          <p:cNvSpPr txBox="1"/>
          <p:nvPr/>
        </p:nvSpPr>
        <p:spPr>
          <a:xfrm rot="16200000">
            <a:off x="-2516696" y="3731650"/>
            <a:ext cx="5735381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LOCAL SCALE                                REGIONAL SCALE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A72A6E-DB51-4DFA-B29A-EE76857E2ED4}"/>
              </a:ext>
            </a:extLst>
          </p:cNvPr>
          <p:cNvSpPr txBox="1"/>
          <p:nvPr/>
        </p:nvSpPr>
        <p:spPr>
          <a:xfrm>
            <a:off x="3204594" y="67112"/>
            <a:ext cx="195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PROJECTS</a:t>
            </a:r>
            <a:endParaRPr kumimoji="0" lang="nl-NL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23EF5C-5E3E-473B-BA6C-52426EE608B7}"/>
              </a:ext>
            </a:extLst>
          </p:cNvPr>
          <p:cNvSpPr txBox="1"/>
          <p:nvPr/>
        </p:nvSpPr>
        <p:spPr>
          <a:xfrm>
            <a:off x="9254455" y="110455"/>
            <a:ext cx="195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TOPICS</a:t>
            </a:r>
            <a:endParaRPr kumimoji="0" lang="nl-NL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D6FC8B-429C-46FD-A6DE-1911582AB29C}"/>
              </a:ext>
            </a:extLst>
          </p:cNvPr>
          <p:cNvSpPr txBox="1"/>
          <p:nvPr/>
        </p:nvSpPr>
        <p:spPr>
          <a:xfrm>
            <a:off x="9237677" y="1073682"/>
            <a:ext cx="200496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SEDIMENT DEFICIT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11D6DF-B8E5-4B06-AF84-66E626CFDB39}"/>
              </a:ext>
            </a:extLst>
          </p:cNvPr>
          <p:cNvSpPr txBox="1"/>
          <p:nvPr/>
        </p:nvSpPr>
        <p:spPr>
          <a:xfrm>
            <a:off x="9237677" y="1838587"/>
            <a:ext cx="200496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FLOODING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1EF7CE-3419-49DA-BB6E-92D3A0E3012B}"/>
              </a:ext>
            </a:extLst>
          </p:cNvPr>
          <p:cNvSpPr txBox="1"/>
          <p:nvPr/>
        </p:nvSpPr>
        <p:spPr>
          <a:xfrm>
            <a:off x="9246066" y="2593597"/>
            <a:ext cx="2004969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FRESH WATER SHORTAGE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5129FB-31F9-4E6E-B80A-F9D47018677F}"/>
              </a:ext>
            </a:extLst>
          </p:cNvPr>
          <p:cNvSpPr txBox="1"/>
          <p:nvPr/>
        </p:nvSpPr>
        <p:spPr>
          <a:xfrm>
            <a:off x="9246066" y="3348606"/>
            <a:ext cx="2004969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GROUNDWATER SALINIZATION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F4FE0F-97CE-49CB-B7F3-58F78F859094}"/>
              </a:ext>
            </a:extLst>
          </p:cNvPr>
          <p:cNvSpPr txBox="1"/>
          <p:nvPr/>
        </p:nvSpPr>
        <p:spPr>
          <a:xfrm>
            <a:off x="9246066" y="4070059"/>
            <a:ext cx="200496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LAND SUBSIDENCE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66B88-BBF0-43DF-90FC-66F929CBB875}"/>
              </a:ext>
            </a:extLst>
          </p:cNvPr>
          <p:cNvSpPr txBox="1"/>
          <p:nvPr/>
        </p:nvSpPr>
        <p:spPr>
          <a:xfrm>
            <a:off x="9254455" y="4850235"/>
            <a:ext cx="2004969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POOR WATER QUALITY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6D7DAC-5931-4EFC-8A0C-D0EED18AE23D}"/>
              </a:ext>
            </a:extLst>
          </p:cNvPr>
          <p:cNvSpPr txBox="1"/>
          <p:nvPr/>
        </p:nvSpPr>
        <p:spPr>
          <a:xfrm>
            <a:off x="9254455" y="5596855"/>
            <a:ext cx="2004969" cy="704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Graphic 34" descr="Cursor">
            <a:extLst>
              <a:ext uri="{FF2B5EF4-FFF2-40B4-BE49-F238E27FC236}">
                <a16:creationId xmlns:a16="http://schemas.microsoft.com/office/drawing/2014/main" id="{C485D8E1-F0D4-4F51-81B2-D50E816F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520754">
            <a:off x="8913305" y="2067786"/>
            <a:ext cx="583471" cy="58347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75D7CF2-DD48-4ED3-B823-CF057DC474B1}"/>
              </a:ext>
            </a:extLst>
          </p:cNvPr>
          <p:cNvSpPr/>
          <p:nvPr/>
        </p:nvSpPr>
        <p:spPr>
          <a:xfrm>
            <a:off x="9006979" y="619630"/>
            <a:ext cx="2483141" cy="609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15F92F-0341-4F8E-A7EB-21268922FD30}"/>
              </a:ext>
            </a:extLst>
          </p:cNvPr>
          <p:cNvSpPr txBox="1"/>
          <p:nvPr/>
        </p:nvSpPr>
        <p:spPr>
          <a:xfrm>
            <a:off x="9254455" y="85288"/>
            <a:ext cx="195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TOPICS</a:t>
            </a:r>
            <a:endParaRPr kumimoji="0" lang="nl-NL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702F19-6838-4829-A6D3-329AD2BFCB94}"/>
              </a:ext>
            </a:extLst>
          </p:cNvPr>
          <p:cNvSpPr txBox="1"/>
          <p:nvPr/>
        </p:nvSpPr>
        <p:spPr>
          <a:xfrm>
            <a:off x="9237677" y="1048515"/>
            <a:ext cx="200496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COASTAL EROSION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5A2235-13DF-4844-BAF6-E7D0828D2B7E}"/>
              </a:ext>
            </a:extLst>
          </p:cNvPr>
          <p:cNvSpPr txBox="1"/>
          <p:nvPr/>
        </p:nvSpPr>
        <p:spPr>
          <a:xfrm>
            <a:off x="9227890" y="1626814"/>
            <a:ext cx="200496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RIVER FLOODING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7B6194-0555-4365-B609-F5657A11F1EA}"/>
              </a:ext>
            </a:extLst>
          </p:cNvPr>
          <p:cNvSpPr txBox="1"/>
          <p:nvPr/>
        </p:nvSpPr>
        <p:spPr>
          <a:xfrm>
            <a:off x="9237676" y="2144673"/>
            <a:ext cx="200496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80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MARINE FLOODING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3A9D72-E047-4262-ABFA-8024C1FD8F53}"/>
              </a:ext>
            </a:extLst>
          </p:cNvPr>
          <p:cNvSpPr txBox="1"/>
          <p:nvPr/>
        </p:nvSpPr>
        <p:spPr>
          <a:xfrm>
            <a:off x="9237675" y="2653678"/>
            <a:ext cx="200496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SALINIZATION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27CD3F-1EDC-46F7-B49A-DAA7448F2AEA}"/>
              </a:ext>
            </a:extLst>
          </p:cNvPr>
          <p:cNvSpPr txBox="1"/>
          <p:nvPr/>
        </p:nvSpPr>
        <p:spPr>
          <a:xfrm>
            <a:off x="9227889" y="3150594"/>
            <a:ext cx="200496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NAVIGABILITY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AFF701-827F-4E68-A734-D080CB0E50E2}"/>
              </a:ext>
            </a:extLst>
          </p:cNvPr>
          <p:cNvSpPr txBox="1"/>
          <p:nvPr/>
        </p:nvSpPr>
        <p:spPr>
          <a:xfrm>
            <a:off x="9227888" y="3661052"/>
            <a:ext cx="2004969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ENVIRONMENTAL DEGRADATION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Graphic 43" descr="Cursor">
            <a:extLst>
              <a:ext uri="{FF2B5EF4-FFF2-40B4-BE49-F238E27FC236}">
                <a16:creationId xmlns:a16="http://schemas.microsoft.com/office/drawing/2014/main" id="{06B0B5FD-6E5D-4455-A198-A6D72031A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520754">
            <a:off x="8739064" y="2105347"/>
            <a:ext cx="583471" cy="5834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2D9F71-3B3F-49D5-8585-37AEC1931AF4}"/>
              </a:ext>
            </a:extLst>
          </p:cNvPr>
          <p:cNvSpPr txBox="1"/>
          <p:nvPr/>
        </p:nvSpPr>
        <p:spPr>
          <a:xfrm>
            <a:off x="1919591" y="3550474"/>
            <a:ext cx="93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OMVS training</a:t>
            </a:r>
            <a:endParaRPr lang="fr-FR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DD97DE7-5389-4C1D-8155-338E71CAC22F}"/>
              </a:ext>
            </a:extLst>
          </p:cNvPr>
          <p:cNvGrpSpPr/>
          <p:nvPr/>
        </p:nvGrpSpPr>
        <p:grpSpPr>
          <a:xfrm>
            <a:off x="3272402" y="1626814"/>
            <a:ext cx="1692000" cy="1692000"/>
            <a:chOff x="4923059" y="1622580"/>
            <a:chExt cx="1692000" cy="1692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535139E-5E8A-492A-B5FA-C34B4B1539D0}"/>
                </a:ext>
              </a:extLst>
            </p:cNvPr>
            <p:cNvSpPr/>
            <p:nvPr/>
          </p:nvSpPr>
          <p:spPr>
            <a:xfrm>
              <a:off x="5130460" y="1849037"/>
              <a:ext cx="1260000" cy="1260000"/>
            </a:xfrm>
            <a:prstGeom prst="ellipse">
              <a:avLst/>
            </a:prstGeom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AD0F3A-31F1-4CA5-BEE2-17AAD649243C}"/>
                </a:ext>
              </a:extLst>
            </p:cNvPr>
            <p:cNvSpPr/>
            <p:nvPr/>
          </p:nvSpPr>
          <p:spPr>
            <a:xfrm>
              <a:off x="5209495" y="1912627"/>
              <a:ext cx="1116000" cy="1116000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53270D0-21B4-4C38-9192-9235CAF52744}"/>
                </a:ext>
              </a:extLst>
            </p:cNvPr>
            <p:cNvSpPr/>
            <p:nvPr/>
          </p:nvSpPr>
          <p:spPr>
            <a:xfrm>
              <a:off x="5089355" y="1784791"/>
              <a:ext cx="1368000" cy="1368000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1805A55-97ED-4149-A4AF-3A0AF8D68DFF}"/>
                </a:ext>
              </a:extLst>
            </p:cNvPr>
            <p:cNvSpPr/>
            <p:nvPr/>
          </p:nvSpPr>
          <p:spPr>
            <a:xfrm>
              <a:off x="5032021" y="1732433"/>
              <a:ext cx="1476000" cy="14760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1FA7BCB-4E9D-4661-853D-31239118FBBD}"/>
                </a:ext>
              </a:extLst>
            </p:cNvPr>
            <p:cNvSpPr/>
            <p:nvPr/>
          </p:nvSpPr>
          <p:spPr>
            <a:xfrm>
              <a:off x="4975495" y="1673366"/>
              <a:ext cx="1584000" cy="1584000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67E4B56-5B46-4F22-9CC1-172B8D5FF9A8}"/>
                </a:ext>
              </a:extLst>
            </p:cNvPr>
            <p:cNvSpPr/>
            <p:nvPr/>
          </p:nvSpPr>
          <p:spPr>
            <a:xfrm>
              <a:off x="4923059" y="1622580"/>
              <a:ext cx="1692000" cy="1692000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077C9E5-384F-4F6E-AA35-FE6566C71A44}"/>
              </a:ext>
            </a:extLst>
          </p:cNvPr>
          <p:cNvSpPr txBox="1"/>
          <p:nvPr/>
        </p:nvSpPr>
        <p:spPr>
          <a:xfrm>
            <a:off x="3616658" y="2261667"/>
            <a:ext cx="103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PROGEP</a:t>
            </a:r>
            <a:endParaRPr lang="fr-FR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243D456-3368-44CF-A2E6-368803105D32}"/>
              </a:ext>
            </a:extLst>
          </p:cNvPr>
          <p:cNvSpPr/>
          <p:nvPr/>
        </p:nvSpPr>
        <p:spPr>
          <a:xfrm>
            <a:off x="4011398" y="4602203"/>
            <a:ext cx="1260000" cy="1260000"/>
          </a:xfrm>
          <a:prstGeom prst="ellipse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7E8A878-52E6-4A13-A3E4-8245DE35ADA8}"/>
              </a:ext>
            </a:extLst>
          </p:cNvPr>
          <p:cNvSpPr/>
          <p:nvPr/>
        </p:nvSpPr>
        <p:spPr>
          <a:xfrm>
            <a:off x="4090433" y="4665793"/>
            <a:ext cx="1116000" cy="11160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AB9C6A-EF44-4B2A-BFEE-A10507C46B64}"/>
              </a:ext>
            </a:extLst>
          </p:cNvPr>
          <p:cNvSpPr txBox="1"/>
          <p:nvPr/>
        </p:nvSpPr>
        <p:spPr>
          <a:xfrm>
            <a:off x="4243804" y="5046520"/>
            <a:ext cx="93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SERRP</a:t>
            </a:r>
            <a:endParaRPr lang="fr-FR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CE83BE4-A1F5-4EEE-A8A2-B2CA28C97CEE}"/>
              </a:ext>
            </a:extLst>
          </p:cNvPr>
          <p:cNvSpPr/>
          <p:nvPr/>
        </p:nvSpPr>
        <p:spPr>
          <a:xfrm>
            <a:off x="1781936" y="3315640"/>
            <a:ext cx="1116000" cy="11160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07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523C-4FC7-46F3-80D0-0801947A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228600"/>
            <a:ext cx="10515600" cy="1325563"/>
          </a:xfrm>
        </p:spPr>
        <p:txBody>
          <a:bodyPr/>
          <a:lstStyle/>
          <a:p>
            <a:r>
              <a:rPr lang="en-US" dirty="0"/>
              <a:t>Senegal delta</a:t>
            </a:r>
            <a:r>
              <a:rPr lang="en-US" sz="3200" dirty="0"/>
              <a:t>: main threats and what causes them</a:t>
            </a:r>
            <a:endParaRPr lang="nl-NL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1AE30-0FFB-4EAA-80E9-5EA48EC8AC6E}"/>
              </a:ext>
            </a:extLst>
          </p:cNvPr>
          <p:cNvSpPr txBox="1"/>
          <p:nvPr/>
        </p:nvSpPr>
        <p:spPr>
          <a:xfrm>
            <a:off x="6344366" y="1318394"/>
            <a:ext cx="183578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River flooding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B62E3-CE14-447B-BFB4-C1645047165C}"/>
              </a:ext>
            </a:extLst>
          </p:cNvPr>
          <p:cNvSpPr txBox="1"/>
          <p:nvPr/>
        </p:nvSpPr>
        <p:spPr>
          <a:xfrm>
            <a:off x="6356431" y="4208995"/>
            <a:ext cx="181165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Surface water salinization</a:t>
            </a:r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7BB2-40CD-477F-942E-E13230511E03}"/>
              </a:ext>
            </a:extLst>
          </p:cNvPr>
          <p:cNvSpPr txBox="1"/>
          <p:nvPr/>
        </p:nvSpPr>
        <p:spPr>
          <a:xfrm>
            <a:off x="10258246" y="4056395"/>
            <a:ext cx="1835783" cy="92333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Reduction of agricultural production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C42F1-C8B0-48FE-9C16-9D7AEACF93E6}"/>
              </a:ext>
            </a:extLst>
          </p:cNvPr>
          <p:cNvSpPr txBox="1"/>
          <p:nvPr/>
        </p:nvSpPr>
        <p:spPr>
          <a:xfrm>
            <a:off x="10258246" y="1724457"/>
            <a:ext cx="183578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Infrastructural damage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D0BAF-613B-4931-959B-64DB3D51ABA7}"/>
              </a:ext>
            </a:extLst>
          </p:cNvPr>
          <p:cNvSpPr txBox="1"/>
          <p:nvPr/>
        </p:nvSpPr>
        <p:spPr>
          <a:xfrm>
            <a:off x="98372" y="4944791"/>
            <a:ext cx="1822177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Population and economic growth</a:t>
            </a:r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9995EA-246D-48E0-A605-770516FFCC17}"/>
              </a:ext>
            </a:extLst>
          </p:cNvPr>
          <p:cNvSpPr txBox="1"/>
          <p:nvPr/>
        </p:nvSpPr>
        <p:spPr>
          <a:xfrm>
            <a:off x="3158360" y="4237589"/>
            <a:ext cx="181202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Increasing fresh water demand</a:t>
            </a:r>
            <a:endParaRPr lang="nl-NL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E83A93-8F55-4B69-9A91-E94652A850A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920549" y="4560755"/>
            <a:ext cx="1237811" cy="70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ADF549C1-8C09-48B2-8D3A-66462F24EAB3}"/>
              </a:ext>
            </a:extLst>
          </p:cNvPr>
          <p:cNvSpPr/>
          <p:nvPr/>
        </p:nvSpPr>
        <p:spPr>
          <a:xfrm>
            <a:off x="76200" y="598714"/>
            <a:ext cx="12017829" cy="587829"/>
          </a:xfrm>
          <a:prstGeom prst="rightArrow">
            <a:avLst/>
          </a:prstGeom>
          <a:gradFill flip="none" rotWithShape="1">
            <a:gsLst>
              <a:gs pos="0">
                <a:srgbClr val="FFFF00"/>
              </a:gs>
              <a:gs pos="52000">
                <a:schemeClr val="accent2"/>
              </a:gs>
              <a:gs pos="100000">
                <a:srgbClr val="C0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DRIVERS 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 STRESSES   &amp; CHALLENGES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THREATS</a:t>
            </a:r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DEE233-44AC-4703-B47F-11ED26B7822D}"/>
              </a:ext>
            </a:extLst>
          </p:cNvPr>
          <p:cNvSpPr txBox="1"/>
          <p:nvPr/>
        </p:nvSpPr>
        <p:spPr>
          <a:xfrm>
            <a:off x="4299857" y="71628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Shortcut to sheet with news articles with examples</a:t>
            </a:r>
            <a:endParaRPr lang="nl-N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F8E398-7036-40F1-A9C4-77E51F46F833}"/>
              </a:ext>
            </a:extLst>
          </p:cNvPr>
          <p:cNvSpPr txBox="1"/>
          <p:nvPr/>
        </p:nvSpPr>
        <p:spPr>
          <a:xfrm>
            <a:off x="10252253" y="3299005"/>
            <a:ext cx="183578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Ecosystem degradation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AB88FC-C7E0-47CD-A6DE-D73EF5A0281C}"/>
              </a:ext>
            </a:extLst>
          </p:cNvPr>
          <p:cNvSpPr txBox="1"/>
          <p:nvPr/>
        </p:nvSpPr>
        <p:spPr>
          <a:xfrm>
            <a:off x="10239750" y="2511731"/>
            <a:ext cx="183578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Loss of human life and health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293069A-A57A-4B7A-879E-33A50CEBB348}"/>
              </a:ext>
            </a:extLst>
          </p:cNvPr>
          <p:cNvCxnSpPr>
            <a:cxnSpLocks/>
            <a:stCxn id="12" idx="3"/>
            <a:endCxn id="324" idx="1"/>
          </p:cNvCxnSpPr>
          <p:nvPr/>
        </p:nvCxnSpPr>
        <p:spPr>
          <a:xfrm flipV="1">
            <a:off x="1920549" y="3746928"/>
            <a:ext cx="1214540" cy="152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B5E990A-294E-402A-A4A2-D5703AF6F791}"/>
              </a:ext>
            </a:extLst>
          </p:cNvPr>
          <p:cNvSpPr txBox="1"/>
          <p:nvPr/>
        </p:nvSpPr>
        <p:spPr>
          <a:xfrm>
            <a:off x="6366498" y="5792795"/>
            <a:ext cx="17915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Land subsidence</a:t>
            </a:r>
            <a:endParaRPr lang="nl-NL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7BEE435-792A-4A4F-9F35-4562DCF0E1B6}"/>
              </a:ext>
            </a:extLst>
          </p:cNvPr>
          <p:cNvSpPr txBox="1"/>
          <p:nvPr/>
        </p:nvSpPr>
        <p:spPr>
          <a:xfrm>
            <a:off x="6366712" y="6307693"/>
            <a:ext cx="179109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Pollution</a:t>
            </a:r>
            <a:endParaRPr lang="nl-NL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E8ADC8CF-6B98-4C1D-97FE-0F213E5113AC}"/>
              </a:ext>
            </a:extLst>
          </p:cNvPr>
          <p:cNvCxnSpPr>
            <a:cxnSpLocks/>
            <a:stCxn id="12" idx="2"/>
            <a:endCxn id="169" idx="1"/>
          </p:cNvCxnSpPr>
          <p:nvPr/>
        </p:nvCxnSpPr>
        <p:spPr>
          <a:xfrm rot="16200000" flipH="1">
            <a:off x="3237468" y="3363114"/>
            <a:ext cx="901237" cy="5357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2259EA89-61C5-4AAB-BACE-52FEECCBABB5}"/>
              </a:ext>
            </a:extLst>
          </p:cNvPr>
          <p:cNvSpPr txBox="1"/>
          <p:nvPr/>
        </p:nvSpPr>
        <p:spPr>
          <a:xfrm>
            <a:off x="3123997" y="2619771"/>
            <a:ext cx="184500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Increasing energy demand</a:t>
            </a:r>
            <a:endParaRPr lang="nl-NL" dirty="0"/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C8DD4C56-9410-499C-94A2-76F7191E29E4}"/>
              </a:ext>
            </a:extLst>
          </p:cNvPr>
          <p:cNvCxnSpPr>
            <a:cxnSpLocks/>
            <a:stCxn id="12" idx="3"/>
            <a:endCxn id="281" idx="1"/>
          </p:cNvCxnSpPr>
          <p:nvPr/>
        </p:nvCxnSpPr>
        <p:spPr>
          <a:xfrm flipV="1">
            <a:off x="1920549" y="2942937"/>
            <a:ext cx="1203448" cy="232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AD597A85-09F5-48B8-ABE3-A86FD5583FCD}"/>
              </a:ext>
            </a:extLst>
          </p:cNvPr>
          <p:cNvSpPr txBox="1"/>
          <p:nvPr/>
        </p:nvSpPr>
        <p:spPr>
          <a:xfrm>
            <a:off x="3135089" y="3423762"/>
            <a:ext cx="184500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Increasing crop demand</a:t>
            </a:r>
            <a:endParaRPr lang="nl-NL" dirty="0"/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1B731113-8F95-4667-AEE1-78E613B1B858}"/>
              </a:ext>
            </a:extLst>
          </p:cNvPr>
          <p:cNvSpPr txBox="1"/>
          <p:nvPr/>
        </p:nvSpPr>
        <p:spPr>
          <a:xfrm>
            <a:off x="6356431" y="5000895"/>
            <a:ext cx="181165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Groundwater salinization</a:t>
            </a:r>
            <a:endParaRPr lang="nl-NL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6C9DEE-0B94-4C18-8978-92171A8A666C}"/>
              </a:ext>
            </a:extLst>
          </p:cNvPr>
          <p:cNvSpPr txBox="1"/>
          <p:nvPr/>
        </p:nvSpPr>
        <p:spPr>
          <a:xfrm>
            <a:off x="6339753" y="1833295"/>
            <a:ext cx="184500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Navigation (safety problems &amp;wish for harbor)</a:t>
            </a:r>
            <a:endParaRPr lang="nl-NL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909EB6-0C10-4322-8FCB-80C12CD9BA35}"/>
              </a:ext>
            </a:extLst>
          </p:cNvPr>
          <p:cNvSpPr txBox="1"/>
          <p:nvPr/>
        </p:nvSpPr>
        <p:spPr>
          <a:xfrm>
            <a:off x="96364" y="1765890"/>
            <a:ext cx="181578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River discharge</a:t>
            </a:r>
            <a:endParaRPr lang="nl-NL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2A302C-7F34-4D26-8403-849AD2BFA5CD}"/>
              </a:ext>
            </a:extLst>
          </p:cNvPr>
          <p:cNvSpPr txBox="1"/>
          <p:nvPr/>
        </p:nvSpPr>
        <p:spPr>
          <a:xfrm>
            <a:off x="96364" y="2224437"/>
            <a:ext cx="181578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Wave climate</a:t>
            </a:r>
            <a:endParaRPr lang="nl-NL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2A8180-4F9D-48CA-B46E-576ABE5C6837}"/>
              </a:ext>
            </a:extLst>
          </p:cNvPr>
          <p:cNvSpPr txBox="1"/>
          <p:nvPr/>
        </p:nvSpPr>
        <p:spPr>
          <a:xfrm>
            <a:off x="92330" y="2682984"/>
            <a:ext cx="1823853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Tide</a:t>
            </a:r>
            <a:endParaRPr lang="nl-NL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83A1528-CE15-4773-AA73-3432EAD820B4}"/>
              </a:ext>
            </a:extLst>
          </p:cNvPr>
          <p:cNvSpPr txBox="1"/>
          <p:nvPr/>
        </p:nvSpPr>
        <p:spPr>
          <a:xfrm>
            <a:off x="103964" y="3141531"/>
            <a:ext cx="180058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Wind</a:t>
            </a:r>
            <a:endParaRPr lang="nl-NL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6531AA9-FB4F-4C91-A0DB-A52C022B0604}"/>
              </a:ext>
            </a:extLst>
          </p:cNvPr>
          <p:cNvSpPr txBox="1"/>
          <p:nvPr/>
        </p:nvSpPr>
        <p:spPr>
          <a:xfrm>
            <a:off x="3160181" y="5051416"/>
            <a:ext cx="181202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Increasing spatial demands</a:t>
            </a:r>
            <a:endParaRPr lang="nl-NL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FAF37C-5DA3-49A6-A2AF-ECE668F3CE1F}"/>
              </a:ext>
            </a:extLst>
          </p:cNvPr>
          <p:cNvSpPr txBox="1"/>
          <p:nvPr/>
        </p:nvSpPr>
        <p:spPr>
          <a:xfrm>
            <a:off x="90737" y="1307343"/>
            <a:ext cx="1827039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Rainfall</a:t>
            </a:r>
            <a:endParaRPr lang="nl-NL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2B099C4-CA2F-4953-B439-C4E4927521B2}"/>
              </a:ext>
            </a:extLst>
          </p:cNvPr>
          <p:cNvSpPr txBox="1"/>
          <p:nvPr/>
        </p:nvSpPr>
        <p:spPr>
          <a:xfrm>
            <a:off x="86365" y="3600080"/>
            <a:ext cx="1835782" cy="877163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  <a:p>
            <a:r>
              <a:rPr lang="en-US" sz="1100" dirty="0"/>
              <a:t>Especially:</a:t>
            </a:r>
          </a:p>
          <a:p>
            <a:r>
              <a:rPr lang="en-US" sz="1100" dirty="0"/>
              <a:t>Sea level rise</a:t>
            </a:r>
          </a:p>
          <a:p>
            <a:r>
              <a:rPr lang="en-US" sz="1100" dirty="0"/>
              <a:t>Changing river discharge</a:t>
            </a:r>
            <a:endParaRPr lang="nl-NL" sz="11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CA9BDCB-8F30-4389-9BB4-1A9051B92483}"/>
              </a:ext>
            </a:extLst>
          </p:cNvPr>
          <p:cNvCxnSpPr>
            <a:cxnSpLocks/>
            <a:stCxn id="75" idx="3"/>
            <a:endCxn id="158" idx="1"/>
          </p:cNvCxnSpPr>
          <p:nvPr/>
        </p:nvCxnSpPr>
        <p:spPr>
          <a:xfrm flipV="1">
            <a:off x="1912148" y="1852111"/>
            <a:ext cx="1223156" cy="55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6DFF214-B990-4B31-877A-7D22C23B6FED}"/>
              </a:ext>
            </a:extLst>
          </p:cNvPr>
          <p:cNvSpPr txBox="1"/>
          <p:nvPr/>
        </p:nvSpPr>
        <p:spPr>
          <a:xfrm>
            <a:off x="3135304" y="1251946"/>
            <a:ext cx="184500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Highly dynamic river and coastal system – rapid morpho. change</a:t>
            </a:r>
            <a:endParaRPr lang="nl-NL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803BB9E-B4F7-44B4-BFF9-F577B827FBA7}"/>
              </a:ext>
            </a:extLst>
          </p:cNvPr>
          <p:cNvCxnSpPr>
            <a:cxnSpLocks/>
            <a:stCxn id="77" idx="3"/>
            <a:endCxn id="158" idx="1"/>
          </p:cNvCxnSpPr>
          <p:nvPr/>
        </p:nvCxnSpPr>
        <p:spPr>
          <a:xfrm flipV="1">
            <a:off x="1916183" y="1852111"/>
            <a:ext cx="1219121" cy="101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0F4FEA0-2A8B-4D61-806B-4B04632603C7}"/>
              </a:ext>
            </a:extLst>
          </p:cNvPr>
          <p:cNvCxnSpPr>
            <a:cxnSpLocks/>
            <a:stCxn id="78" idx="3"/>
            <a:endCxn id="158" idx="1"/>
          </p:cNvCxnSpPr>
          <p:nvPr/>
        </p:nvCxnSpPr>
        <p:spPr>
          <a:xfrm flipV="1">
            <a:off x="1904548" y="1852111"/>
            <a:ext cx="1230756" cy="147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3205531-2748-47CD-A68C-32D8A2C67EF7}"/>
              </a:ext>
            </a:extLst>
          </p:cNvPr>
          <p:cNvSpPr txBox="1"/>
          <p:nvPr/>
        </p:nvSpPr>
        <p:spPr>
          <a:xfrm>
            <a:off x="6355672" y="2902194"/>
            <a:ext cx="181317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Marine submersion</a:t>
            </a:r>
            <a:endParaRPr lang="nl-NL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4E3A849-C060-4456-899B-65CEC16CF965}"/>
              </a:ext>
            </a:extLst>
          </p:cNvPr>
          <p:cNvSpPr txBox="1"/>
          <p:nvPr/>
        </p:nvSpPr>
        <p:spPr>
          <a:xfrm>
            <a:off x="6351060" y="3694094"/>
            <a:ext cx="182239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Coastal erosion</a:t>
            </a:r>
            <a:endParaRPr lang="nl-NL" dirty="0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BBE7C36C-8BA7-44EE-B61E-06A2FEE42CAB}"/>
              </a:ext>
            </a:extLst>
          </p:cNvPr>
          <p:cNvCxnSpPr>
            <a:cxnSpLocks/>
          </p:cNvCxnSpPr>
          <p:nvPr/>
        </p:nvCxnSpPr>
        <p:spPr>
          <a:xfrm>
            <a:off x="853439" y="1621935"/>
            <a:ext cx="0" cy="20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3C98531-BBE0-4A12-A784-66D1D8A40D8D}"/>
              </a:ext>
            </a:extLst>
          </p:cNvPr>
          <p:cNvCxnSpPr>
            <a:cxnSpLocks/>
            <a:stCxn id="158" idx="3"/>
            <a:endCxn id="6" idx="1"/>
          </p:cNvCxnSpPr>
          <p:nvPr/>
        </p:nvCxnSpPr>
        <p:spPr>
          <a:xfrm flipV="1">
            <a:off x="4980312" y="1503060"/>
            <a:ext cx="1364054" cy="34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3D31CBF6-F70C-48F4-A017-0A7B40FEC287}"/>
              </a:ext>
            </a:extLst>
          </p:cNvPr>
          <p:cNvCxnSpPr>
            <a:cxnSpLocks/>
            <a:stCxn id="158" idx="3"/>
            <a:endCxn id="67" idx="1"/>
          </p:cNvCxnSpPr>
          <p:nvPr/>
        </p:nvCxnSpPr>
        <p:spPr>
          <a:xfrm>
            <a:off x="4980312" y="1852111"/>
            <a:ext cx="1359441" cy="44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548FC910-C62C-4168-A396-03017F5A9DD1}"/>
              </a:ext>
            </a:extLst>
          </p:cNvPr>
          <p:cNvCxnSpPr>
            <a:cxnSpLocks/>
            <a:stCxn id="158" idx="3"/>
            <a:endCxn id="184" idx="1"/>
          </p:cNvCxnSpPr>
          <p:nvPr/>
        </p:nvCxnSpPr>
        <p:spPr>
          <a:xfrm>
            <a:off x="4980312" y="1852111"/>
            <a:ext cx="1375360" cy="137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83E97E34-0101-4983-8A80-3923B85C5F48}"/>
              </a:ext>
            </a:extLst>
          </p:cNvPr>
          <p:cNvCxnSpPr>
            <a:cxnSpLocks/>
            <a:stCxn id="158" idx="3"/>
            <a:endCxn id="186" idx="1"/>
          </p:cNvCxnSpPr>
          <p:nvPr/>
        </p:nvCxnSpPr>
        <p:spPr>
          <a:xfrm>
            <a:off x="4980312" y="1852111"/>
            <a:ext cx="1370748" cy="202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DFB94F7-2FD4-4310-BE68-DFB0EA29B573}"/>
              </a:ext>
            </a:extLst>
          </p:cNvPr>
          <p:cNvCxnSpPr>
            <a:cxnSpLocks/>
            <a:stCxn id="158" idx="3"/>
            <a:endCxn id="7" idx="1"/>
          </p:cNvCxnSpPr>
          <p:nvPr/>
        </p:nvCxnSpPr>
        <p:spPr>
          <a:xfrm>
            <a:off x="4980312" y="1852111"/>
            <a:ext cx="1376119" cy="268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849E2AD3-CA49-43D5-A0FF-A1512D3A6397}"/>
              </a:ext>
            </a:extLst>
          </p:cNvPr>
          <p:cNvCxnSpPr>
            <a:cxnSpLocks/>
            <a:stCxn id="158" idx="3"/>
            <a:endCxn id="423" idx="1"/>
          </p:cNvCxnSpPr>
          <p:nvPr/>
        </p:nvCxnSpPr>
        <p:spPr>
          <a:xfrm>
            <a:off x="4980312" y="1852111"/>
            <a:ext cx="1376119" cy="347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A6A33FE-A8A1-441A-BEAE-0DD5ED322734}"/>
              </a:ext>
            </a:extLst>
          </p:cNvPr>
          <p:cNvCxnSpPr>
            <a:cxnSpLocks/>
            <a:stCxn id="158" idx="3"/>
            <a:endCxn id="157" idx="1"/>
          </p:cNvCxnSpPr>
          <p:nvPr/>
        </p:nvCxnSpPr>
        <p:spPr>
          <a:xfrm>
            <a:off x="4980312" y="1852111"/>
            <a:ext cx="1386186" cy="412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AD83928E-948A-4AE2-BA63-E06C212502AD}"/>
              </a:ext>
            </a:extLst>
          </p:cNvPr>
          <p:cNvCxnSpPr>
            <a:cxnSpLocks/>
            <a:stCxn id="423" idx="3"/>
          </p:cNvCxnSpPr>
          <p:nvPr/>
        </p:nvCxnSpPr>
        <p:spPr>
          <a:xfrm flipV="1">
            <a:off x="8168083" y="4396244"/>
            <a:ext cx="2054989" cy="92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4717B108-AF40-4469-97E5-E363963D151C}"/>
              </a:ext>
            </a:extLst>
          </p:cNvPr>
          <p:cNvCxnSpPr>
            <a:cxnSpLocks/>
          </p:cNvCxnSpPr>
          <p:nvPr/>
        </p:nvCxnSpPr>
        <p:spPr>
          <a:xfrm flipV="1">
            <a:off x="8178363" y="3632730"/>
            <a:ext cx="2054989" cy="92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85B7C7B0-6472-4202-A222-F4FAC4269F1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178362" y="2047623"/>
            <a:ext cx="2079884" cy="119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6978162-BC25-4E78-BB75-36E740F4E7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178362" y="2300554"/>
            <a:ext cx="2061388" cy="53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AF200D8F-EDB5-405A-B77C-8C516F83EEB4}"/>
              </a:ext>
            </a:extLst>
          </p:cNvPr>
          <p:cNvCxnSpPr>
            <a:cxnSpLocks/>
          </p:cNvCxnSpPr>
          <p:nvPr/>
        </p:nvCxnSpPr>
        <p:spPr>
          <a:xfrm>
            <a:off x="8157803" y="1490837"/>
            <a:ext cx="2094450" cy="43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B9743DA5-F965-4552-AC4A-14E30C9AE03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80149" y="1503060"/>
            <a:ext cx="2072507" cy="115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DB0A8FA7-EDD9-4173-AE6A-F87CE4A5379F}"/>
              </a:ext>
            </a:extLst>
          </p:cNvPr>
          <p:cNvCxnSpPr>
            <a:cxnSpLocks/>
          </p:cNvCxnSpPr>
          <p:nvPr/>
        </p:nvCxnSpPr>
        <p:spPr>
          <a:xfrm flipV="1">
            <a:off x="8168379" y="2250064"/>
            <a:ext cx="2099526" cy="160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E5DD32D7-AB4B-49B2-9686-2DCF6FFDFA71}"/>
              </a:ext>
            </a:extLst>
          </p:cNvPr>
          <p:cNvCxnSpPr>
            <a:cxnSpLocks/>
          </p:cNvCxnSpPr>
          <p:nvPr/>
        </p:nvCxnSpPr>
        <p:spPr>
          <a:xfrm flipV="1">
            <a:off x="8184761" y="2348862"/>
            <a:ext cx="2083144" cy="365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78291AB4-3AB9-449A-BFDB-E46458901ADF}"/>
              </a:ext>
            </a:extLst>
          </p:cNvPr>
          <p:cNvCxnSpPr>
            <a:cxnSpLocks/>
            <a:stCxn id="169" idx="3"/>
          </p:cNvCxnSpPr>
          <p:nvPr/>
        </p:nvCxnSpPr>
        <p:spPr>
          <a:xfrm flipV="1">
            <a:off x="8157803" y="3850163"/>
            <a:ext cx="2065269" cy="264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3E2C3C18-269A-4547-9AF8-92DA06C3F185}"/>
              </a:ext>
            </a:extLst>
          </p:cNvPr>
          <p:cNvCxnSpPr>
            <a:cxnSpLocks/>
          </p:cNvCxnSpPr>
          <p:nvPr/>
        </p:nvCxnSpPr>
        <p:spPr>
          <a:xfrm flipV="1">
            <a:off x="8167976" y="3037338"/>
            <a:ext cx="2099929" cy="344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5AC52F1C-47FD-461C-9F8E-388358BF2CCA}"/>
              </a:ext>
            </a:extLst>
          </p:cNvPr>
          <p:cNvSpPr txBox="1"/>
          <p:nvPr/>
        </p:nvSpPr>
        <p:spPr>
          <a:xfrm>
            <a:off x="3161075" y="5851017"/>
            <a:ext cx="181902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Increase in navigation demands </a:t>
            </a:r>
            <a:endParaRPr lang="nl-NL" dirty="0"/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9A1BE542-1CCA-4800-98F2-F81D424D51D6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1900083" y="1852111"/>
            <a:ext cx="1235221" cy="8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969ADA8F-D914-49A0-8F36-EA1AE645D8F3}"/>
              </a:ext>
            </a:extLst>
          </p:cNvPr>
          <p:cNvCxnSpPr>
            <a:cxnSpLocks/>
            <a:stCxn id="12" idx="3"/>
            <a:endCxn id="332" idx="1"/>
          </p:cNvCxnSpPr>
          <p:nvPr/>
        </p:nvCxnSpPr>
        <p:spPr>
          <a:xfrm>
            <a:off x="1920549" y="5267957"/>
            <a:ext cx="1240526" cy="104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E6014C17-6F3C-4AD0-84D0-6636D9FA3799}"/>
              </a:ext>
            </a:extLst>
          </p:cNvPr>
          <p:cNvCxnSpPr>
            <a:cxnSpLocks/>
            <a:stCxn id="12" idx="3"/>
            <a:endCxn id="120" idx="1"/>
          </p:cNvCxnSpPr>
          <p:nvPr/>
        </p:nvCxnSpPr>
        <p:spPr>
          <a:xfrm>
            <a:off x="1920549" y="5267957"/>
            <a:ext cx="1239632" cy="10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D87C853C-3390-4C5A-99BB-3FA3F330674A}"/>
              </a:ext>
            </a:extLst>
          </p:cNvPr>
          <p:cNvCxnSpPr>
            <a:cxnSpLocks/>
            <a:stCxn id="332" idx="3"/>
            <a:endCxn id="67" idx="1"/>
          </p:cNvCxnSpPr>
          <p:nvPr/>
        </p:nvCxnSpPr>
        <p:spPr>
          <a:xfrm flipV="1">
            <a:off x="4980096" y="2294960"/>
            <a:ext cx="1359657" cy="401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F1EDC6BC-DE14-4E0A-9CDB-798A8D5DF12B}"/>
              </a:ext>
            </a:extLst>
          </p:cNvPr>
          <p:cNvCxnSpPr>
            <a:cxnSpLocks/>
            <a:stCxn id="67" idx="3"/>
            <a:endCxn id="42" idx="1"/>
          </p:cNvCxnSpPr>
          <p:nvPr/>
        </p:nvCxnSpPr>
        <p:spPr>
          <a:xfrm>
            <a:off x="8184761" y="2294960"/>
            <a:ext cx="2067492" cy="132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42902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C8B02E-4251-4F74-B25C-F97A6751E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DA759-0EFA-438B-B4C3-CB9A7BD8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693A-71A6-4A10-98DA-94FA05EA2703}" type="datetime1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506E-7753-4492-959B-4F129DE4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CF67-BD83-4022-978B-E5B780CA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FF05-CE44-4D9B-996E-58361339AB2A}" type="slidenum">
              <a:rPr lang="nl-NL" smtClean="0"/>
              <a:t>3</a:t>
            </a:fld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DE0A9-F0B2-4EAF-B1BC-715FFAA421FC}"/>
              </a:ext>
            </a:extLst>
          </p:cNvPr>
          <p:cNvSpPr/>
          <p:nvPr/>
        </p:nvSpPr>
        <p:spPr>
          <a:xfrm>
            <a:off x="4525178" y="4845172"/>
            <a:ext cx="6367244" cy="191486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CURRENT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Severely threatened by soil subsidence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Anthropogenic influences explain 65-92% of subsidence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Current best estimate of subsidence rate is 9 mm/</a:t>
            </a:r>
            <a:r>
              <a:rPr lang="en-US" sz="1200" dirty="0" err="1">
                <a:solidFill>
                  <a:schemeClr val="tx1"/>
                </a:solidFill>
              </a:rPr>
              <a:t>yr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Some areas subside by over 25 mm/</a:t>
            </a:r>
            <a:r>
              <a:rPr lang="en-US" sz="1200" dirty="0" err="1">
                <a:solidFill>
                  <a:schemeClr val="tx1"/>
                </a:solidFill>
              </a:rPr>
              <a:t>yr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FUTURE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Large part of Mekong Delta will very likely be below sea level in the next 100 years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64D31C6-E57F-47E9-9BE6-E82C045CA3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1" y="2000319"/>
            <a:ext cx="2287712" cy="1509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* Senegal River Watershed: 350000 km</a:t>
            </a:r>
            <a:r>
              <a:rPr lang="en-US" sz="1100" baseline="30000" dirty="0"/>
              <a:t>2</a:t>
            </a:r>
            <a:br>
              <a:rPr lang="en-US" sz="1100" baseline="30000" dirty="0"/>
            </a:br>
            <a:r>
              <a:rPr lang="en-US" sz="1100" dirty="0"/>
              <a:t>* Shared between Guinea, Mali, Senegal and Mauritania</a:t>
            </a:r>
            <a:br>
              <a:rPr lang="en-US" sz="1100" dirty="0"/>
            </a:br>
            <a:r>
              <a:rPr lang="en-US" sz="1100" dirty="0"/>
              <a:t>* Length: 1800 km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endParaRPr lang="nl-NL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CC6944-8C77-4E85-B9F5-3C623759E516}"/>
              </a:ext>
            </a:extLst>
          </p:cNvPr>
          <p:cNvSpPr/>
          <p:nvPr/>
        </p:nvSpPr>
        <p:spPr>
          <a:xfrm>
            <a:off x="6890158" y="1043734"/>
            <a:ext cx="5301842" cy="192191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b="1" dirty="0">
                <a:solidFill>
                  <a:schemeClr val="tx1"/>
                </a:solidFill>
              </a:rPr>
              <a:t>POTENTIAL FOR ADAPTATION/MITIGATION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Reduce groundwater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Stimulate </a:t>
            </a:r>
            <a:r>
              <a:rPr lang="en-US" sz="1200" dirty="0" err="1">
                <a:solidFill>
                  <a:schemeClr val="tx1"/>
                </a:solidFill>
              </a:rPr>
              <a:t>groundwate</a:t>
            </a:r>
            <a:r>
              <a:rPr lang="en-US" sz="1200" dirty="0">
                <a:solidFill>
                  <a:schemeClr val="tx1"/>
                </a:solidFill>
              </a:rPr>
              <a:t> recharge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Re-enable sedimentation on the delta plain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Value delta elevation as depletable natural resource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D9A12-A0EB-488B-8764-E1B24A2B0653}"/>
              </a:ext>
            </a:extLst>
          </p:cNvPr>
          <p:cNvSpPr txBox="1"/>
          <p:nvPr/>
        </p:nvSpPr>
        <p:spPr>
          <a:xfrm>
            <a:off x="5291191" y="695863"/>
            <a:ext cx="1541123" cy="14465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Coastal erosion</a:t>
            </a:r>
          </a:p>
          <a:p>
            <a:r>
              <a:rPr lang="en-US" sz="1200" i="1" dirty="0"/>
              <a:t>River Flooding</a:t>
            </a:r>
          </a:p>
          <a:p>
            <a:r>
              <a:rPr lang="en-US" sz="1200" i="1" dirty="0"/>
              <a:t>Marine Flooding</a:t>
            </a:r>
          </a:p>
          <a:p>
            <a:r>
              <a:rPr lang="en-US" sz="1200" i="1" dirty="0"/>
              <a:t>Salinization</a:t>
            </a:r>
          </a:p>
          <a:p>
            <a:r>
              <a:rPr lang="en-US" sz="1200" i="1" dirty="0"/>
              <a:t>Navigability</a:t>
            </a:r>
          </a:p>
          <a:p>
            <a:r>
              <a:rPr lang="en-US" sz="1200" i="1" dirty="0"/>
              <a:t>Env. Degradation</a:t>
            </a:r>
          </a:p>
          <a:p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2070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4319-12BA-41C7-A750-DD5EE844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37EB-1B88-4200-A169-019B02A60068}" type="datetime1">
              <a:rPr lang="nl-NL" smtClean="0"/>
              <a:t>19-12-2022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1A62D2-2EE6-4BF3-A6E1-2B8513CBC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2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6E241-692D-43A8-AD52-5F7368120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0805"/>
            <a:ext cx="2680773" cy="261144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2446C1-73B9-485E-B184-BD9E6961E54A}"/>
              </a:ext>
            </a:extLst>
          </p:cNvPr>
          <p:cNvSpPr txBox="1"/>
          <p:nvPr/>
        </p:nvSpPr>
        <p:spPr>
          <a:xfrm>
            <a:off x="0" y="523982"/>
            <a:ext cx="113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Senegal</a:t>
            </a:r>
            <a:endParaRPr lang="nl-NL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7FE79-0372-433E-8F24-9FA89CDC0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382" y="482048"/>
            <a:ext cx="6181618" cy="267129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F17B91-6CCD-41FE-826D-2B070847464E}"/>
              </a:ext>
            </a:extLst>
          </p:cNvPr>
          <p:cNvSpPr/>
          <p:nvPr/>
        </p:nvSpPr>
        <p:spPr>
          <a:xfrm>
            <a:off x="34924" y="3147953"/>
            <a:ext cx="5985733" cy="2232837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Current situation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Saint-Louis city: Severe coastal erosion along waterfront up to 4 m/y due to negative feedback loop. Sediment deficit and interaction with old seawall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Gandiolais</a:t>
            </a:r>
            <a:r>
              <a:rPr lang="en-US" sz="1200" dirty="0"/>
              <a:t> region: Erosion along the </a:t>
            </a:r>
            <a:r>
              <a:rPr lang="en-US" sz="1200" dirty="0" err="1"/>
              <a:t>Gandiolais</a:t>
            </a:r>
            <a:r>
              <a:rPr lang="en-US" sz="1200" dirty="0"/>
              <a:t> coastline, due to southward migration new river mouth</a:t>
            </a:r>
            <a:endParaRPr lang="nl-NL" sz="1200" dirty="0"/>
          </a:p>
          <a:p>
            <a:r>
              <a:rPr lang="nl-NL" sz="1400" b="1" dirty="0" err="1"/>
              <a:t>Future</a:t>
            </a:r>
            <a:r>
              <a:rPr lang="en-US" sz="1400" b="1" dirty="0"/>
              <a:t> situation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Saint-Louis a positive impact is expected due to wave sheltering effects by a new offshore Gaz platform. However, enhanced erosion in the south is expected, due to picking up of 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Migration of river mouth will expose </a:t>
            </a:r>
            <a:r>
              <a:rPr lang="en-US" sz="1200" dirty="0" err="1"/>
              <a:t>Gandiolais</a:t>
            </a:r>
            <a:r>
              <a:rPr lang="en-US" sz="1200" dirty="0"/>
              <a:t> villages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Enhancement of erosion due to sea level rise</a:t>
            </a:r>
            <a:endParaRPr lang="nl-NL" sz="1200" dirty="0"/>
          </a:p>
          <a:p>
            <a:endParaRPr lang="en-US" sz="1200" b="1" dirty="0"/>
          </a:p>
          <a:p>
            <a:endParaRPr lang="en-US" sz="1400" b="1" dirty="0"/>
          </a:p>
          <a:p>
            <a:endParaRPr lang="nl-N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B1B3D6-7325-4429-8F95-557FC7A8A0A0}"/>
              </a:ext>
            </a:extLst>
          </p:cNvPr>
          <p:cNvSpPr/>
          <p:nvPr/>
        </p:nvSpPr>
        <p:spPr>
          <a:xfrm>
            <a:off x="6150794" y="3156516"/>
            <a:ext cx="6015805" cy="2232837"/>
          </a:xfrm>
          <a:prstGeom prst="roundRect">
            <a:avLst/>
          </a:prstGeom>
          <a:effectLst>
            <a:softEdge rad="3175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/>
          </a:p>
          <a:p>
            <a:r>
              <a:rPr lang="en-US" sz="1400" b="1" dirty="0"/>
              <a:t>Potential for Adaptation/Mitigation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Before 2035: Seawall reinforcements around the neighborhoods boarding the river, with seawall height up to 2m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After 2050: In case of expected high river discharge – identified by upstream monitoring – creation of breach through sandspit, a few kilometers south of </a:t>
            </a:r>
            <a:r>
              <a:rPr lang="en-US" sz="1200" dirty="0" err="1"/>
              <a:t>Degounaye</a:t>
            </a:r>
            <a:endParaRPr lang="en-US" sz="1200" b="1" dirty="0"/>
          </a:p>
          <a:p>
            <a:endParaRPr lang="nl-NL" dirty="0"/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F877B95C-3E0E-47CB-8DAA-EFBDE2D06E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818543" y="954390"/>
            <a:ext cx="2893887" cy="13572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* Senegal River Watershed: 350000 km</a:t>
            </a:r>
            <a:r>
              <a:rPr lang="en-US" sz="1100" baseline="30000" dirty="0"/>
              <a:t>2</a:t>
            </a:r>
            <a:br>
              <a:rPr lang="en-US" sz="1100" baseline="30000" dirty="0"/>
            </a:br>
            <a:r>
              <a:rPr lang="en-US" sz="1100" dirty="0"/>
              <a:t>* Shared between Guinea, Mali, Senegal and Mauritania</a:t>
            </a:r>
            <a:br>
              <a:rPr lang="en-US" sz="1100" dirty="0"/>
            </a:br>
            <a:r>
              <a:rPr lang="en-US" sz="1100" dirty="0"/>
              <a:t>* Length: 1800 km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endParaRPr lang="nl-NL" sz="9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7A8FC6-D048-4335-8DC4-938B96AD5A05}"/>
              </a:ext>
            </a:extLst>
          </p:cNvPr>
          <p:cNvSpPr/>
          <p:nvPr/>
        </p:nvSpPr>
        <p:spPr>
          <a:xfrm>
            <a:off x="2804845" y="534256"/>
            <a:ext cx="2917861" cy="308225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Delta Characteristics</a:t>
            </a:r>
            <a:endParaRPr lang="nl-N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9FF0BF-72BF-422B-BEA2-63E92A546328}"/>
              </a:ext>
            </a:extLst>
          </p:cNvPr>
          <p:cNvSpPr/>
          <p:nvPr/>
        </p:nvSpPr>
        <p:spPr>
          <a:xfrm>
            <a:off x="2782585" y="2371618"/>
            <a:ext cx="2917861" cy="308225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Challenges/topics (select)</a:t>
            </a:r>
            <a:endParaRPr lang="nl-N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65D213-2910-4DDF-9043-DE926D816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791" y="2714549"/>
            <a:ext cx="291285" cy="3561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5CB9ED-2464-4B3A-85C9-2EC5652460AE}"/>
              </a:ext>
            </a:extLst>
          </p:cNvPr>
          <p:cNvSpPr/>
          <p:nvPr/>
        </p:nvSpPr>
        <p:spPr>
          <a:xfrm>
            <a:off x="3154166" y="2763748"/>
            <a:ext cx="2547991" cy="256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/>
                </a:solidFill>
              </a:rPr>
              <a:t>Coastal erosion</a:t>
            </a:r>
            <a:endParaRPr lang="nl-NL" i="1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D71318-5961-43BD-A3DC-66C972B19AC6}"/>
              </a:ext>
            </a:extLst>
          </p:cNvPr>
          <p:cNvPicPr/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61" y="5819443"/>
            <a:ext cx="1286540" cy="103855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283CB2-AB0A-4876-B3E7-E6C1AEE82333}"/>
              </a:ext>
            </a:extLst>
          </p:cNvPr>
          <p:cNvPicPr/>
          <p:nvPr/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696" y="5801831"/>
            <a:ext cx="1176669" cy="1056169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54DB2B-C7BE-4E2C-8200-319214F4C78E}"/>
              </a:ext>
            </a:extLst>
          </p:cNvPr>
          <p:cNvPicPr/>
          <p:nvPr/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44" y="5805376"/>
            <a:ext cx="1222744" cy="1052624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98C050C-8526-41C3-A0B4-39FEC13ABF7D}"/>
              </a:ext>
            </a:extLst>
          </p:cNvPr>
          <p:cNvSpPr txBox="1"/>
          <p:nvPr/>
        </p:nvSpPr>
        <p:spPr>
          <a:xfrm>
            <a:off x="6530343" y="5556418"/>
            <a:ext cx="7584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SERRP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7A23F-B215-47DA-AC8D-55252ED4C194}"/>
              </a:ext>
            </a:extLst>
          </p:cNvPr>
          <p:cNvSpPr txBox="1"/>
          <p:nvPr/>
        </p:nvSpPr>
        <p:spPr>
          <a:xfrm>
            <a:off x="4570806" y="5539053"/>
            <a:ext cx="14885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OMVS Training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978E5A-65CB-4E06-BB00-644716DE677D}"/>
              </a:ext>
            </a:extLst>
          </p:cNvPr>
          <p:cNvSpPr txBox="1"/>
          <p:nvPr/>
        </p:nvSpPr>
        <p:spPr>
          <a:xfrm>
            <a:off x="3405288" y="5523884"/>
            <a:ext cx="85848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PROGEP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6570793-8704-4009-B65A-4A74AAFC89FD}"/>
              </a:ext>
            </a:extLst>
          </p:cNvPr>
          <p:cNvSpPr/>
          <p:nvPr/>
        </p:nvSpPr>
        <p:spPr>
          <a:xfrm>
            <a:off x="470899" y="5885379"/>
            <a:ext cx="1748319" cy="330486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551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4319-12BA-41C7-A750-DD5EE844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37EB-1B88-4200-A169-019B02A60068}" type="datetime1">
              <a:rPr lang="nl-NL" smtClean="0"/>
              <a:t>19-12-2022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1A62D2-2EE6-4BF3-A6E1-2B8513CBC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2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6E241-692D-43A8-AD52-5F7368120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0805"/>
            <a:ext cx="2680773" cy="261144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2446C1-73B9-485E-B184-BD9E6961E54A}"/>
              </a:ext>
            </a:extLst>
          </p:cNvPr>
          <p:cNvSpPr txBox="1"/>
          <p:nvPr/>
        </p:nvSpPr>
        <p:spPr>
          <a:xfrm>
            <a:off x="0" y="523982"/>
            <a:ext cx="113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Senegal</a:t>
            </a:r>
            <a:endParaRPr lang="nl-NL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7FE79-0372-433E-8F24-9FA89CDC0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382" y="482048"/>
            <a:ext cx="6181618" cy="267129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F17B91-6CCD-41FE-826D-2B070847464E}"/>
              </a:ext>
            </a:extLst>
          </p:cNvPr>
          <p:cNvSpPr/>
          <p:nvPr/>
        </p:nvSpPr>
        <p:spPr>
          <a:xfrm>
            <a:off x="34924" y="3147953"/>
            <a:ext cx="5985733" cy="2232837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Current situation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Saint-Louis city: Severe coastal erosion along waterfront up to 4 m/y due to negative feedback loop. Sediment deficit and interaction with old seawall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Gandiolais</a:t>
            </a:r>
            <a:r>
              <a:rPr lang="en-US" sz="1200" dirty="0"/>
              <a:t> region: Erosion along the </a:t>
            </a:r>
            <a:r>
              <a:rPr lang="en-US" sz="1200" dirty="0" err="1"/>
              <a:t>Gandiolais</a:t>
            </a:r>
            <a:r>
              <a:rPr lang="en-US" sz="1200" dirty="0"/>
              <a:t> coastline, due to southward migration new river mouth</a:t>
            </a:r>
            <a:endParaRPr lang="nl-NL" sz="1200" dirty="0"/>
          </a:p>
          <a:p>
            <a:r>
              <a:rPr lang="nl-NL" sz="1400" b="1" dirty="0" err="1"/>
              <a:t>Future</a:t>
            </a:r>
            <a:r>
              <a:rPr lang="en-US" sz="1400" b="1" dirty="0"/>
              <a:t> situation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Saint-Louis a positive impact is expected due to wave sheltering effects by a new offshore Gaz platform. However, enhanced erosion in the south is expected, due to picking up of 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Migration of river mouth will expose </a:t>
            </a:r>
            <a:r>
              <a:rPr lang="en-US" sz="1200" dirty="0" err="1"/>
              <a:t>Gandiolais</a:t>
            </a:r>
            <a:r>
              <a:rPr lang="en-US" sz="1200" dirty="0"/>
              <a:t> villages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Enhancement of erosion due to sea level rise</a:t>
            </a:r>
            <a:endParaRPr lang="nl-NL" sz="1200" dirty="0"/>
          </a:p>
          <a:p>
            <a:endParaRPr lang="en-US" sz="1200" b="1" dirty="0"/>
          </a:p>
          <a:p>
            <a:endParaRPr lang="en-US" sz="1400" b="1" dirty="0"/>
          </a:p>
          <a:p>
            <a:endParaRPr lang="nl-N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B1B3D6-7325-4429-8F95-557FC7A8A0A0}"/>
              </a:ext>
            </a:extLst>
          </p:cNvPr>
          <p:cNvSpPr/>
          <p:nvPr/>
        </p:nvSpPr>
        <p:spPr>
          <a:xfrm>
            <a:off x="6150794" y="3156516"/>
            <a:ext cx="6015805" cy="2232837"/>
          </a:xfrm>
          <a:prstGeom prst="roundRect">
            <a:avLst/>
          </a:prstGeom>
          <a:effectLst>
            <a:softEdge rad="3175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Potential for Adaptation/Mitigation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Saint-Louis city: Large beach nourishment ~2.5 Mm3 + around 2050: Dike heightening/groin if needed. 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Gandiolais</a:t>
            </a:r>
            <a:r>
              <a:rPr lang="en-US" sz="1200" dirty="0"/>
              <a:t> region : Periodic localized sand nourishments in front of villages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endParaRPr lang="en-US" sz="1400" b="1" dirty="0"/>
          </a:p>
          <a:p>
            <a:endParaRPr lang="en-US" sz="1200" b="1" dirty="0"/>
          </a:p>
          <a:p>
            <a:endParaRPr lang="en-US" sz="1400" b="1" dirty="0"/>
          </a:p>
          <a:p>
            <a:endParaRPr lang="nl-NL" dirty="0"/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F877B95C-3E0E-47CB-8DAA-EFBDE2D06E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818543" y="954390"/>
            <a:ext cx="2893887" cy="13572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* Senegal River Watershed: 350000 km</a:t>
            </a:r>
            <a:r>
              <a:rPr lang="en-US" sz="1100" baseline="30000" dirty="0"/>
              <a:t>2</a:t>
            </a:r>
            <a:br>
              <a:rPr lang="en-US" sz="1100" baseline="30000" dirty="0"/>
            </a:br>
            <a:r>
              <a:rPr lang="en-US" sz="1100" dirty="0"/>
              <a:t>* Shared between Guinea, Mali, Senegal and Mauritania</a:t>
            </a:r>
            <a:br>
              <a:rPr lang="en-US" sz="1100" dirty="0"/>
            </a:br>
            <a:r>
              <a:rPr lang="en-US" sz="1100" dirty="0"/>
              <a:t>* Length: 1800 km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endParaRPr lang="nl-NL" sz="9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7A8FC6-D048-4335-8DC4-938B96AD5A05}"/>
              </a:ext>
            </a:extLst>
          </p:cNvPr>
          <p:cNvSpPr/>
          <p:nvPr/>
        </p:nvSpPr>
        <p:spPr>
          <a:xfrm>
            <a:off x="2804845" y="534256"/>
            <a:ext cx="2917861" cy="308225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Delta Characteristics</a:t>
            </a:r>
            <a:endParaRPr lang="nl-N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9FF0BF-72BF-422B-BEA2-63E92A546328}"/>
              </a:ext>
            </a:extLst>
          </p:cNvPr>
          <p:cNvSpPr/>
          <p:nvPr/>
        </p:nvSpPr>
        <p:spPr>
          <a:xfrm>
            <a:off x="2782585" y="2371618"/>
            <a:ext cx="2917861" cy="308225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Challenges/topics (select)</a:t>
            </a:r>
            <a:endParaRPr lang="nl-N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65D213-2910-4DDF-9043-DE926D816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791" y="2714549"/>
            <a:ext cx="291285" cy="3561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5CB9ED-2464-4B3A-85C9-2EC5652460AE}"/>
              </a:ext>
            </a:extLst>
          </p:cNvPr>
          <p:cNvSpPr/>
          <p:nvPr/>
        </p:nvSpPr>
        <p:spPr>
          <a:xfrm>
            <a:off x="3154166" y="2763748"/>
            <a:ext cx="2547991" cy="22397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i="1" dirty="0">
                <a:solidFill>
                  <a:schemeClr val="tx1"/>
                </a:solidFill>
              </a:rPr>
              <a:t>Coastal erosion</a:t>
            </a:r>
          </a:p>
          <a:p>
            <a:r>
              <a:rPr lang="en-US" i="1" dirty="0">
                <a:solidFill>
                  <a:schemeClr val="tx1"/>
                </a:solidFill>
              </a:rPr>
              <a:t>River flooding</a:t>
            </a:r>
          </a:p>
          <a:p>
            <a:r>
              <a:rPr lang="en-US" i="1" dirty="0">
                <a:solidFill>
                  <a:schemeClr val="tx1"/>
                </a:solidFill>
              </a:rPr>
              <a:t>Marine flooding</a:t>
            </a:r>
          </a:p>
          <a:p>
            <a:r>
              <a:rPr lang="en-US" i="1" dirty="0">
                <a:solidFill>
                  <a:schemeClr val="tx1"/>
                </a:solidFill>
              </a:rPr>
              <a:t>Salinization</a:t>
            </a:r>
          </a:p>
          <a:p>
            <a:r>
              <a:rPr lang="en-US" i="1" dirty="0">
                <a:solidFill>
                  <a:schemeClr val="tx1"/>
                </a:solidFill>
              </a:rPr>
              <a:t>Navigability</a:t>
            </a:r>
          </a:p>
          <a:p>
            <a:r>
              <a:rPr lang="en-US" i="1" dirty="0">
                <a:solidFill>
                  <a:schemeClr val="tx1"/>
                </a:solidFill>
              </a:rPr>
              <a:t>Env. degradation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nl-NL" i="1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D71318-5961-43BD-A3DC-66C972B19AC6}"/>
              </a:ext>
            </a:extLst>
          </p:cNvPr>
          <p:cNvPicPr/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61" y="5819443"/>
            <a:ext cx="1286540" cy="103855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283CB2-AB0A-4876-B3E7-E6C1AEE82333}"/>
              </a:ext>
            </a:extLst>
          </p:cNvPr>
          <p:cNvPicPr/>
          <p:nvPr/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696" y="5801831"/>
            <a:ext cx="1176669" cy="1056169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54DB2B-C7BE-4E2C-8200-319214F4C78E}"/>
              </a:ext>
            </a:extLst>
          </p:cNvPr>
          <p:cNvPicPr/>
          <p:nvPr/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44" y="5805376"/>
            <a:ext cx="1222744" cy="1052624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98C050C-8526-41C3-A0B4-39FEC13ABF7D}"/>
              </a:ext>
            </a:extLst>
          </p:cNvPr>
          <p:cNvSpPr txBox="1"/>
          <p:nvPr/>
        </p:nvSpPr>
        <p:spPr>
          <a:xfrm>
            <a:off x="6530343" y="5556418"/>
            <a:ext cx="7584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SERRP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7A23F-B215-47DA-AC8D-55252ED4C194}"/>
              </a:ext>
            </a:extLst>
          </p:cNvPr>
          <p:cNvSpPr txBox="1"/>
          <p:nvPr/>
        </p:nvSpPr>
        <p:spPr>
          <a:xfrm>
            <a:off x="4570806" y="5539053"/>
            <a:ext cx="14885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OMVS Training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978E5A-65CB-4E06-BB00-644716DE677D}"/>
              </a:ext>
            </a:extLst>
          </p:cNvPr>
          <p:cNvSpPr txBox="1"/>
          <p:nvPr/>
        </p:nvSpPr>
        <p:spPr>
          <a:xfrm>
            <a:off x="3405288" y="5523884"/>
            <a:ext cx="85848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PROGEP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6570793-8704-4009-B65A-4A74AAFC89FD}"/>
              </a:ext>
            </a:extLst>
          </p:cNvPr>
          <p:cNvSpPr/>
          <p:nvPr/>
        </p:nvSpPr>
        <p:spPr>
          <a:xfrm>
            <a:off x="470899" y="5885379"/>
            <a:ext cx="1748319" cy="330486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nl-NL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DD1148-5D2C-4C5C-B864-99543E36AC7B}"/>
              </a:ext>
            </a:extLst>
          </p:cNvPr>
          <p:cNvSpPr/>
          <p:nvPr/>
        </p:nvSpPr>
        <p:spPr>
          <a:xfrm>
            <a:off x="3236361" y="3154166"/>
            <a:ext cx="2424700" cy="287678"/>
          </a:xfrm>
          <a:prstGeom prst="roundRect">
            <a:avLst/>
          </a:prstGeom>
          <a:noFill/>
          <a:ln w="5715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6" name="Graphic 25" descr="Cursor">
            <a:extLst>
              <a:ext uri="{FF2B5EF4-FFF2-40B4-BE49-F238E27FC236}">
                <a16:creationId xmlns:a16="http://schemas.microsoft.com/office/drawing/2014/main" id="{F8D392A3-2119-4C6A-B580-562406DE95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205591">
            <a:off x="5071190" y="3081392"/>
            <a:ext cx="583471" cy="58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4319-12BA-41C7-A750-DD5EE844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37EB-1B88-4200-A169-019B02A60068}" type="datetime1">
              <a:rPr lang="nl-NL" smtClean="0"/>
              <a:t>19-12-2022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1A62D2-2EE6-4BF3-A6E1-2B8513CBC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2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6E241-692D-43A8-AD52-5F7368120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0805"/>
            <a:ext cx="2680773" cy="261144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2446C1-73B9-485E-B184-BD9E6961E54A}"/>
              </a:ext>
            </a:extLst>
          </p:cNvPr>
          <p:cNvSpPr txBox="1"/>
          <p:nvPr/>
        </p:nvSpPr>
        <p:spPr>
          <a:xfrm>
            <a:off x="0" y="523982"/>
            <a:ext cx="113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Senegal</a:t>
            </a:r>
            <a:endParaRPr lang="nl-NL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7FE79-0372-433E-8F24-9FA89CDC0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382" y="482048"/>
            <a:ext cx="6181618" cy="267129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F17B91-6CCD-41FE-826D-2B070847464E}"/>
              </a:ext>
            </a:extLst>
          </p:cNvPr>
          <p:cNvSpPr/>
          <p:nvPr/>
        </p:nvSpPr>
        <p:spPr>
          <a:xfrm>
            <a:off x="34924" y="3147953"/>
            <a:ext cx="5985733" cy="2232837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/>
          </a:p>
          <a:p>
            <a:r>
              <a:rPr lang="en-US" sz="1400" b="1" dirty="0"/>
              <a:t>Current situation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High flood risk in the city of Saint-Louis, due to its location in and along the river, its low-lying </a:t>
            </a:r>
            <a:r>
              <a:rPr lang="en-US" sz="1200" dirty="0" err="1"/>
              <a:t>neighboordhoods</a:t>
            </a:r>
            <a:r>
              <a:rPr lang="en-US" sz="1200" dirty="0"/>
              <a:t>, poor state of seawalls and drainage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nl-NL" sz="1400" b="1" dirty="0" err="1"/>
              <a:t>Future</a:t>
            </a:r>
            <a:r>
              <a:rPr lang="en-US" sz="1400" b="1" dirty="0"/>
              <a:t> situation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Increasing flood risk due to southward migration of the river mouth.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Up to 2050 larger river discharges are expected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After 2050 a potential decline in river discharge </a:t>
            </a:r>
            <a:endParaRPr lang="en-US" sz="1200" b="1" dirty="0"/>
          </a:p>
          <a:p>
            <a:endParaRPr lang="nl-N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B1B3D6-7325-4429-8F95-557FC7A8A0A0}"/>
              </a:ext>
            </a:extLst>
          </p:cNvPr>
          <p:cNvSpPr/>
          <p:nvPr/>
        </p:nvSpPr>
        <p:spPr>
          <a:xfrm>
            <a:off x="6150794" y="3156516"/>
            <a:ext cx="6015805" cy="2232837"/>
          </a:xfrm>
          <a:prstGeom prst="roundRect">
            <a:avLst/>
          </a:prstGeom>
          <a:effectLst>
            <a:softEdge rad="3175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Potential for Adaptation/Mitigation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 2035: Seawall reinforcements around the neighborhoods boarding the river, with seawall height up to 2m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After 2050: In case of expected high river discharge – identified by upstream monitoring – creation of breach through sandspit, a few kilometers south of </a:t>
            </a:r>
            <a:r>
              <a:rPr lang="en-US" sz="1400" dirty="0" err="1"/>
              <a:t>Degounaye</a:t>
            </a:r>
            <a:endParaRPr lang="en-US" sz="1400" b="1" dirty="0"/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F877B95C-3E0E-47CB-8DAA-EFBDE2D06E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818543" y="954390"/>
            <a:ext cx="2893887" cy="13572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* Senegal River Watershed: 350000 km</a:t>
            </a:r>
            <a:r>
              <a:rPr lang="en-US" sz="1100" baseline="30000" dirty="0"/>
              <a:t>2</a:t>
            </a:r>
            <a:br>
              <a:rPr lang="en-US" sz="1100" baseline="30000" dirty="0"/>
            </a:br>
            <a:r>
              <a:rPr lang="en-US" sz="1100" dirty="0"/>
              <a:t>* Shared between Guinea, Mali, Senegal and Mauritania</a:t>
            </a:r>
            <a:br>
              <a:rPr lang="en-US" sz="1100" dirty="0"/>
            </a:br>
            <a:r>
              <a:rPr lang="en-US" sz="1100" dirty="0"/>
              <a:t>* Length: 1800 km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endParaRPr lang="nl-NL" sz="9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7A8FC6-D048-4335-8DC4-938B96AD5A05}"/>
              </a:ext>
            </a:extLst>
          </p:cNvPr>
          <p:cNvSpPr/>
          <p:nvPr/>
        </p:nvSpPr>
        <p:spPr>
          <a:xfrm>
            <a:off x="2804845" y="534256"/>
            <a:ext cx="2917861" cy="308225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Delta Characteristics</a:t>
            </a:r>
            <a:endParaRPr lang="nl-N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9FF0BF-72BF-422B-BEA2-63E92A546328}"/>
              </a:ext>
            </a:extLst>
          </p:cNvPr>
          <p:cNvSpPr/>
          <p:nvPr/>
        </p:nvSpPr>
        <p:spPr>
          <a:xfrm>
            <a:off x="2782585" y="2371618"/>
            <a:ext cx="2917861" cy="308225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Challenges/topics (select)</a:t>
            </a:r>
            <a:endParaRPr lang="nl-N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65D213-2910-4DDF-9043-DE926D816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791" y="2714549"/>
            <a:ext cx="291285" cy="3561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5CB9ED-2464-4B3A-85C9-2EC5652460AE}"/>
              </a:ext>
            </a:extLst>
          </p:cNvPr>
          <p:cNvSpPr/>
          <p:nvPr/>
        </p:nvSpPr>
        <p:spPr>
          <a:xfrm>
            <a:off x="3154166" y="2763748"/>
            <a:ext cx="2547991" cy="256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/>
                </a:solidFill>
              </a:rPr>
              <a:t>River flooding</a:t>
            </a:r>
            <a:endParaRPr lang="nl-NL" i="1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D71318-5961-43BD-A3DC-66C972B19AC6}"/>
              </a:ext>
            </a:extLst>
          </p:cNvPr>
          <p:cNvPicPr/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61" y="5819443"/>
            <a:ext cx="1286540" cy="103855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283CB2-AB0A-4876-B3E7-E6C1AEE82333}"/>
              </a:ext>
            </a:extLst>
          </p:cNvPr>
          <p:cNvPicPr/>
          <p:nvPr/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696" y="5801831"/>
            <a:ext cx="1176669" cy="1056169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54DB2B-C7BE-4E2C-8200-319214F4C78E}"/>
              </a:ext>
            </a:extLst>
          </p:cNvPr>
          <p:cNvPicPr/>
          <p:nvPr/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44" y="5805376"/>
            <a:ext cx="1222744" cy="1052624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98C050C-8526-41C3-A0B4-39FEC13ABF7D}"/>
              </a:ext>
            </a:extLst>
          </p:cNvPr>
          <p:cNvSpPr txBox="1"/>
          <p:nvPr/>
        </p:nvSpPr>
        <p:spPr>
          <a:xfrm>
            <a:off x="6530343" y="5556418"/>
            <a:ext cx="7584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SERRP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7A23F-B215-47DA-AC8D-55252ED4C194}"/>
              </a:ext>
            </a:extLst>
          </p:cNvPr>
          <p:cNvSpPr txBox="1"/>
          <p:nvPr/>
        </p:nvSpPr>
        <p:spPr>
          <a:xfrm>
            <a:off x="4570806" y="5539053"/>
            <a:ext cx="14885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OMVS Training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978E5A-65CB-4E06-BB00-644716DE677D}"/>
              </a:ext>
            </a:extLst>
          </p:cNvPr>
          <p:cNvSpPr txBox="1"/>
          <p:nvPr/>
        </p:nvSpPr>
        <p:spPr>
          <a:xfrm>
            <a:off x="3405288" y="5523884"/>
            <a:ext cx="85848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PROGEP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6570793-8704-4009-B65A-4A74AAFC89FD}"/>
              </a:ext>
            </a:extLst>
          </p:cNvPr>
          <p:cNvSpPr/>
          <p:nvPr/>
        </p:nvSpPr>
        <p:spPr>
          <a:xfrm>
            <a:off x="470899" y="5885379"/>
            <a:ext cx="1748319" cy="330486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8836392"/>
      </p:ext>
    </p:extLst>
  </p:cSld>
  <p:clrMapOvr>
    <a:masterClrMapping/>
  </p:clrMapOvr>
</p:sld>
</file>

<file path=ppt/theme/theme1.xml><?xml version="1.0" encoding="utf-8"?>
<a:theme xmlns:a="http://schemas.openxmlformats.org/drawingml/2006/main" name="Deltares">
  <a:themeElements>
    <a:clrScheme name="Deltares">
      <a:dk1>
        <a:sysClr val="windowText" lastClr="000000"/>
      </a:dk1>
      <a:lt1>
        <a:sysClr val="window" lastClr="FFFFFF"/>
      </a:lt1>
      <a:dk2>
        <a:srgbClr val="080C80"/>
      </a:dk2>
      <a:lt2>
        <a:srgbClr val="F2F2F2"/>
      </a:lt2>
      <a:accent1>
        <a:srgbClr val="080C80"/>
      </a:accent1>
      <a:accent2>
        <a:srgbClr val="0D38E0"/>
      </a:accent2>
      <a:accent3>
        <a:srgbClr val="0EBBF0"/>
      </a:accent3>
      <a:accent4>
        <a:srgbClr val="00B389"/>
      </a:accent4>
      <a:accent5>
        <a:srgbClr val="00CC96"/>
      </a:accent5>
      <a:accent6>
        <a:srgbClr val="00E6A1"/>
      </a:accent6>
      <a:hlink>
        <a:srgbClr val="0D38E0"/>
      </a:hlink>
      <a:folHlink>
        <a:srgbClr val="70707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res - Sjabloon NL.potx" id="{B5042D55-6068-4240-A1FC-01315EC513B9}" vid="{8C6F3C8F-138B-4215-B743-53866FE2FE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Deltares">
      <a:dk1>
        <a:sysClr val="windowText" lastClr="000000"/>
      </a:dk1>
      <a:lt1>
        <a:sysClr val="window" lastClr="FFFFFF"/>
      </a:lt1>
      <a:dk2>
        <a:srgbClr val="0A28A3"/>
      </a:dk2>
      <a:lt2>
        <a:srgbClr val="FFFFFF"/>
      </a:lt2>
      <a:accent1>
        <a:srgbClr val="0A28A3"/>
      </a:accent1>
      <a:accent2>
        <a:srgbClr val="0E43F0"/>
      </a:accent2>
      <a:accent3>
        <a:srgbClr val="0ECAF0"/>
      </a:accent3>
      <a:accent4>
        <a:srgbClr val="00B389"/>
      </a:accent4>
      <a:accent5>
        <a:srgbClr val="00CC96"/>
      </a:accent5>
      <a:accent6>
        <a:srgbClr val="00E6A1"/>
      </a:accent6>
      <a:hlink>
        <a:srgbClr val="0E43F0"/>
      </a:hlink>
      <a:folHlink>
        <a:srgbClr val="0A28A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Deltares">
      <a:dk1>
        <a:sysClr val="windowText" lastClr="000000"/>
      </a:dk1>
      <a:lt1>
        <a:sysClr val="window" lastClr="FFFFFF"/>
      </a:lt1>
      <a:dk2>
        <a:srgbClr val="0A28A3"/>
      </a:dk2>
      <a:lt2>
        <a:srgbClr val="FFFFFF"/>
      </a:lt2>
      <a:accent1>
        <a:srgbClr val="0A28A3"/>
      </a:accent1>
      <a:accent2>
        <a:srgbClr val="0E43F0"/>
      </a:accent2>
      <a:accent3>
        <a:srgbClr val="0ECAF0"/>
      </a:accent3>
      <a:accent4>
        <a:srgbClr val="00B389"/>
      </a:accent4>
      <a:accent5>
        <a:srgbClr val="00CC96"/>
      </a:accent5>
      <a:accent6>
        <a:srgbClr val="00E6A1"/>
      </a:accent6>
      <a:hlink>
        <a:srgbClr val="0E43F0"/>
      </a:hlink>
      <a:folHlink>
        <a:srgbClr val="0A28A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BC2C677EDE6C4AB6DB2B2848C734BB" ma:contentTypeVersion="14" ma:contentTypeDescription="Create a new document." ma:contentTypeScope="" ma:versionID="f7ad98700c755cd361e3e1f4e4e41ac4">
  <xsd:schema xmlns:xsd="http://www.w3.org/2001/XMLSchema" xmlns:xs="http://www.w3.org/2001/XMLSchema" xmlns:p="http://schemas.microsoft.com/office/2006/metadata/properties" xmlns:ns3="77662b21-0e36-4e28-9cdf-698e5e6c7442" xmlns:ns4="756eaffb-b578-4547-8164-3948e37d1bf6" targetNamespace="http://schemas.microsoft.com/office/2006/metadata/properties" ma:root="true" ma:fieldsID="a50da34e35b2e464df741140abc5b004" ns3:_="" ns4:_="">
    <xsd:import namespace="77662b21-0e36-4e28-9cdf-698e5e6c7442"/>
    <xsd:import namespace="756eaffb-b578-4547-8164-3948e37d1b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62b21-0e36-4e28-9cdf-698e5e6c74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6eaffb-b578-4547-8164-3948e37d1bf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38BAD-8BA4-4C42-A850-147A5D210631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7662b21-0e36-4e28-9cdf-698e5e6c7442"/>
    <ds:schemaRef ds:uri="http://purl.org/dc/terms/"/>
    <ds:schemaRef ds:uri="756eaffb-b578-4547-8164-3948e37d1bf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36F5E9-25BB-4734-86C2-FD32BCBA5C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AB48ED-02E3-452E-AB3D-04180F475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662b21-0e36-4e28-9cdf-698e5e6c7442"/>
    <ds:schemaRef ds:uri="756eaffb-b578-4547-8164-3948e37d1b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Deltares - Sjabloon NL</Template>
  <TotalTime>450</TotalTime>
  <Words>726</Words>
  <Application>Microsoft Office PowerPoint</Application>
  <PresentationFormat>Widescreen</PresentationFormat>
  <Paragraphs>173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Deltares</vt:lpstr>
      <vt:lpstr>Office Theme</vt:lpstr>
      <vt:lpstr>PowerPoint Presentation</vt:lpstr>
      <vt:lpstr>Senegal delta: main threats and what causes them</vt:lpstr>
      <vt:lpstr>* Senegal River Watershed: 350000 km2 * Shared between Guinea, Mali, Senegal and Mauritania * Length: 1800 km      </vt:lpstr>
      <vt:lpstr>* Senegal River Watershed: 350000 km2 * Shared between Guinea, Mali, Senegal and Mauritania * Length: 1800 km      </vt:lpstr>
      <vt:lpstr>* Senegal River Watershed: 350000 km2 * Shared between Guinea, Mali, Senegal and Mauritania * Length: 1800 km      </vt:lpstr>
      <vt:lpstr>* Senegal River Watershed: 350000 km2 * Shared between Guinea, Mali, Senegal and Mauritania * Length: 1800 km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de Groot - Wallast</dc:creator>
  <dc:description>Template implementation by HQ Solutions B.V.</dc:description>
  <cp:lastModifiedBy>Gijs Janssen</cp:lastModifiedBy>
  <cp:revision>24</cp:revision>
  <dcterms:created xsi:type="dcterms:W3CDTF">2022-11-04T13:05:06Z</dcterms:created>
  <dcterms:modified xsi:type="dcterms:W3CDTF">2022-12-19T16:17:13Z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0x01010030BC2C677EDE6C4AB6DB2B2848C734BB</vt:lpwstr>
  </property>
  <property fmtid="{D5CDD505-2E9C-101B-9397-08002B2CF9AE}" pid="3" name="TaxKeyword">
    <vt:lpwstr/>
  </property>
</Properties>
</file>