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70" r:id="rId3"/>
    <p:sldId id="259" r:id="rId4"/>
    <p:sldId id="257" r:id="rId5"/>
    <p:sldId id="258" r:id="rId6"/>
    <p:sldId id="260" r:id="rId7"/>
    <p:sldId id="261" r:id="rId8"/>
    <p:sldId id="276" r:id="rId9"/>
    <p:sldId id="263" r:id="rId10"/>
    <p:sldId id="273" r:id="rId11"/>
    <p:sldId id="275" r:id="rId12"/>
    <p:sldId id="274" r:id="rId13"/>
    <p:sldId id="262" r:id="rId14"/>
    <p:sldId id="264" r:id="rId15"/>
    <p:sldId id="265" r:id="rId16"/>
    <p:sldId id="267" r:id="rId17"/>
    <p:sldId id="266" r:id="rId18"/>
    <p:sldId id="268" r:id="rId19"/>
    <p:sldId id="269" r:id="rId20"/>
    <p:sldId id="272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75627" autoAdjust="0"/>
  </p:normalViewPr>
  <p:slideViewPr>
    <p:cSldViewPr>
      <p:cViewPr varScale="1">
        <p:scale>
          <a:sx n="54" d="100"/>
          <a:sy n="54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2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8DC24-CCF0-49BF-9F73-CE86CDFD1FC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9690A7-1F26-40E7-B48C-043934D2E908}">
      <dgm:prSet phldrT="[Text]"/>
      <dgm:spPr/>
      <dgm:t>
        <a:bodyPr/>
        <a:lstStyle/>
        <a:p>
          <a:r>
            <a:rPr lang="en-US" dirty="0" smtClean="0"/>
            <a:t>SALT Minion Server 2</a:t>
          </a:r>
          <a:endParaRPr lang="en-US" dirty="0"/>
        </a:p>
      </dgm:t>
    </dgm:pt>
    <dgm:pt modelId="{ADD2B93F-03CB-43E2-B570-2AFFA7B11660}" type="parTrans" cxnId="{DB834424-B745-4C5B-9070-610A40B532D0}">
      <dgm:prSet/>
      <dgm:spPr/>
      <dgm:t>
        <a:bodyPr/>
        <a:lstStyle/>
        <a:p>
          <a:endParaRPr lang="en-US"/>
        </a:p>
      </dgm:t>
    </dgm:pt>
    <dgm:pt modelId="{BFE092B3-AEB9-4574-9719-A80625C25E56}" type="sibTrans" cxnId="{DB834424-B745-4C5B-9070-610A40B532D0}">
      <dgm:prSet/>
      <dgm:spPr/>
      <dgm:t>
        <a:bodyPr/>
        <a:lstStyle/>
        <a:p>
          <a:endParaRPr lang="en-US"/>
        </a:p>
      </dgm:t>
    </dgm:pt>
    <dgm:pt modelId="{AD902BA0-8601-4DFD-9309-C23D4CA01B1F}">
      <dgm:prSet phldrT="[Text]"/>
      <dgm:spPr/>
      <dgm:t>
        <a:bodyPr/>
        <a:lstStyle/>
        <a:p>
          <a:r>
            <a:rPr lang="en-US" dirty="0" smtClean="0"/>
            <a:t>SALT Minion Server 3</a:t>
          </a:r>
          <a:endParaRPr lang="en-US" dirty="0"/>
        </a:p>
      </dgm:t>
    </dgm:pt>
    <dgm:pt modelId="{9364CB88-FCEF-47B3-837A-249FF2E355C4}" type="parTrans" cxnId="{274FC1EC-6C97-4175-A717-FF4FD4A8EB49}">
      <dgm:prSet/>
      <dgm:spPr/>
      <dgm:t>
        <a:bodyPr/>
        <a:lstStyle/>
        <a:p>
          <a:endParaRPr lang="en-US"/>
        </a:p>
      </dgm:t>
    </dgm:pt>
    <dgm:pt modelId="{D64715AD-B6BA-40B8-A7AE-645DD2D1C6FD}" type="sibTrans" cxnId="{274FC1EC-6C97-4175-A717-FF4FD4A8EB49}">
      <dgm:prSet/>
      <dgm:spPr/>
      <dgm:t>
        <a:bodyPr/>
        <a:lstStyle/>
        <a:p>
          <a:endParaRPr lang="en-US"/>
        </a:p>
      </dgm:t>
    </dgm:pt>
    <dgm:pt modelId="{F3B40709-E0E8-4D1D-AA2F-BFCEEE3AD6BB}">
      <dgm:prSet phldrT="[Text]"/>
      <dgm:spPr/>
      <dgm:t>
        <a:bodyPr/>
        <a:lstStyle/>
        <a:p>
          <a:r>
            <a:rPr lang="en-US" dirty="0" smtClean="0"/>
            <a:t>SALT Minion Server 4</a:t>
          </a:r>
          <a:endParaRPr lang="en-US" dirty="0"/>
        </a:p>
      </dgm:t>
    </dgm:pt>
    <dgm:pt modelId="{51B63A44-F412-403E-A69A-DD266B2C81C4}" type="parTrans" cxnId="{5793F52E-D7EA-4325-8213-A7E3C4D81E25}">
      <dgm:prSet/>
      <dgm:spPr/>
      <dgm:t>
        <a:bodyPr/>
        <a:lstStyle/>
        <a:p>
          <a:endParaRPr lang="en-US"/>
        </a:p>
      </dgm:t>
    </dgm:pt>
    <dgm:pt modelId="{CEB6F6AB-4ADA-40F8-B0E0-E7B7443ED182}" type="sibTrans" cxnId="{5793F52E-D7EA-4325-8213-A7E3C4D81E25}">
      <dgm:prSet/>
      <dgm:spPr/>
      <dgm:t>
        <a:bodyPr/>
        <a:lstStyle/>
        <a:p>
          <a:endParaRPr lang="en-US"/>
        </a:p>
      </dgm:t>
    </dgm:pt>
    <dgm:pt modelId="{5FF982E8-C581-407D-AE52-C85DC8BED086}">
      <dgm:prSet phldrT="[Text]"/>
      <dgm:spPr/>
      <dgm:t>
        <a:bodyPr/>
        <a:lstStyle/>
        <a:p>
          <a:r>
            <a:rPr lang="en-US" dirty="0" smtClean="0"/>
            <a:t>SALT MASTER    (Server 1)</a:t>
          </a:r>
          <a:endParaRPr lang="en-US" dirty="0"/>
        </a:p>
      </dgm:t>
    </dgm:pt>
    <dgm:pt modelId="{078D265B-0F25-440A-9049-EEC04DFD861D}" type="parTrans" cxnId="{4CF5DB40-67FC-49D4-B784-16B47F897A63}">
      <dgm:prSet/>
      <dgm:spPr/>
      <dgm:t>
        <a:bodyPr/>
        <a:lstStyle/>
        <a:p>
          <a:endParaRPr lang="en-US"/>
        </a:p>
      </dgm:t>
    </dgm:pt>
    <dgm:pt modelId="{B8BF2E86-7F92-4843-B07E-865576032E16}" type="sibTrans" cxnId="{4CF5DB40-67FC-49D4-B784-16B47F897A63}">
      <dgm:prSet/>
      <dgm:spPr/>
      <dgm:t>
        <a:bodyPr/>
        <a:lstStyle/>
        <a:p>
          <a:endParaRPr lang="en-US"/>
        </a:p>
      </dgm:t>
    </dgm:pt>
    <dgm:pt modelId="{7623A0A6-D8C7-4A29-ACC2-97C651CDFF79}">
      <dgm:prSet phldrT="[Text]"/>
      <dgm:spPr/>
      <dgm:t>
        <a:bodyPr/>
        <a:lstStyle/>
        <a:p>
          <a:r>
            <a:rPr lang="en-US" dirty="0" smtClean="0"/>
            <a:t>4505      4506</a:t>
          </a:r>
        </a:p>
        <a:p>
          <a:r>
            <a:rPr lang="en-US" dirty="0" smtClean="0"/>
            <a:t>EVENT BUS(Zero MQ)</a:t>
          </a:r>
          <a:endParaRPr lang="en-US" dirty="0"/>
        </a:p>
      </dgm:t>
    </dgm:pt>
    <dgm:pt modelId="{0C29A3E2-E3CD-4682-8D32-9D03D23CD5DA}" type="sibTrans" cxnId="{15D00C34-0C14-4E27-9764-A02B6588579F}">
      <dgm:prSet/>
      <dgm:spPr/>
      <dgm:t>
        <a:bodyPr/>
        <a:lstStyle/>
        <a:p>
          <a:endParaRPr lang="en-US"/>
        </a:p>
      </dgm:t>
    </dgm:pt>
    <dgm:pt modelId="{43FA16F6-2314-4190-AA77-0FD91E36C5E9}" type="parTrans" cxnId="{15D00C34-0C14-4E27-9764-A02B6588579F}">
      <dgm:prSet/>
      <dgm:spPr/>
      <dgm:t>
        <a:bodyPr/>
        <a:lstStyle/>
        <a:p>
          <a:endParaRPr lang="en-US"/>
        </a:p>
      </dgm:t>
    </dgm:pt>
    <dgm:pt modelId="{248EA751-870E-4713-A5B9-41F7AEAC446D}" type="pres">
      <dgm:prSet presAssocID="{9ED8DC24-CCF0-49BF-9F73-CE86CDFD1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FADA9A-5CE7-4FA1-8F02-86B1354BEA13}" type="pres">
      <dgm:prSet presAssocID="{FD9690A7-1F26-40E7-B48C-043934D2E908}" presName="node" presStyleLbl="node1" presStyleIdx="0" presStyleCnt="5" custLinFactNeighborX="-14836" custLinFactNeighborY="3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AF684-40F1-42B3-991F-ABC4A63022F8}" type="pres">
      <dgm:prSet presAssocID="{BFE092B3-AEB9-4574-9719-A80625C25E56}" presName="sibTrans" presStyleCnt="0"/>
      <dgm:spPr/>
    </dgm:pt>
    <dgm:pt modelId="{AF9A0F6C-A685-45A2-A5B5-A93C935D2D73}" type="pres">
      <dgm:prSet presAssocID="{AD902BA0-8601-4DFD-9309-C23D4CA01B1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CF3EC-F651-4F63-9E54-D09262443183}" type="pres">
      <dgm:prSet presAssocID="{D64715AD-B6BA-40B8-A7AE-645DD2D1C6FD}" presName="sibTrans" presStyleCnt="0"/>
      <dgm:spPr/>
    </dgm:pt>
    <dgm:pt modelId="{C6648785-19FE-49F1-849D-037AE8365AAD}" type="pres">
      <dgm:prSet presAssocID="{F3B40709-E0E8-4D1D-AA2F-BFCEEE3AD6B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BC4CA-515D-4B6C-9183-A174CA056449}" type="pres">
      <dgm:prSet presAssocID="{CEB6F6AB-4ADA-40F8-B0E0-E7B7443ED182}" presName="sibTrans" presStyleCnt="0"/>
      <dgm:spPr/>
    </dgm:pt>
    <dgm:pt modelId="{F471F0ED-922A-4AED-8F1A-D55852A43650}" type="pres">
      <dgm:prSet presAssocID="{7623A0A6-D8C7-4A29-ACC2-97C651CDFF79}" presName="node" presStyleLbl="node1" presStyleIdx="3" presStyleCnt="5" custFlipHor="1" custScaleX="161387" custScaleY="88992" custLinFactNeighborX="0" custLinFactNeighborY="26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1A442-55EE-4B81-B7DE-5868C4A0D6E1}" type="pres">
      <dgm:prSet presAssocID="{0C29A3E2-E3CD-4682-8D32-9D03D23CD5DA}" presName="sibTrans" presStyleCnt="0"/>
      <dgm:spPr/>
    </dgm:pt>
    <dgm:pt modelId="{CCE81131-F534-42A4-A059-B75DCD472B07}" type="pres">
      <dgm:prSet presAssocID="{5FF982E8-C581-407D-AE52-C85DC8BED086}" presName="node" presStyleLbl="node1" presStyleIdx="4" presStyleCnt="5" custScaleX="309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38DCE8-1047-4C30-9DEC-9B3EB952DC26}" type="presOf" srcId="{F3B40709-E0E8-4D1D-AA2F-BFCEEE3AD6BB}" destId="{C6648785-19FE-49F1-849D-037AE8365AAD}" srcOrd="0" destOrd="0" presId="urn:microsoft.com/office/officeart/2005/8/layout/default"/>
    <dgm:cxn modelId="{1BDB8A26-7563-4883-8A4A-274862EA1FF6}" type="presOf" srcId="{5FF982E8-C581-407D-AE52-C85DC8BED086}" destId="{CCE81131-F534-42A4-A059-B75DCD472B07}" srcOrd="0" destOrd="0" presId="urn:microsoft.com/office/officeart/2005/8/layout/default"/>
    <dgm:cxn modelId="{274FC1EC-6C97-4175-A717-FF4FD4A8EB49}" srcId="{9ED8DC24-CCF0-49BF-9F73-CE86CDFD1FCB}" destId="{AD902BA0-8601-4DFD-9309-C23D4CA01B1F}" srcOrd="1" destOrd="0" parTransId="{9364CB88-FCEF-47B3-837A-249FF2E355C4}" sibTransId="{D64715AD-B6BA-40B8-A7AE-645DD2D1C6FD}"/>
    <dgm:cxn modelId="{3542F36A-FBC3-4061-AEBC-243EB8221DEE}" type="presOf" srcId="{AD902BA0-8601-4DFD-9309-C23D4CA01B1F}" destId="{AF9A0F6C-A685-45A2-A5B5-A93C935D2D73}" srcOrd="0" destOrd="0" presId="urn:microsoft.com/office/officeart/2005/8/layout/default"/>
    <dgm:cxn modelId="{4CF5DB40-67FC-49D4-B784-16B47F897A63}" srcId="{9ED8DC24-CCF0-49BF-9F73-CE86CDFD1FCB}" destId="{5FF982E8-C581-407D-AE52-C85DC8BED086}" srcOrd="4" destOrd="0" parTransId="{078D265B-0F25-440A-9049-EEC04DFD861D}" sibTransId="{B8BF2E86-7F92-4843-B07E-865576032E16}"/>
    <dgm:cxn modelId="{2FC952CD-FAE8-4B41-9710-957E80406A29}" type="presOf" srcId="{9ED8DC24-CCF0-49BF-9F73-CE86CDFD1FCB}" destId="{248EA751-870E-4713-A5B9-41F7AEAC446D}" srcOrd="0" destOrd="0" presId="urn:microsoft.com/office/officeart/2005/8/layout/default"/>
    <dgm:cxn modelId="{5793F52E-D7EA-4325-8213-A7E3C4D81E25}" srcId="{9ED8DC24-CCF0-49BF-9F73-CE86CDFD1FCB}" destId="{F3B40709-E0E8-4D1D-AA2F-BFCEEE3AD6BB}" srcOrd="2" destOrd="0" parTransId="{51B63A44-F412-403E-A69A-DD266B2C81C4}" sibTransId="{CEB6F6AB-4ADA-40F8-B0E0-E7B7443ED182}"/>
    <dgm:cxn modelId="{E92DC121-80BD-43DD-85F4-C50644992B12}" type="presOf" srcId="{7623A0A6-D8C7-4A29-ACC2-97C651CDFF79}" destId="{F471F0ED-922A-4AED-8F1A-D55852A43650}" srcOrd="0" destOrd="0" presId="urn:microsoft.com/office/officeart/2005/8/layout/default"/>
    <dgm:cxn modelId="{DB834424-B745-4C5B-9070-610A40B532D0}" srcId="{9ED8DC24-CCF0-49BF-9F73-CE86CDFD1FCB}" destId="{FD9690A7-1F26-40E7-B48C-043934D2E908}" srcOrd="0" destOrd="0" parTransId="{ADD2B93F-03CB-43E2-B570-2AFFA7B11660}" sibTransId="{BFE092B3-AEB9-4574-9719-A80625C25E56}"/>
    <dgm:cxn modelId="{3832398B-9284-4E7F-893B-B953B0EE7A7B}" type="presOf" srcId="{FD9690A7-1F26-40E7-B48C-043934D2E908}" destId="{21FADA9A-5CE7-4FA1-8F02-86B1354BEA13}" srcOrd="0" destOrd="0" presId="urn:microsoft.com/office/officeart/2005/8/layout/default"/>
    <dgm:cxn modelId="{15D00C34-0C14-4E27-9764-A02B6588579F}" srcId="{9ED8DC24-CCF0-49BF-9F73-CE86CDFD1FCB}" destId="{7623A0A6-D8C7-4A29-ACC2-97C651CDFF79}" srcOrd="3" destOrd="0" parTransId="{43FA16F6-2314-4190-AA77-0FD91E36C5E9}" sibTransId="{0C29A3E2-E3CD-4682-8D32-9D03D23CD5DA}"/>
    <dgm:cxn modelId="{CA98E4F4-FCF6-4627-A533-65A66A1E888E}" type="presParOf" srcId="{248EA751-870E-4713-A5B9-41F7AEAC446D}" destId="{21FADA9A-5CE7-4FA1-8F02-86B1354BEA13}" srcOrd="0" destOrd="0" presId="urn:microsoft.com/office/officeart/2005/8/layout/default"/>
    <dgm:cxn modelId="{6EA1B041-CD8F-4F0A-9E95-F891652B7AB5}" type="presParOf" srcId="{248EA751-870E-4713-A5B9-41F7AEAC446D}" destId="{E19AF684-40F1-42B3-991F-ABC4A63022F8}" srcOrd="1" destOrd="0" presId="urn:microsoft.com/office/officeart/2005/8/layout/default"/>
    <dgm:cxn modelId="{8FADA06F-A41C-4D52-B772-66DCE5AAEE50}" type="presParOf" srcId="{248EA751-870E-4713-A5B9-41F7AEAC446D}" destId="{AF9A0F6C-A685-45A2-A5B5-A93C935D2D73}" srcOrd="2" destOrd="0" presId="urn:microsoft.com/office/officeart/2005/8/layout/default"/>
    <dgm:cxn modelId="{C3BA2A44-0C29-4396-A030-7AB4C541483E}" type="presParOf" srcId="{248EA751-870E-4713-A5B9-41F7AEAC446D}" destId="{C47CF3EC-F651-4F63-9E54-D09262443183}" srcOrd="3" destOrd="0" presId="urn:microsoft.com/office/officeart/2005/8/layout/default"/>
    <dgm:cxn modelId="{E1112516-C65D-48B3-A1E8-9A1E2ECA738B}" type="presParOf" srcId="{248EA751-870E-4713-A5B9-41F7AEAC446D}" destId="{C6648785-19FE-49F1-849D-037AE8365AAD}" srcOrd="4" destOrd="0" presId="urn:microsoft.com/office/officeart/2005/8/layout/default"/>
    <dgm:cxn modelId="{4821F558-91FA-4C53-95D8-B13DA5236721}" type="presParOf" srcId="{248EA751-870E-4713-A5B9-41F7AEAC446D}" destId="{0DBBC4CA-515D-4B6C-9183-A174CA056449}" srcOrd="5" destOrd="0" presId="urn:microsoft.com/office/officeart/2005/8/layout/default"/>
    <dgm:cxn modelId="{2B96B168-1DB6-4F78-B39D-E7B4D9668FD0}" type="presParOf" srcId="{248EA751-870E-4713-A5B9-41F7AEAC446D}" destId="{F471F0ED-922A-4AED-8F1A-D55852A43650}" srcOrd="6" destOrd="0" presId="urn:microsoft.com/office/officeart/2005/8/layout/default"/>
    <dgm:cxn modelId="{9E55E6E2-2139-47DA-9779-CB750060E596}" type="presParOf" srcId="{248EA751-870E-4713-A5B9-41F7AEAC446D}" destId="{D1B1A442-55EE-4B81-B7DE-5868C4A0D6E1}" srcOrd="7" destOrd="0" presId="urn:microsoft.com/office/officeart/2005/8/layout/default"/>
    <dgm:cxn modelId="{9F71D35D-B002-425A-8AB9-2DB2BA71B986}" type="presParOf" srcId="{248EA751-870E-4713-A5B9-41F7AEAC446D}" destId="{CCE81131-F534-42A4-A059-B75DCD472B07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CBC6A-F0A9-4BFF-A238-18A9AF8A8FE6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95686-8F39-4BF6-9ABF-CC0B1DD79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gh-throughput_comput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istributed_application" TargetMode="External"/><Relationship Id="rId4" Type="http://schemas.openxmlformats.org/officeDocument/2006/relationships/hyperlink" Target="https://en.wikipedia.org/wiki/Message_pass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		Plus: All computations are performed on </a:t>
            </a:r>
            <a:r>
              <a:rPr lang="en-US" dirty="0" err="1" smtClean="0"/>
              <a:t>Languard</a:t>
            </a:r>
            <a:r>
              <a:rPr lang="en-US" dirty="0" smtClean="0"/>
              <a:t> </a:t>
            </a:r>
            <a:r>
              <a:rPr lang="en-US" dirty="0" smtClean="0"/>
              <a:t>Console PC. </a:t>
            </a:r>
          </a:p>
          <a:p>
            <a:r>
              <a:rPr lang="en-US" dirty="0" smtClean="0"/>
              <a:t>						Minus: high LAN utilization, poor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Templating</a:t>
            </a:r>
            <a:r>
              <a:rPr lang="en-US" dirty="0" smtClean="0"/>
              <a:t> is Dynamic to produce value we enter and it refer to</a:t>
            </a:r>
            <a:r>
              <a:rPr lang="en-US" baseline="0" dirty="0" smtClean="0"/>
              <a:t> the Static file on minion </a:t>
            </a:r>
          </a:p>
          <a:p>
            <a:r>
              <a:rPr lang="en-US" baseline="0" dirty="0" smtClean="0"/>
              <a:t>In the minion we enter the path to refer for the Template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Temlating</a:t>
            </a:r>
            <a:r>
              <a:rPr lang="en-US" baseline="0" dirty="0" smtClean="0"/>
              <a:t> is Known as </a:t>
            </a:r>
            <a:r>
              <a:rPr lang="en-US" baseline="0" dirty="0" err="1" smtClean="0"/>
              <a:t>JinJa</a:t>
            </a:r>
            <a:r>
              <a:rPr lang="en-US" baseline="0" dirty="0" smtClean="0"/>
              <a:t> 2 Template</a:t>
            </a:r>
          </a:p>
          <a:p>
            <a:endParaRPr lang="en-US" baseline="0" dirty="0" smtClean="0"/>
          </a:p>
          <a:p>
            <a:r>
              <a:rPr lang="en-US" dirty="0" smtClean="0"/>
              <a:t>root@ubuntu-s-6vcpu-16gb-blr1-01:/</a:t>
            </a:r>
            <a:r>
              <a:rPr lang="en-US" dirty="0" err="1" smtClean="0"/>
              <a:t>srv</a:t>
            </a:r>
            <a:r>
              <a:rPr lang="en-US" dirty="0" smtClean="0"/>
              <a:t>/salt# cat top.sls</a:t>
            </a:r>
          </a:p>
          <a:p>
            <a:r>
              <a:rPr lang="en-US" dirty="0" smtClean="0"/>
              <a:t>base:			# Apply SLS files from the directory root for the 'base' environment</a:t>
            </a:r>
          </a:p>
          <a:p>
            <a:r>
              <a:rPr lang="en-US" dirty="0" smtClean="0"/>
              <a:t>  '*':			# All minions with a </a:t>
            </a:r>
            <a:r>
              <a:rPr lang="en-US" dirty="0" err="1" smtClean="0"/>
              <a:t>minion_id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- </a:t>
            </a:r>
            <a:r>
              <a:rPr lang="en-US" dirty="0" err="1" smtClean="0"/>
              <a:t>cron</a:t>
            </a:r>
            <a:r>
              <a:rPr lang="en-US" dirty="0" smtClean="0"/>
              <a:t>			# Apply the state file named 'cron.sls'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infrastructure management</a:t>
            </a:r>
          </a:p>
          <a:p>
            <a:r>
              <a:rPr lang="en-US" dirty="0" smtClean="0"/>
              <a:t> Automate everything and everything as a code 2 main principles</a:t>
            </a:r>
          </a:p>
          <a:p>
            <a:r>
              <a:rPr lang="en-US" dirty="0" smtClean="0"/>
              <a:t>high-speed communication with large numbers of systems</a:t>
            </a:r>
          </a:p>
          <a:p>
            <a:r>
              <a:rPr lang="en-US" dirty="0" smtClean="0"/>
              <a:t>The backbone of Salt is the remote execution engine</a:t>
            </a:r>
          </a:p>
          <a:p>
            <a:r>
              <a:rPr lang="en-US" dirty="0" smtClean="0"/>
              <a:t>Bi-directional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Eventbus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mechanism that allows different components to communicate with each other without knowing about each other. A component can send an Event to the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Eventbus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without knowing who will pick it up or how many others will pick it up.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High-throughput computing"/>
              </a:rPr>
              <a:t>high-performance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asynchronous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ssage passing"/>
              </a:rPr>
              <a:t>messaging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library, aimed at use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stributed application"/>
              </a:rPr>
              <a:t>distributed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 concurrent applications.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is Using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organizations that we know use it are: AT&amp;T, Cisco, EA, NASA,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Weta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Digital,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Zynga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Spotify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Samsung Electronics, Microsoft, and CERN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master:				</a:t>
            </a:r>
          </a:p>
          <a:p>
            <a:r>
              <a:rPr lang="en-US" dirty="0" smtClean="0"/>
              <a:t>				# salt-key -f foo.domain.com</a:t>
            </a:r>
          </a:p>
          <a:p>
            <a:r>
              <a:rPr lang="en-US" dirty="0" smtClean="0"/>
              <a:t>Unaccepted Keys:</a:t>
            </a:r>
          </a:p>
          <a:p>
            <a:r>
              <a:rPr lang="en-US" dirty="0" smtClean="0"/>
              <a:t>foo.domain.com:  39:f9:e4:8a:aa:74:8d:52:1a:ec:92:03:82:09:c8:f9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the minion:</a:t>
            </a:r>
          </a:p>
          <a:p>
            <a:r>
              <a:rPr lang="en-US" dirty="0" smtClean="0"/>
              <a:t>		# salt-call </a:t>
            </a:r>
            <a:r>
              <a:rPr lang="en-US" dirty="0" err="1" smtClean="0"/>
              <a:t>key.finger</a:t>
            </a:r>
            <a:r>
              <a:rPr lang="en-US" dirty="0" smtClean="0"/>
              <a:t> --local</a:t>
            </a:r>
          </a:p>
          <a:p>
            <a:r>
              <a:rPr lang="en-US" dirty="0" smtClean="0"/>
              <a:t>local:</a:t>
            </a:r>
          </a:p>
          <a:p>
            <a:r>
              <a:rPr lang="en-US" dirty="0" smtClean="0"/>
              <a:t>    39:f9:e4:8a:aa:74:8d:52:1a:ec:92:03:82:09:c8:f9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yaml</a:t>
            </a:r>
            <a:r>
              <a:rPr lang="en-US" dirty="0" smtClean="0"/>
              <a:t> IS A </a:t>
            </a:r>
            <a:r>
              <a:rPr lang="en-US" smtClean="0"/>
              <a:t>Data structure </a:t>
            </a:r>
            <a:r>
              <a:rPr lang="en-US" dirty="0" smtClean="0"/>
              <a:t>FORMAT LIKE XML AND JASON</a:t>
            </a:r>
          </a:p>
          <a:p>
            <a:r>
              <a:rPr lang="en-US" dirty="0" smtClean="0"/>
              <a:t>Blank space between each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value pair in YAML is simplest form </a:t>
            </a:r>
          </a:p>
          <a:p>
            <a:r>
              <a:rPr lang="en-US" dirty="0" smtClean="0"/>
              <a:t>space after colon</a:t>
            </a:r>
          </a:p>
          <a:p>
            <a:r>
              <a:rPr lang="en-US" dirty="0" smtClean="0"/>
              <a:t>Array / list fruits:</a:t>
            </a:r>
          </a:p>
          <a:p>
            <a:r>
              <a:rPr lang="en-US" dirty="0" smtClean="0"/>
              <a:t>	list in next line</a:t>
            </a:r>
          </a:p>
          <a:p>
            <a:endParaRPr lang="en-US" dirty="0" smtClean="0"/>
          </a:p>
          <a:p>
            <a:r>
              <a:rPr lang="en-US" dirty="0" err="1" smtClean="0"/>
              <a:t>Dic</a:t>
            </a:r>
            <a:r>
              <a:rPr lang="en-US" dirty="0" smtClean="0"/>
              <a:t> set of group properties under a item blank space before each item</a:t>
            </a:r>
          </a:p>
          <a:p>
            <a:endParaRPr lang="en-US" dirty="0" smtClean="0"/>
          </a:p>
          <a:p>
            <a:r>
              <a:rPr lang="en-US" dirty="0" smtClean="0"/>
              <a:t>will become properties of the above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 sudo salt --version</a:t>
            </a:r>
          </a:p>
          <a:p>
            <a:r>
              <a:rPr lang="sv-SE" dirty="0" smtClean="0"/>
              <a:t>	salt 2018.3.0 (Oxygen)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variables </a:t>
            </a:r>
          </a:p>
          <a:p>
            <a:r>
              <a:rPr lang="en-US" dirty="0" smtClean="0"/>
              <a:t>	- Grains</a:t>
            </a:r>
            <a:r>
              <a:rPr lang="en-US" baseline="0" dirty="0" smtClean="0"/>
              <a:t> -&gt;Dynamic</a:t>
            </a:r>
          </a:p>
          <a:p>
            <a:r>
              <a:rPr lang="en-US" baseline="0" dirty="0" smtClean="0"/>
              <a:t>	-Pillars   -&gt; Static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sudo</a:t>
            </a:r>
            <a:r>
              <a:rPr lang="en-US" dirty="0" smtClean="0"/>
              <a:t> salt 'test' </a:t>
            </a:r>
            <a:r>
              <a:rPr lang="en-US" dirty="0" err="1" smtClean="0"/>
              <a:t>grains.items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pt-BR" dirty="0" smtClean="0"/>
              <a:t>sudo salt 'test' grains.item os</a:t>
            </a:r>
          </a:p>
          <a:p>
            <a:endParaRPr lang="pt-BR" dirty="0" smtClean="0"/>
          </a:p>
          <a:p>
            <a:r>
              <a:rPr lang="pt-BR" dirty="0" smtClean="0"/>
              <a:t># sudo salt --grain 'os_family:Debian' test.ping</a:t>
            </a:r>
          </a:p>
          <a:p>
            <a:endParaRPr lang="pt-BR" dirty="0" smtClean="0"/>
          </a:p>
          <a:p>
            <a:r>
              <a:rPr lang="en-US" dirty="0" smtClean="0"/>
              <a:t>#GLOB matching (default)	</a:t>
            </a:r>
          </a:p>
          <a:p>
            <a:r>
              <a:rPr lang="en-US" dirty="0" smtClean="0"/>
              <a:t>		*			</a:t>
            </a:r>
          </a:p>
          <a:p>
            <a:r>
              <a:rPr lang="en-US" dirty="0" smtClean="0"/>
              <a:t>		web*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 /</a:t>
            </a:r>
            <a:r>
              <a:rPr lang="en-US" dirty="0" err="1" smtClean="0"/>
              <a:t>srv</a:t>
            </a:r>
            <a:r>
              <a:rPr lang="en-US" dirty="0" smtClean="0"/>
              <a:t>/salt/cron.sls</a:t>
            </a:r>
          </a:p>
          <a:p>
            <a:r>
              <a:rPr lang="en-US" dirty="0" smtClean="0"/>
              <a:t>		#cat cron.sls</a:t>
            </a:r>
          </a:p>
          <a:p>
            <a:r>
              <a:rPr lang="en-US" dirty="0" err="1" smtClean="0"/>
              <a:t>crontabs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pkg.installed</a:t>
            </a:r>
            <a:endParaRPr lang="en-US" dirty="0" smtClean="0"/>
          </a:p>
          <a:p>
            <a:r>
              <a:rPr lang="en-US" dirty="0" err="1" smtClean="0"/>
              <a:t>crond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service.running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 	:  root@ip-172-31-82-145:/</a:t>
            </a:r>
            <a:r>
              <a:rPr lang="en-US" dirty="0" err="1" smtClean="0"/>
              <a:t>srv</a:t>
            </a:r>
            <a:r>
              <a:rPr lang="en-US" dirty="0" smtClean="0"/>
              <a:t>/salt# salt '*' state.sls </a:t>
            </a:r>
            <a:r>
              <a:rPr lang="en-US" dirty="0" err="1" smtClean="0"/>
              <a:t>admaticweb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95686-8F39-4BF6-9ABF-CC0B1DD79D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E7A151-A963-4EF6-B47D-AFE1D5927EF3}" type="datetimeFigureOut">
              <a:rPr lang="en-US" smtClean="0"/>
              <a:pPr/>
              <a:t>21/04/2019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C1B190-22E9-400A-BB91-81314DDC6E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SaltStack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S Hatch is the man behind </a:t>
            </a:r>
            <a:r>
              <a:rPr lang="en-US" dirty="0" err="1" smtClean="0"/>
              <a:t>SaltStack</a:t>
            </a:r>
            <a:endParaRPr lang="en-US" dirty="0" smtClean="0"/>
          </a:p>
          <a:p>
            <a:r>
              <a:rPr lang="en-US" dirty="0" smtClean="0"/>
              <a:t>		Developed in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/ JSON / YAML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3294" y="2286000"/>
            <a:ext cx="8292594" cy="285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of spaces why it’s important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57400"/>
            <a:ext cx="6643688" cy="24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95800"/>
            <a:ext cx="4438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Dictionary is un ordered and Arrays or list is ordered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2175" y="2367756"/>
            <a:ext cx="4819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Master Runs only on Linux </a:t>
            </a:r>
          </a:p>
          <a:p>
            <a:r>
              <a:rPr lang="en-US" dirty="0" smtClean="0"/>
              <a:t>Minions Run both on Windows and Linux</a:t>
            </a:r>
          </a:p>
          <a:p>
            <a:endParaRPr lang="en-US" dirty="0" smtClean="0"/>
          </a:p>
          <a:p>
            <a:r>
              <a:rPr lang="en-US" dirty="0" smtClean="0"/>
              <a:t>### install Salt Latest version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curl -L https://bootstrap.saltstack.com -o install_salt.sh</a:t>
            </a:r>
          </a:p>
          <a:p>
            <a:endParaRPr lang="en-US" dirty="0" smtClean="0"/>
          </a:p>
          <a:p>
            <a:r>
              <a:rPr lang="en-US" dirty="0" smtClean="0"/>
              <a:t>## install salt with Master and Minion</a:t>
            </a:r>
          </a:p>
          <a:p>
            <a:endParaRPr lang="en-US" dirty="0" smtClean="0"/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sudo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sh</a:t>
            </a:r>
            <a:r>
              <a:rPr lang="en-US" dirty="0" smtClean="0">
                <a:solidFill>
                  <a:srgbClr val="FFC000"/>
                </a:solidFill>
              </a:rPr>
              <a:t> install_salt.sh -P –M (-P pip Packages  / -M master)</a:t>
            </a:r>
          </a:p>
          <a:p>
            <a:endParaRPr lang="en-US" dirty="0" smtClean="0"/>
          </a:p>
          <a:p>
            <a:r>
              <a:rPr lang="en-US" dirty="0" smtClean="0"/>
              <a:t>## installation complete!</a:t>
            </a:r>
          </a:p>
          <a:p>
            <a:endParaRPr lang="en-US" dirty="0" smtClean="0"/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sudo</a:t>
            </a:r>
            <a:r>
              <a:rPr lang="en-US" dirty="0" smtClean="0">
                <a:solidFill>
                  <a:srgbClr val="FFC000"/>
                </a:solidFill>
              </a:rPr>
              <a:t> vi /etc/salt/minion</a:t>
            </a:r>
          </a:p>
          <a:p>
            <a:endParaRPr lang="en-US" dirty="0" smtClean="0"/>
          </a:p>
          <a:p>
            <a:r>
              <a:rPr lang="en-US" dirty="0" smtClean="0"/>
              <a:t>### update the minion id and master </a:t>
            </a:r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master: </a:t>
            </a:r>
            <a:r>
              <a:rPr lang="en-US" dirty="0" err="1" smtClean="0">
                <a:solidFill>
                  <a:srgbClr val="FFC000"/>
                </a:solidFill>
              </a:rPr>
              <a:t>localhost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id: </a:t>
            </a:r>
            <a:r>
              <a:rPr lang="en-US" dirty="0" smtClean="0"/>
              <a:t>SALT Minion Server 2</a:t>
            </a:r>
          </a:p>
          <a:p>
            <a:pPr lvl="1"/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Minion</a:t>
            </a:r>
          </a:p>
          <a:p>
            <a:pPr lvl="1"/>
            <a:r>
              <a:rPr lang="en-US" dirty="0" smtClean="0"/>
              <a:t>GLOB *</a:t>
            </a:r>
          </a:p>
          <a:p>
            <a:pPr lvl="1"/>
            <a:r>
              <a:rPr lang="en-US" dirty="0" smtClean="0"/>
              <a:t>SLS or </a:t>
            </a:r>
            <a:r>
              <a:rPr lang="en-US" b="1" dirty="0" err="1" smtClean="0">
                <a:solidFill>
                  <a:srgbClr val="92D050"/>
                </a:solidFill>
              </a:rPr>
              <a:t>S</a:t>
            </a:r>
            <a:r>
              <a:rPr lang="en-US" dirty="0" err="1" smtClean="0"/>
              <a:t>a</a:t>
            </a:r>
            <a:r>
              <a:rPr lang="en-US" b="1" dirty="0" err="1" smtClean="0">
                <a:solidFill>
                  <a:srgbClr val="92D050"/>
                </a:solidFill>
              </a:rPr>
              <a:t>L</a:t>
            </a:r>
            <a:r>
              <a:rPr lang="en-US" dirty="0" err="1" smtClean="0"/>
              <a:t>t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92D050"/>
                </a:solidFill>
              </a:rPr>
              <a:t>S</a:t>
            </a:r>
            <a:r>
              <a:rPr lang="en-US" dirty="0" smtClean="0"/>
              <a:t>tate file</a:t>
            </a:r>
          </a:p>
          <a:p>
            <a:pPr lvl="1">
              <a:buNone/>
            </a:pPr>
            <a:r>
              <a:rPr lang="en-US" dirty="0" smtClean="0"/>
              <a:t>Two types of Variables</a:t>
            </a:r>
          </a:p>
          <a:p>
            <a:pPr lvl="2"/>
            <a:r>
              <a:rPr lang="en-US" dirty="0" smtClean="0"/>
              <a:t>Grains (used for gathering minion property dynamically)</a:t>
            </a:r>
          </a:p>
          <a:p>
            <a:pPr lvl="2"/>
            <a:r>
              <a:rPr lang="en-US" dirty="0" smtClean="0"/>
              <a:t>Pillars (user defined push some data to minion)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Salt master daemon, used to control the Salt minions</a:t>
            </a:r>
          </a:p>
          <a:p>
            <a:r>
              <a:rPr lang="en-US" b="1" dirty="0" smtClean="0"/>
              <a:t>Salt master will publish to Event bus which is zero MQ</a:t>
            </a:r>
          </a:p>
          <a:p>
            <a:r>
              <a:rPr lang="en-US" b="1" dirty="0" smtClean="0"/>
              <a:t>Some Times Master will also do the subscribe</a:t>
            </a:r>
          </a:p>
          <a:p>
            <a:r>
              <a:rPr lang="en-US" b="1" dirty="0" smtClean="0"/>
              <a:t>Master runs only on Linux</a:t>
            </a:r>
          </a:p>
          <a:p>
            <a:r>
              <a:rPr lang="en-US" b="1" dirty="0" smtClean="0"/>
              <a:t>Salt Master is the central bus for all the minions</a:t>
            </a:r>
          </a:p>
          <a:p>
            <a:r>
              <a:rPr lang="en-US" b="1" dirty="0" smtClean="0"/>
              <a:t>We can also have Multi Master configuration</a:t>
            </a:r>
          </a:p>
          <a:p>
            <a:pPr lvl="1"/>
            <a:r>
              <a:rPr lang="en-US" b="1" dirty="0" err="1" smtClean="0"/>
              <a:t>sudo</a:t>
            </a:r>
            <a:r>
              <a:rPr lang="en-US" b="1" dirty="0" smtClean="0"/>
              <a:t> vi /etc/salt/minion(Enter the master)</a:t>
            </a:r>
          </a:p>
          <a:p>
            <a:pPr lvl="2"/>
            <a:r>
              <a:rPr lang="en-US" b="1" dirty="0" smtClean="0">
                <a:solidFill>
                  <a:schemeClr val="accent6"/>
                </a:solidFill>
              </a:rPr>
              <a:t>master: </a:t>
            </a:r>
            <a:r>
              <a:rPr lang="en-US" b="1" dirty="0" err="1" smtClean="0">
                <a:solidFill>
                  <a:schemeClr val="accent6"/>
                </a:solidFill>
              </a:rPr>
              <a:t>localhost</a:t>
            </a:r>
            <a:r>
              <a:rPr lang="en-US" b="1" dirty="0" smtClean="0">
                <a:solidFill>
                  <a:schemeClr val="accent6"/>
                </a:solidFill>
              </a:rPr>
              <a:t> (or the FQDN name)</a:t>
            </a:r>
          </a:p>
          <a:p>
            <a:pPr lvl="2"/>
            <a:r>
              <a:rPr lang="en-US" b="1" dirty="0" smtClean="0">
                <a:solidFill>
                  <a:schemeClr val="accent6"/>
                </a:solidFill>
              </a:rPr>
              <a:t>id: admaticweb1	-&gt; Minion ID</a:t>
            </a:r>
          </a:p>
          <a:p>
            <a:r>
              <a:rPr lang="en-US" b="1" dirty="0" smtClean="0"/>
              <a:t>To Check Salt Master status</a:t>
            </a:r>
          </a:p>
          <a:p>
            <a:pPr lvl="1"/>
            <a:r>
              <a:rPr lang="en-US" b="1" dirty="0" err="1" smtClean="0">
                <a:solidFill>
                  <a:schemeClr val="accent6"/>
                </a:solidFill>
              </a:rPr>
              <a:t>Sudo</a:t>
            </a:r>
            <a:r>
              <a:rPr lang="en-US" b="1" dirty="0" smtClean="0">
                <a:solidFill>
                  <a:schemeClr val="accent6"/>
                </a:solidFill>
              </a:rPr>
              <a:t> Service salt-master status</a:t>
            </a:r>
          </a:p>
          <a:p>
            <a:pPr lvl="1">
              <a:buNone/>
            </a:pPr>
            <a:endParaRPr lang="en-US" dirty="0" smtClean="0">
              <a:solidFill>
                <a:schemeClr val="accent6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Minion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Salt Minion will subscribe to the event bus</a:t>
            </a:r>
          </a:p>
          <a:p>
            <a:pPr lvl="0"/>
            <a:r>
              <a:rPr lang="en-US" dirty="0" smtClean="0"/>
              <a:t>Minion will have </a:t>
            </a:r>
            <a:r>
              <a:rPr lang="en-US" dirty="0" smtClean="0">
                <a:solidFill>
                  <a:srgbClr val="FF0000"/>
                </a:solidFill>
              </a:rPr>
              <a:t>Minion ID(</a:t>
            </a:r>
            <a:r>
              <a:rPr lang="en-US" dirty="0" err="1" smtClean="0">
                <a:solidFill>
                  <a:srgbClr val="FF0000"/>
                </a:solidFill>
              </a:rPr>
              <a:t>SALTMinion</a:t>
            </a:r>
            <a:r>
              <a:rPr lang="en-US" dirty="0" smtClean="0">
                <a:solidFill>
                  <a:srgbClr val="FF0000"/>
                </a:solidFill>
              </a:rPr>
              <a:t> Server 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, If missed Hostname will be taken as Minion ID.</a:t>
            </a:r>
          </a:p>
          <a:p>
            <a:r>
              <a:rPr lang="en-US" dirty="0" smtClean="0"/>
              <a:t>Minions runs both on Linux and windows</a:t>
            </a:r>
          </a:p>
          <a:p>
            <a:r>
              <a:rPr lang="en-US" dirty="0" smtClean="0"/>
              <a:t>To Check the status of Minion 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Service salt-</a:t>
            </a:r>
            <a:r>
              <a:rPr lang="en-US" dirty="0" err="1" smtClean="0">
                <a:solidFill>
                  <a:schemeClr val="accent6"/>
                </a:solidFill>
              </a:rPr>
              <a:t>minionstatus</a:t>
            </a:r>
            <a:endParaRPr lang="en-US" dirty="0" smtClean="0"/>
          </a:p>
          <a:p>
            <a:r>
              <a:rPr lang="en-US" dirty="0" smtClean="0"/>
              <a:t>To Check the log files if Minion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tail -100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/log/salt/minion</a:t>
            </a:r>
            <a:endParaRPr lang="en-US" dirty="0" smtClean="0"/>
          </a:p>
          <a:p>
            <a:r>
              <a:rPr lang="en-US" dirty="0" smtClean="0"/>
              <a:t>Minions will be mentioned under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vi /etc/salt/minion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restart Master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service salt-master restart </a:t>
            </a:r>
          </a:p>
          <a:p>
            <a:r>
              <a:rPr lang="en-US" dirty="0" smtClean="0"/>
              <a:t>To Check the log files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tail -100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/log/salt/master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–</a:t>
            </a:r>
            <a:r>
              <a:rPr lang="en-US" dirty="0" err="1" smtClean="0"/>
              <a:t>nltp</a:t>
            </a:r>
            <a:endParaRPr lang="en-US" dirty="0" smtClean="0"/>
          </a:p>
          <a:p>
            <a:pPr lvl="1"/>
            <a:r>
              <a:rPr lang="en-US" dirty="0" smtClean="0"/>
              <a:t>You should see </a:t>
            </a:r>
            <a:r>
              <a:rPr lang="en-US" dirty="0" smtClean="0">
                <a:solidFill>
                  <a:srgbClr val="FFFF00"/>
                </a:solidFill>
              </a:rPr>
              <a:t>4505 and 4506 </a:t>
            </a:r>
            <a:r>
              <a:rPr lang="en-US" dirty="0" smtClean="0"/>
              <a:t>port running</a:t>
            </a:r>
          </a:p>
          <a:p>
            <a:r>
              <a:rPr lang="en-US" dirty="0" smtClean="0"/>
              <a:t>To list the available Minions </a:t>
            </a:r>
            <a:r>
              <a:rPr lang="en-US" dirty="0" err="1" smtClean="0"/>
              <a:t>sudo</a:t>
            </a:r>
            <a:r>
              <a:rPr lang="en-US" dirty="0" smtClean="0"/>
              <a:t> salt-key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salt-key</a:t>
            </a:r>
          </a:p>
          <a:p>
            <a:r>
              <a:rPr lang="en-US" dirty="0" smtClean="0"/>
              <a:t>To Accept the Minion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salt-key –a  </a:t>
            </a:r>
            <a:r>
              <a:rPr lang="en-US" dirty="0" smtClean="0">
                <a:solidFill>
                  <a:srgbClr val="FF0000"/>
                </a:solidFill>
              </a:rPr>
              <a:t>SALT Minion Server 2</a:t>
            </a: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Grains used to collect Minion property </a:t>
            </a:r>
            <a:r>
              <a:rPr lang="en-US" u="sng" dirty="0" smtClean="0"/>
              <a:t>dynamically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salt '*' </a:t>
            </a:r>
            <a:r>
              <a:rPr lang="en-US" dirty="0" err="1" smtClean="0">
                <a:solidFill>
                  <a:schemeClr val="accent6"/>
                </a:solidFill>
              </a:rPr>
              <a:t>test.ping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-&gt; we used Glob here which takes the list and o/p of all Minions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dirty="0" smtClean="0"/>
              <a:t>rains are used for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dirty="0" smtClean="0"/>
              <a:t>athering</a:t>
            </a:r>
          </a:p>
          <a:p>
            <a:r>
              <a:rPr lang="en-US" dirty="0" err="1" smtClean="0"/>
              <a:t>sys.list_functions</a:t>
            </a:r>
            <a:r>
              <a:rPr lang="en-US" dirty="0" smtClean="0"/>
              <a:t> are used to check all commands available for a function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 salt '*' </a:t>
            </a:r>
            <a:r>
              <a:rPr lang="en-US" dirty="0" err="1" smtClean="0">
                <a:solidFill>
                  <a:schemeClr val="accent6"/>
                </a:solidFill>
              </a:rPr>
              <a:t>sys.list_functions</a:t>
            </a:r>
            <a:r>
              <a:rPr lang="en-US" dirty="0" smtClean="0">
                <a:solidFill>
                  <a:schemeClr val="accent6"/>
                </a:solidFill>
              </a:rPr>
              <a:t> test</a:t>
            </a:r>
          </a:p>
          <a:p>
            <a:r>
              <a:rPr lang="en-US" dirty="0" smtClean="0"/>
              <a:t>Grains provide information about the target system -- for example, its OS version -- to the minions.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Pillars are user defined variables</a:t>
            </a:r>
          </a:p>
          <a:p>
            <a:r>
              <a:rPr lang="en-US" dirty="0" smtClean="0"/>
              <a:t>Push some data to Minion</a:t>
            </a:r>
          </a:p>
          <a:p>
            <a:r>
              <a:rPr lang="en-US" dirty="0" smtClean="0"/>
              <a:t>Pillar data is useful for:</a:t>
            </a:r>
          </a:p>
          <a:p>
            <a:pPr lvl="1"/>
            <a:r>
              <a:rPr lang="en-US" b="1" dirty="0" smtClean="0"/>
              <a:t>Highly Sensitive Data </a:t>
            </a:r>
          </a:p>
          <a:p>
            <a:pPr lvl="1"/>
            <a:r>
              <a:rPr lang="en-US" b="1" dirty="0" smtClean="0"/>
              <a:t>Minion Configuration</a:t>
            </a:r>
          </a:p>
          <a:p>
            <a:pPr lvl="1"/>
            <a:r>
              <a:rPr lang="en-US" b="1" dirty="0" smtClean="0"/>
              <a:t>Variables</a:t>
            </a:r>
            <a:endParaRPr lang="en-US" dirty="0" smtClean="0"/>
          </a:p>
          <a:p>
            <a:r>
              <a:rPr lang="en-US" dirty="0" smtClean="0"/>
              <a:t>To start setting up the pillar, the /</a:t>
            </a:r>
            <a:r>
              <a:rPr lang="en-US" dirty="0" err="1" smtClean="0"/>
              <a:t>srv</a:t>
            </a:r>
            <a:r>
              <a:rPr lang="en-US" dirty="0" smtClean="0"/>
              <a:t>/pillar directory needs to be present: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srv</a:t>
            </a:r>
            <a:r>
              <a:rPr lang="en-US" dirty="0" smtClean="0"/>
              <a:t>/pillar</a:t>
            </a:r>
          </a:p>
          <a:p>
            <a:r>
              <a:rPr lang="en-US" b="1" dirty="0" smtClean="0"/>
              <a:t>Note</a:t>
            </a:r>
          </a:p>
          <a:p>
            <a:pPr lvl="1"/>
            <a:r>
              <a:rPr lang="en-US" dirty="0" smtClean="0"/>
              <a:t>Grains and Pillar are sometimes confused, just remember that Grains are data about a minion which is stored or generated from the minion. This is why information like the OS and CPU type are found in Grains. </a:t>
            </a:r>
            <a:endParaRPr lang="en-US" smtClean="0"/>
          </a:p>
          <a:p>
            <a:pPr lvl="1"/>
            <a:r>
              <a:rPr lang="en-US" smtClean="0"/>
              <a:t>Pillar </a:t>
            </a:r>
            <a:r>
              <a:rPr lang="en-US" dirty="0" smtClean="0"/>
              <a:t>is information about a minion or many minions stored or generated on the Salt Master.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SALT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Agent-based or agent less execution engine.</a:t>
            </a:r>
          </a:p>
          <a:p>
            <a:r>
              <a:rPr lang="en-US" dirty="0" smtClean="0"/>
              <a:t>Eliminating manual processes </a:t>
            </a:r>
          </a:p>
          <a:p>
            <a:r>
              <a:rPr lang="en-US" dirty="0" smtClean="0"/>
              <a:t>Reduce  errors that occur in IT organizations </a:t>
            </a:r>
          </a:p>
          <a:p>
            <a:r>
              <a:rPr lang="en-US" dirty="0" smtClean="0"/>
              <a:t>Known for High stability</a:t>
            </a:r>
          </a:p>
          <a:p>
            <a:r>
              <a:rPr lang="en-US" dirty="0" smtClean="0"/>
              <a:t>Remotely executes commands across all machines</a:t>
            </a:r>
          </a:p>
          <a:p>
            <a:r>
              <a:rPr lang="en-US" dirty="0" smtClean="0"/>
              <a:t>Puppet, which came out in 2005, and Chef, which debuted in 2009.</a:t>
            </a:r>
          </a:p>
          <a:p>
            <a:r>
              <a:rPr lang="en-US" dirty="0" smtClean="0"/>
              <a:t>Automate Everything and Everything as a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Top.sls file is Default on the top . Top files are named top.sls by default.</a:t>
            </a:r>
          </a:p>
          <a:p>
            <a:r>
              <a:rPr lang="en-US" dirty="0" smtClean="0"/>
              <a:t>In a infrastructure There would be different domains with a group of machines the configuration roles that should be applied to them is called a top file.</a:t>
            </a:r>
          </a:p>
          <a:p>
            <a:r>
              <a:rPr lang="en-US" dirty="0" smtClean="0"/>
              <a:t>To trigger top.sls is called </a:t>
            </a:r>
            <a:r>
              <a:rPr lang="en-US" dirty="0" err="1" smtClean="0"/>
              <a:t>state.highstate</a:t>
            </a:r>
            <a:endParaRPr lang="en-US" dirty="0" smtClean="0"/>
          </a:p>
          <a:p>
            <a:pPr lvl="1"/>
            <a:r>
              <a:rPr lang="en-US" dirty="0" smtClean="0"/>
              <a:t>Salt * </a:t>
            </a:r>
            <a:r>
              <a:rPr lang="en-US" dirty="0" err="1" smtClean="0"/>
              <a:t>state.highstate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   State File 			Pillar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For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mgmt			For Data Access</a:t>
            </a:r>
          </a:p>
          <a:p>
            <a:pPr>
              <a:buNone/>
            </a:pPr>
            <a:r>
              <a:rPr lang="en-US" sz="2000" dirty="0" smtClean="0"/>
              <a:t>    /</a:t>
            </a:r>
            <a:r>
              <a:rPr lang="en-US" sz="2000" dirty="0" err="1" smtClean="0"/>
              <a:t>srv</a:t>
            </a:r>
            <a:r>
              <a:rPr lang="en-US" sz="2000" dirty="0" smtClean="0"/>
              <a:t>/salt/top.sls			/</a:t>
            </a:r>
            <a:r>
              <a:rPr lang="en-US" sz="2000" dirty="0" err="1" smtClean="0"/>
              <a:t>srv</a:t>
            </a:r>
            <a:r>
              <a:rPr lang="en-US" sz="2000" dirty="0" smtClean="0"/>
              <a:t>/pillar/top.sls</a:t>
            </a:r>
          </a:p>
          <a:p>
            <a:pPr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		Salt command (Remote Execution)</a:t>
            </a:r>
          </a:p>
          <a:p>
            <a:pPr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		Salt Run 	(On Master)</a:t>
            </a:r>
          </a:p>
          <a:p>
            <a:pPr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		Salt-call		(Local Machine)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Salt which is a latest and highly Stable Configuration management and </a:t>
            </a:r>
            <a:r>
              <a:rPr lang="en-US" dirty="0" err="1" smtClean="0"/>
              <a:t>Devops</a:t>
            </a:r>
            <a:r>
              <a:rPr lang="en-US" dirty="0" smtClean="0"/>
              <a:t> tool uses a Master slave concept with a Event Bus called Zero MQ</a:t>
            </a:r>
          </a:p>
          <a:p>
            <a:r>
              <a:rPr lang="en-US" dirty="0" smtClean="0"/>
              <a:t>By This time we should know why Salt is one of </a:t>
            </a:r>
            <a:r>
              <a:rPr lang="en-US" smtClean="0"/>
              <a:t>the better </a:t>
            </a:r>
            <a:r>
              <a:rPr lang="en-US" dirty="0" smtClean="0"/>
              <a:t>configuration management tool and installation of salt as exe and Bootstrap format</a:t>
            </a:r>
          </a:p>
          <a:p>
            <a:r>
              <a:rPr lang="en-US" dirty="0" smtClean="0"/>
              <a:t>And General commands like how to start, stop or add a Minion and to gather Grain or Push data to a Pillar where to set a top value to see logs and some basic commands.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SaltStack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Introduction to YAML</a:t>
            </a:r>
          </a:p>
          <a:p>
            <a:r>
              <a:rPr lang="en-US" dirty="0" smtClean="0"/>
              <a:t>Installation of </a:t>
            </a:r>
            <a:r>
              <a:rPr lang="en-US" dirty="0" err="1" smtClean="0"/>
              <a:t>SaltStack</a:t>
            </a:r>
            <a:endParaRPr lang="en-US" dirty="0" smtClean="0"/>
          </a:p>
          <a:p>
            <a:r>
              <a:rPr lang="en-US" dirty="0" smtClean="0"/>
              <a:t>Salt Command Line Basics</a:t>
            </a:r>
          </a:p>
          <a:p>
            <a:endParaRPr lang="en-US" dirty="0" smtClean="0"/>
          </a:p>
          <a:p>
            <a:r>
              <a:rPr lang="en-US" dirty="0" smtClean="0"/>
              <a:t>Targeting Minions</a:t>
            </a:r>
          </a:p>
          <a:p>
            <a:r>
              <a:rPr lang="en-US" dirty="0" smtClean="0"/>
              <a:t>States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Pillar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SaltStack</a:t>
            </a:r>
            <a:r>
              <a:rPr lang="en-US" dirty="0" smtClean="0"/>
              <a:t> is an open-source configuration management and remote execution engine.</a:t>
            </a:r>
          </a:p>
          <a:p>
            <a:r>
              <a:rPr lang="en-US" dirty="0" smtClean="0"/>
              <a:t>Salt can also operate as an agent-based or </a:t>
            </a:r>
            <a:r>
              <a:rPr lang="en-US" dirty="0" err="1" smtClean="0"/>
              <a:t>agentless</a:t>
            </a:r>
            <a:r>
              <a:rPr lang="en-US" dirty="0" smtClean="0"/>
              <a:t> execution engine.</a:t>
            </a:r>
          </a:p>
          <a:p>
            <a:pPr lvl="1"/>
            <a:r>
              <a:rPr lang="en-US" dirty="0" smtClean="0"/>
              <a:t>Agent  installation - you install agent on client computer</a:t>
            </a:r>
          </a:p>
          <a:p>
            <a:pPr lvl="1"/>
            <a:r>
              <a:rPr lang="en-US" dirty="0" err="1" smtClean="0"/>
              <a:t>Agentless</a:t>
            </a:r>
            <a:r>
              <a:rPr lang="en-US" dirty="0" smtClean="0"/>
              <a:t> installation - you add the computer in Dashboard but do not deploy the agent </a:t>
            </a:r>
          </a:p>
          <a:p>
            <a:pPr lvl="1">
              <a:buNone/>
            </a:pPr>
            <a:r>
              <a:rPr lang="en-US" dirty="0" smtClean="0"/>
              <a:t>Salt Main Idea is to make </a:t>
            </a:r>
            <a:r>
              <a:rPr lang="en-US" u="sng" dirty="0" smtClean="0">
                <a:solidFill>
                  <a:srgbClr val="92D050"/>
                </a:solidFill>
              </a:rPr>
              <a:t>Infrastructure as a code 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Automatically manage the technology stack for  an application through software instead of Manual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dirty="0" smtClean="0"/>
              <a:t>Zero MQ / Master / Minion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SaltStack</a:t>
            </a:r>
            <a:r>
              <a:rPr lang="en-US" dirty="0" smtClean="0"/>
              <a:t> uses the </a:t>
            </a:r>
            <a:r>
              <a:rPr lang="en-US" dirty="0" err="1" smtClean="0"/>
              <a:t>ZeroMQ</a:t>
            </a:r>
            <a:r>
              <a:rPr lang="en-US" dirty="0" smtClean="0"/>
              <a:t> messaging library to process high-speed requirements</a:t>
            </a:r>
          </a:p>
          <a:p>
            <a:pPr lvl="1"/>
            <a:r>
              <a:rPr lang="en-US" dirty="0" smtClean="0"/>
              <a:t>  </a:t>
            </a:r>
            <a:r>
              <a:rPr lang="en-US" dirty="0" err="1" smtClean="0"/>
              <a:t>ZeroMQ</a:t>
            </a:r>
            <a:r>
              <a:rPr lang="en-US" dirty="0" smtClean="0"/>
              <a:t>  can talk to 10,000+  systems in parallel (so can connect to as many as systems in milliseconds and command them)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Salt uses a slave-master setup that enables push and pull execution.</a:t>
            </a:r>
          </a:p>
          <a:p>
            <a:pPr lvl="1">
              <a:buNone/>
            </a:pPr>
            <a:r>
              <a:rPr lang="en-US" dirty="0" smtClean="0"/>
              <a:t>-&gt;Salt functions on a master/minion topology.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master server acts as a central control bus for the clients (called minions), and the minions connect back to the master.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Simple Architecture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700" dirty="0" smtClean="0">
                <a:solidFill>
                  <a:schemeClr val="accent6"/>
                </a:solidFill>
              </a:rPr>
              <a:t>Slat Master----&gt;Event Bus-----&gt;(n) No of minions</a:t>
            </a:r>
            <a:endParaRPr lang="en-US" sz="27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Up-Down Arrow 8"/>
          <p:cNvSpPr/>
          <p:nvPr/>
        </p:nvSpPr>
        <p:spPr>
          <a:xfrm>
            <a:off x="2667000" y="3352800"/>
            <a:ext cx="3810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4419600" y="3352800"/>
            <a:ext cx="3810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6248400" y="3429000"/>
            <a:ext cx="3810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Salt Master will PUBLISH to Event Bus</a:t>
            </a:r>
          </a:p>
          <a:p>
            <a:r>
              <a:rPr lang="en-US" dirty="0" smtClean="0"/>
              <a:t> Event Bus will communicate to Salt Minions</a:t>
            </a:r>
          </a:p>
          <a:p>
            <a:r>
              <a:rPr lang="en-US" dirty="0" smtClean="0"/>
              <a:t> All Salt Minion Subscribe to Event Bus</a:t>
            </a:r>
          </a:p>
          <a:p>
            <a:r>
              <a:rPr lang="en-US" dirty="0" smtClean="0"/>
              <a:t> The Matching Salt Minion ID will get the request others will Reject</a:t>
            </a:r>
          </a:p>
          <a:p>
            <a:r>
              <a:rPr lang="en-US" dirty="0" smtClean="0"/>
              <a:t>         </a:t>
            </a:r>
            <a:r>
              <a:rPr lang="en-US" b="1" u="sng" dirty="0" smtClean="0">
                <a:solidFill>
                  <a:srgbClr val="FFC000"/>
                </a:solidFill>
              </a:rPr>
              <a:t>Zero MQ </a:t>
            </a:r>
            <a:r>
              <a:rPr lang="en-US" dirty="0" smtClean="0"/>
              <a:t>is the Event Bus used here which is used for very high volume of data messages with minimal delay</a:t>
            </a:r>
          </a:p>
          <a:p>
            <a:r>
              <a:rPr lang="en-US" dirty="0" smtClean="0"/>
              <a:t>4505 and 4506 Both are Event bus port used for publish and respond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SALT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			When a minion starts, by default it searches for a system that resolves to the salt hostname on the network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r>
              <a:rPr lang="en-US" dirty="0" smtClean="0"/>
              <a:t>     If found, the minion initiates the handshake and key authentication process with the Salt master.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		USING SALT-KEY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			Salt authenticates minions using public-key encryption and authentication.</a:t>
            </a:r>
          </a:p>
          <a:p>
            <a:r>
              <a:rPr lang="en-US" dirty="0" smtClean="0"/>
              <a:t>				For a minion to start accepting commands from the master, the minion keys need to be accepted by the master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Data serialization language designed to be human-readable and working well with modern programming languages for everyday tasks.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yml</a:t>
            </a:r>
            <a:r>
              <a:rPr lang="en-US" dirty="0" smtClean="0"/>
              <a:t> files represent YAML (Simulates JASON or XML)</a:t>
            </a:r>
          </a:p>
          <a:p>
            <a:pPr lvl="1"/>
            <a:r>
              <a:rPr lang="en-US" dirty="0" smtClean="0"/>
              <a:t>YAML File is used to represent Data with a </a:t>
            </a:r>
            <a:r>
              <a:rPr lang="en-US" dirty="0" smtClean="0">
                <a:solidFill>
                  <a:srgbClr val="92D050"/>
                </a:solidFill>
              </a:rPr>
              <a:t>KEY: Value </a:t>
            </a:r>
            <a:r>
              <a:rPr lang="en-US" dirty="0" smtClean="0"/>
              <a:t>pair using Arrays , Dictionary  or list.</a:t>
            </a:r>
          </a:p>
          <a:p>
            <a:pPr lvl="1"/>
            <a:r>
              <a:rPr lang="en-US" dirty="0" smtClean="0"/>
              <a:t>Make Sure of Indentations (Space Between)</a:t>
            </a:r>
          </a:p>
          <a:p>
            <a:pPr lvl="1"/>
            <a:r>
              <a:rPr lang="en-US" dirty="0" smtClean="0"/>
              <a:t>Any line beginning with </a:t>
            </a: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en-US" dirty="0" smtClean="0"/>
              <a:t> is considered as COMMENT.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6452</TotalTime>
  <Words>926</Words>
  <Application>Microsoft Office PowerPoint</Application>
  <PresentationFormat>On-screen Show (4:3)</PresentationFormat>
  <Paragraphs>241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SaltStack</vt:lpstr>
      <vt:lpstr>Why SALT ?</vt:lpstr>
      <vt:lpstr>Over view</vt:lpstr>
      <vt:lpstr>General Intro</vt:lpstr>
      <vt:lpstr>Zero MQ / Master / Minion</vt:lpstr>
      <vt:lpstr>Simple Architecture  Slat Master----&gt;Event Bus-----&gt;(n) No of minions</vt:lpstr>
      <vt:lpstr>How it works</vt:lpstr>
      <vt:lpstr>FINDING THE SALT MASTER</vt:lpstr>
      <vt:lpstr>YAML</vt:lpstr>
      <vt:lpstr>XML / JSON / YAML</vt:lpstr>
      <vt:lpstr>No of spaces why it’s important</vt:lpstr>
      <vt:lpstr>Dictionary is un ordered and Arrays or list is ordered</vt:lpstr>
      <vt:lpstr>How to Install</vt:lpstr>
      <vt:lpstr>Working on SALT</vt:lpstr>
      <vt:lpstr>Salt Master</vt:lpstr>
      <vt:lpstr>Salt Minion</vt:lpstr>
      <vt:lpstr>Some Basic commands</vt:lpstr>
      <vt:lpstr>Grains</vt:lpstr>
      <vt:lpstr>Pillars</vt:lpstr>
      <vt:lpstr>Top File</vt:lpstr>
      <vt:lpstr>Quick refresh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SaltStack</dc:title>
  <dc:creator>hp</dc:creator>
  <cp:lastModifiedBy>hp</cp:lastModifiedBy>
  <cp:revision>87</cp:revision>
  <dcterms:created xsi:type="dcterms:W3CDTF">2018-11-04T16:55:37Z</dcterms:created>
  <dcterms:modified xsi:type="dcterms:W3CDTF">2019-04-21T15:42:39Z</dcterms:modified>
</cp:coreProperties>
</file>