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Madame </a:t>
            </a:r>
            <a:r>
              <a:rPr lang="en-US" dirty="0" err="1">
                <a:solidFill>
                  <a:schemeClr val="bg1"/>
                </a:solidFill>
              </a:rPr>
              <a:t>scudery</a:t>
            </a:r>
            <a:r>
              <a:rPr lang="en-US" dirty="0">
                <a:solidFill>
                  <a:schemeClr val="bg1"/>
                </a:solidFill>
              </a:rPr>
              <a:t> project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28255" y="1163783"/>
            <a:ext cx="10266218" cy="5541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Progress on Italic Training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466342" y="1774924"/>
            <a:ext cx="1302327" cy="92825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TIF files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13910" y="1700261"/>
            <a:ext cx="2397776" cy="104601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Glyphs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Aletheia</a:t>
            </a:r>
            <a:r>
              <a:rPr lang="en-US" dirty="0"/>
              <a:t>)</a:t>
            </a:r>
          </a:p>
        </p:txBody>
      </p:sp>
      <p:sp>
        <p:nvSpPr>
          <p:cNvPr id="10" name="Oval 9"/>
          <p:cNvSpPr/>
          <p:nvPr/>
        </p:nvSpPr>
        <p:spPr>
          <a:xfrm>
            <a:off x="7825760" y="1560753"/>
            <a:ext cx="1688378" cy="131541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Glyphs as TIFF/XML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942076" y="3577739"/>
            <a:ext cx="2926306" cy="170256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Ingest Glyphs and Choose Best Representatives</a:t>
            </a:r>
          </a:p>
          <a:p>
            <a:pPr algn="ctr"/>
            <a:r>
              <a:rPr lang="en-US" dirty="0"/>
              <a:t>(Franken+)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76144" y="3553103"/>
            <a:ext cx="2943446" cy="16367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Tesseract</a:t>
            </a:r>
          </a:p>
          <a:p>
            <a:pPr algn="ctr"/>
            <a:r>
              <a:rPr lang="en-US" dirty="0"/>
              <a:t>(Franken+)</a:t>
            </a:r>
          </a:p>
        </p:txBody>
      </p:sp>
      <p:sp>
        <p:nvSpPr>
          <p:cNvPr id="13" name="Oval 12"/>
          <p:cNvSpPr/>
          <p:nvPr/>
        </p:nvSpPr>
        <p:spPr>
          <a:xfrm>
            <a:off x="3807761" y="5645553"/>
            <a:ext cx="1943752" cy="96289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Dictionary files</a:t>
            </a:r>
          </a:p>
        </p:txBody>
      </p:sp>
      <p:sp>
        <p:nvSpPr>
          <p:cNvPr id="15" name="Oval 14"/>
          <p:cNvSpPr/>
          <p:nvPr/>
        </p:nvSpPr>
        <p:spPr>
          <a:xfrm>
            <a:off x="1317670" y="3914674"/>
            <a:ext cx="1943752" cy="96289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Traineddata</a:t>
            </a:r>
            <a:r>
              <a:rPr lang="en-US" dirty="0"/>
              <a:t> file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951018" y="2142066"/>
            <a:ext cx="762000" cy="1143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764200" y="2175740"/>
            <a:ext cx="762000" cy="1143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3461601">
            <a:off x="8961955" y="3129012"/>
            <a:ext cx="512229" cy="1264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7187200" y="4327232"/>
            <a:ext cx="548876" cy="1535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3338016" y="4326439"/>
            <a:ext cx="625641" cy="1976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4703463" y="5358233"/>
            <a:ext cx="193874" cy="1864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04076" y="5685626"/>
            <a:ext cx="1943752" cy="96289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Font files</a:t>
            </a:r>
          </a:p>
        </p:txBody>
      </p:sp>
      <p:sp>
        <p:nvSpPr>
          <p:cNvPr id="24" name="Right Arrow 23"/>
          <p:cNvSpPr/>
          <p:nvPr/>
        </p:nvSpPr>
        <p:spPr>
          <a:xfrm rot="14011831">
            <a:off x="6446330" y="5388070"/>
            <a:ext cx="310116" cy="1757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7336434" y="3387210"/>
            <a:ext cx="426706" cy="472198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94895" y="3022252"/>
            <a:ext cx="148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are here</a:t>
            </a:r>
          </a:p>
        </p:txBody>
      </p:sp>
      <p:sp>
        <p:nvSpPr>
          <p:cNvPr id="22" name="Right Arrow 21"/>
          <p:cNvSpPr/>
          <p:nvPr/>
        </p:nvSpPr>
        <p:spPr>
          <a:xfrm rot="5400000">
            <a:off x="2020568" y="1485038"/>
            <a:ext cx="193874" cy="1864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74321" y="1163782"/>
            <a:ext cx="148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90039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28255" y="1163783"/>
            <a:ext cx="10266218" cy="5541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OCR pipeline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802" y="1163783"/>
            <a:ext cx="7818362" cy="6041461"/>
          </a:xfrm>
        </p:spPr>
      </p:pic>
    </p:spTree>
    <p:extLst>
      <p:ext uri="{BB962C8B-B14F-4D97-AF65-F5344CB8AC3E}">
        <p14:creationId xmlns:p14="http://schemas.microsoft.com/office/powerpoint/2010/main" val="359567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85237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Analysis of 10 volumes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Two Primary Fonts: Regular and </a:t>
            </a:r>
            <a:r>
              <a:rPr lang="en-US" sz="1800" i="1" dirty="0">
                <a:solidFill>
                  <a:schemeClr val="bg1"/>
                </a:solidFill>
              </a:rPr>
              <a:t>Italic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Title Font (Regular Font, all Caps, Very Large)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Title and Chapter Headers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Tiny Font (Italic or Regular)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Anomalies in </a:t>
            </a:r>
            <a:r>
              <a:rPr lang="en-US" sz="1800" dirty="0" err="1">
                <a:solidFill>
                  <a:schemeClr val="bg1"/>
                </a:solidFill>
              </a:rPr>
              <a:t>Vols</a:t>
            </a:r>
            <a:r>
              <a:rPr lang="en-US" sz="1800" dirty="0">
                <a:solidFill>
                  <a:schemeClr val="bg1"/>
                </a:solidFill>
              </a:rPr>
              <a:t> 3-10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Progress on Italic Training</a:t>
            </a:r>
          </a:p>
        </p:txBody>
      </p:sp>
    </p:spTree>
    <p:extLst>
      <p:ext uri="{BB962C8B-B14F-4D97-AF65-F5344CB8AC3E}">
        <p14:creationId xmlns:p14="http://schemas.microsoft.com/office/powerpoint/2010/main" val="60084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Where we are in the grand scheme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575" y="2065867"/>
            <a:ext cx="10131425" cy="3649133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Do we need to train for other fonts?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Training Italics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Improve </a:t>
            </a:r>
            <a:r>
              <a:rPr lang="en-US" sz="2000" dirty="0" err="1">
                <a:solidFill>
                  <a:schemeClr val="bg1"/>
                </a:solidFill>
              </a:rPr>
              <a:t>WillModule</a:t>
            </a:r>
            <a:r>
              <a:rPr lang="en-US" sz="2000" dirty="0">
                <a:solidFill>
                  <a:schemeClr val="bg1"/>
                </a:solidFill>
              </a:rPr>
              <a:t> efficiency</a:t>
            </a:r>
          </a:p>
          <a:p>
            <a:r>
              <a:rPr lang="en-US" sz="2000" dirty="0">
                <a:solidFill>
                  <a:schemeClr val="bg1"/>
                </a:solidFill>
              </a:rPr>
              <a:t>Paper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Github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357743" y="3158835"/>
            <a:ext cx="675121" cy="2078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74298" y="2619720"/>
            <a:ext cx="727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Wingdings" panose="05000000000000000000" pitchFamily="2" charset="2"/>
              </a:rPr>
              <a:t>þ</a:t>
            </a:r>
          </a:p>
        </p:txBody>
      </p:sp>
    </p:spTree>
    <p:extLst>
      <p:ext uri="{BB962C8B-B14F-4D97-AF65-F5344CB8AC3E}">
        <p14:creationId xmlns:p14="http://schemas.microsoft.com/office/powerpoint/2010/main" val="29266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OCR from 2015 - Tiny Font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92" t="45744" r="14753" b="35384"/>
          <a:stretch/>
        </p:blipFill>
        <p:spPr>
          <a:xfrm>
            <a:off x="685801" y="1773605"/>
            <a:ext cx="4445390" cy="171834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6283" t="45744" r="14463" b="35384"/>
          <a:stretch/>
        </p:blipFill>
        <p:spPr>
          <a:xfrm>
            <a:off x="685801" y="4541781"/>
            <a:ext cx="4445390" cy="1718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48781" r="34275" b="29898"/>
          <a:stretch/>
        </p:blipFill>
        <p:spPr>
          <a:xfrm>
            <a:off x="5983262" y="4876802"/>
            <a:ext cx="5148566" cy="12059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1" y="3491948"/>
            <a:ext cx="444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Original TIFF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1" y="6260123"/>
            <a:ext cx="444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After Image </a:t>
            </a:r>
            <a:r>
              <a:rPr lang="en-US" dirty="0" err="1">
                <a:solidFill>
                  <a:schemeClr val="bg1"/>
                </a:solidFill>
              </a:rPr>
              <a:t>Magick</a:t>
            </a:r>
            <a:r>
              <a:rPr lang="en-US" dirty="0">
                <a:solidFill>
                  <a:schemeClr val="bg1"/>
                </a:solidFill>
              </a:rPr>
              <a:t> TIFF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3262" y="6067508"/>
            <a:ext cx="444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Final OCR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274365" y="5327371"/>
            <a:ext cx="708897" cy="2915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703443" y="3676614"/>
            <a:ext cx="205053" cy="6966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22504" y="2283823"/>
            <a:ext cx="52611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ImageMagick</a:t>
            </a:r>
            <a:r>
              <a:rPr lang="en-US" sz="2200" dirty="0">
                <a:solidFill>
                  <a:schemeClr val="bg1"/>
                </a:solidFill>
              </a:rPr>
              <a:t> (IM) damages it too much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Reducing the power of IM may decrease overall accuracy since noise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Tiny Font is rare in body of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May have to be fixed by French students</a:t>
            </a:r>
          </a:p>
        </p:txBody>
      </p:sp>
    </p:spTree>
    <p:extLst>
      <p:ext uri="{BB962C8B-B14F-4D97-AF65-F5344CB8AC3E}">
        <p14:creationId xmlns:p14="http://schemas.microsoft.com/office/powerpoint/2010/main" val="324928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OCR from 2015 - New-Chapter Pages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2029"/>
          <a:stretch/>
        </p:blipFill>
        <p:spPr>
          <a:xfrm>
            <a:off x="685801" y="2186608"/>
            <a:ext cx="4834599" cy="39756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8537" r="34020" b="32352"/>
          <a:stretch/>
        </p:blipFill>
        <p:spPr>
          <a:xfrm>
            <a:off x="6218130" y="2437663"/>
            <a:ext cx="5735331" cy="347354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837042" y="2968487"/>
            <a:ext cx="1381087" cy="2120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863616" y="4239224"/>
            <a:ext cx="1381087" cy="2120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837042" y="4717782"/>
            <a:ext cx="1381087" cy="2120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37042" y="2583068"/>
            <a:ext cx="165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Image Stuff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37041" y="3877804"/>
            <a:ext cx="165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“F” added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3945" y="4894504"/>
            <a:ext cx="165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“P” missing</a:t>
            </a:r>
          </a:p>
        </p:txBody>
      </p:sp>
    </p:spTree>
    <p:extLst>
      <p:ext uri="{BB962C8B-B14F-4D97-AF65-F5344CB8AC3E}">
        <p14:creationId xmlns:p14="http://schemas.microsoft.com/office/powerpoint/2010/main" val="54258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Margin notes – Con </a:t>
            </a:r>
            <a:r>
              <a:rPr lang="en-US" dirty="0" err="1">
                <a:solidFill>
                  <a:schemeClr val="bg1"/>
                </a:solidFill>
              </a:rPr>
              <a:t>nouv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10" b="62373"/>
          <a:stretch/>
        </p:blipFill>
        <p:spPr>
          <a:xfrm>
            <a:off x="685801" y="2065867"/>
            <a:ext cx="5679813" cy="24542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337" b="5110"/>
          <a:stretch/>
        </p:blipFill>
        <p:spPr>
          <a:xfrm>
            <a:off x="7489722" y="822779"/>
            <a:ext cx="3992465" cy="52412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9052" y="5194852"/>
            <a:ext cx="6457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Unknown how Tesseract will process (Not present in 2015 OCR)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they are rare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About 5 throughout a volume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9722" y="6092527"/>
            <a:ext cx="396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r>
              <a:rPr lang="en-US" dirty="0"/>
              <a:t> 849 is an extreme example.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1" y="4520096"/>
            <a:ext cx="598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notes are short like </a:t>
            </a:r>
            <a:r>
              <a:rPr lang="en-US" dirty="0" err="1"/>
              <a:t>Pg</a:t>
            </a:r>
            <a:r>
              <a:rPr lang="en-US" dirty="0"/>
              <a:t> 794 above</a:t>
            </a:r>
          </a:p>
        </p:txBody>
      </p:sp>
    </p:spTree>
    <p:extLst>
      <p:ext uri="{BB962C8B-B14F-4D97-AF65-F5344CB8AC3E}">
        <p14:creationId xmlns:p14="http://schemas.microsoft.com/office/powerpoint/2010/main" val="180879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Slanted Pages - </a:t>
            </a:r>
            <a:r>
              <a:rPr lang="en-US" dirty="0" err="1">
                <a:solidFill>
                  <a:schemeClr val="bg1"/>
                </a:solidFill>
              </a:rPr>
              <a:t>entretiens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80" t="31970" r="33511" b="27492"/>
          <a:stretch/>
        </p:blipFill>
        <p:spPr>
          <a:xfrm>
            <a:off x="4969565" y="1608666"/>
            <a:ext cx="3246783" cy="50225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9342" t="32270" r="28050" b="28748"/>
          <a:stretch/>
        </p:blipFill>
        <p:spPr>
          <a:xfrm>
            <a:off x="8378826" y="1608666"/>
            <a:ext cx="3659983" cy="50225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591" y="2065867"/>
            <a:ext cx="4187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Some pages are poorly copied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Tesseract may mix up the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146986" y="2240924"/>
            <a:ext cx="0" cy="41333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46986" y="6374296"/>
            <a:ext cx="23860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37633" y="2328930"/>
            <a:ext cx="0" cy="41333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64466" y="6459410"/>
            <a:ext cx="2373167" cy="2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11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Ink Bleeding Through - 1688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948" t="57980" r="17827" b="8144"/>
          <a:stretch/>
        </p:blipFill>
        <p:spPr>
          <a:xfrm>
            <a:off x="6202020" y="1796731"/>
            <a:ext cx="5537238" cy="4142972"/>
          </a:xfrm>
        </p:spPr>
      </p:pic>
      <p:sp>
        <p:nvSpPr>
          <p:cNvPr id="6" name="TextBox 5"/>
          <p:cNvSpPr txBox="1"/>
          <p:nvPr/>
        </p:nvSpPr>
        <p:spPr>
          <a:xfrm>
            <a:off x="789709" y="2493818"/>
            <a:ext cx="4544291" cy="3449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7331" t="38586" r="14752" b="21212"/>
          <a:stretch/>
        </p:blipFill>
        <p:spPr>
          <a:xfrm>
            <a:off x="685802" y="1796731"/>
            <a:ext cx="4934092" cy="4142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072" y="5998323"/>
            <a:ext cx="461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the worst. </a:t>
            </a:r>
            <a:r>
              <a:rPr lang="en-US" dirty="0" err="1"/>
              <a:t>ImageMagick</a:t>
            </a:r>
            <a:r>
              <a:rPr lang="en-US" dirty="0"/>
              <a:t> may clean it 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09776" y="5939703"/>
            <a:ext cx="461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Pretty bad. Will probably cause issues </a:t>
            </a:r>
          </a:p>
        </p:txBody>
      </p:sp>
    </p:spTree>
    <p:extLst>
      <p:ext uri="{BB962C8B-B14F-4D97-AF65-F5344CB8AC3E}">
        <p14:creationId xmlns:p14="http://schemas.microsoft.com/office/powerpoint/2010/main" val="172270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do we do knowing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Address these problems in the paper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If they contribute to error rate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Provide analysis of accuracy with/without pages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If we OCR correctly 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Show off what it overcame</a:t>
            </a:r>
          </a:p>
          <a:p>
            <a:r>
              <a:rPr lang="en-US" sz="2000" dirty="0">
                <a:solidFill>
                  <a:schemeClr val="bg1"/>
                </a:solidFill>
              </a:rPr>
              <a:t>French students will need to know where the errors are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Keep a log</a:t>
            </a:r>
          </a:p>
        </p:txBody>
      </p:sp>
    </p:spTree>
    <p:extLst>
      <p:ext uri="{BB962C8B-B14F-4D97-AF65-F5344CB8AC3E}">
        <p14:creationId xmlns:p14="http://schemas.microsoft.com/office/powerpoint/2010/main" val="3317515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565</TotalTime>
  <Words>311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Celestial</vt:lpstr>
      <vt:lpstr>Madame scudery project meeting</vt:lpstr>
      <vt:lpstr>Today’s Agenda</vt:lpstr>
      <vt:lpstr>Where we are in the grand scheme of things</vt:lpstr>
      <vt:lpstr>OCR from 2015 - Tiny Font</vt:lpstr>
      <vt:lpstr>OCR from 2015 - New-Chapter Pages</vt:lpstr>
      <vt:lpstr>Margin notes – Con nouv</vt:lpstr>
      <vt:lpstr>Slanted Pages - entretiens</vt:lpstr>
      <vt:lpstr>Ink Bleeding Through - 1688</vt:lpstr>
      <vt:lpstr>What do we do knowing this?</vt:lpstr>
      <vt:lpstr>Progress on Italic Training</vt:lpstr>
      <vt:lpstr>OCR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Madame scudery project meeting</dc:title>
  <dc:creator>William Frederick Rial</dc:creator>
  <cp:lastModifiedBy>William Frederick Rial</cp:lastModifiedBy>
  <cp:revision>21</cp:revision>
  <dcterms:created xsi:type="dcterms:W3CDTF">2016-06-28T15:04:50Z</dcterms:created>
  <dcterms:modified xsi:type="dcterms:W3CDTF">2016-06-29T13:09:18Z</dcterms:modified>
</cp:coreProperties>
</file>