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1" r:id="rId4"/>
    <p:sldId id="263" r:id="rId5"/>
    <p:sldId id="258" r:id="rId6"/>
    <p:sldId id="262" r:id="rId7"/>
    <p:sldId id="267" r:id="rId8"/>
    <p:sldId id="264" r:id="rId9"/>
    <p:sldId id="265" r:id="rId10"/>
    <p:sldId id="266" r:id="rId11"/>
    <p:sldId id="269" r:id="rId12"/>
    <p:sldId id="270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9" autoAdjust="0"/>
    <p:restoredTop sz="94660"/>
  </p:normalViewPr>
  <p:slideViewPr>
    <p:cSldViewPr snapToGrid="0">
      <p:cViewPr varScale="1">
        <p:scale>
          <a:sx n="56" d="100"/>
          <a:sy n="56" d="100"/>
        </p:scale>
        <p:origin x="1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Number of Errors with Regular</a:t>
            </a:r>
            <a:r>
              <a:rPr lang="en-US" baseline="0" dirty="0"/>
              <a:t> Font 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Ital w/ mand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4"/>
                <c:pt idx="0">
                  <c:v>Page 84</c:v>
                </c:pt>
                <c:pt idx="1">
                  <c:v>Page 85</c:v>
                </c:pt>
                <c:pt idx="2">
                  <c:v>Page 86</c:v>
                </c:pt>
                <c:pt idx="3">
                  <c:v>Page 87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22</c:v>
                </c:pt>
                <c:pt idx="1">
                  <c:v>5</c:v>
                </c:pt>
                <c:pt idx="2">
                  <c:v>17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D9-4B00-9EA1-1BD836409D6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Ital w/ full ambig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4"/>
                <c:pt idx="0">
                  <c:v>Page 84</c:v>
                </c:pt>
                <c:pt idx="1">
                  <c:v>Page 85</c:v>
                </c:pt>
                <c:pt idx="2">
                  <c:v>Page 86</c:v>
                </c:pt>
                <c:pt idx="3">
                  <c:v>Page 87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17</c:v>
                </c:pt>
                <c:pt idx="1">
                  <c:v>4</c:v>
                </c:pt>
                <c:pt idx="2">
                  <c:v>19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D9-4B00-9EA1-1BD836409D6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Reg w/ mand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4"/>
                <c:pt idx="0">
                  <c:v>Page 84</c:v>
                </c:pt>
                <c:pt idx="1">
                  <c:v>Page 85</c:v>
                </c:pt>
                <c:pt idx="2">
                  <c:v>Page 86</c:v>
                </c:pt>
                <c:pt idx="3">
                  <c:v>Page 87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18</c:v>
                </c:pt>
                <c:pt idx="1">
                  <c:v>5</c:v>
                </c:pt>
                <c:pt idx="2">
                  <c:v>17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BD9-4B00-9EA1-1BD836409D6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Reg w/ full ambig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4"/>
                <c:pt idx="0">
                  <c:v>Page 84</c:v>
                </c:pt>
                <c:pt idx="1">
                  <c:v>Page 85</c:v>
                </c:pt>
                <c:pt idx="2">
                  <c:v>Page 86</c:v>
                </c:pt>
                <c:pt idx="3">
                  <c:v>Page 87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16</c:v>
                </c:pt>
                <c:pt idx="1">
                  <c:v>5</c:v>
                </c:pt>
                <c:pt idx="2">
                  <c:v>17</c:v>
                </c:pt>
                <c:pt idx="3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BD9-4B00-9EA1-1BD836409D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5395776"/>
        <c:axId val="225394464"/>
      </c:barChart>
      <c:catAx>
        <c:axId val="225395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5394464"/>
        <c:crosses val="autoZero"/>
        <c:auto val="1"/>
        <c:lblAlgn val="ctr"/>
        <c:lblOffset val="100"/>
        <c:noMultiLvlLbl val="0"/>
      </c:catAx>
      <c:valAx>
        <c:axId val="225394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5395776"/>
        <c:crosses val="autoZero"/>
        <c:crossBetween val="between"/>
      </c:valAx>
      <c:spPr>
        <a:noFill/>
        <a:ln>
          <a:noFill/>
        </a:ln>
        <a:effectLst>
          <a:outerShdw blurRad="495300" dist="50800" dir="5400000" sx="155000" sy="155000" algn="ctr" rotWithShape="0">
            <a:srgbClr val="000000">
              <a:alpha val="43137"/>
            </a:srgbClr>
          </a:outerShdw>
        </a:effectLst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Errors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Ital w/ mand</c:v>
                </c:pt>
                <c:pt idx="1">
                  <c:v>Ital w/ full ambig</c:v>
                </c:pt>
                <c:pt idx="2">
                  <c:v>Reg w/ mand</c:v>
                </c:pt>
                <c:pt idx="3">
                  <c:v>Reg w/ full ambig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48</c:v>
                </c:pt>
                <c:pt idx="1">
                  <c:v>47</c:v>
                </c:pt>
                <c:pt idx="2">
                  <c:v>44</c:v>
                </c:pt>
                <c:pt idx="3">
                  <c:v>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67-4F22-83C5-CB023FBDC7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Number of Errors with Italic</a:t>
            </a:r>
            <a:r>
              <a:rPr lang="en-US" baseline="0" dirty="0"/>
              <a:t> Font 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Ital w/ mand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4"/>
                <c:pt idx="0">
                  <c:v>Page 31</c:v>
                </c:pt>
                <c:pt idx="1">
                  <c:v>Page 32</c:v>
                </c:pt>
                <c:pt idx="2">
                  <c:v>Page 33</c:v>
                </c:pt>
                <c:pt idx="3">
                  <c:v>Page 34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24</c:v>
                </c:pt>
                <c:pt idx="1">
                  <c:v>21</c:v>
                </c:pt>
                <c:pt idx="2">
                  <c:v>28</c:v>
                </c:pt>
                <c:pt idx="3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44-4ED9-AA1F-302DF2C01C4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Ital w/ full ambig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4"/>
                <c:pt idx="0">
                  <c:v>Page 31</c:v>
                </c:pt>
                <c:pt idx="1">
                  <c:v>Page 32</c:v>
                </c:pt>
                <c:pt idx="2">
                  <c:v>Page 33</c:v>
                </c:pt>
                <c:pt idx="3">
                  <c:v>Page 34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26</c:v>
                </c:pt>
                <c:pt idx="1">
                  <c:v>23</c:v>
                </c:pt>
                <c:pt idx="2">
                  <c:v>34</c:v>
                </c:pt>
                <c:pt idx="3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344-4ED9-AA1F-302DF2C01C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5395776"/>
        <c:axId val="225394464"/>
      </c:barChart>
      <c:catAx>
        <c:axId val="225395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5394464"/>
        <c:crosses val="autoZero"/>
        <c:auto val="1"/>
        <c:lblAlgn val="ctr"/>
        <c:lblOffset val="100"/>
        <c:noMultiLvlLbl val="0"/>
      </c:catAx>
      <c:valAx>
        <c:axId val="225394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5395776"/>
        <c:crosses val="autoZero"/>
        <c:crossBetween val="between"/>
      </c:valAx>
      <c:spPr>
        <a:noFill/>
        <a:ln>
          <a:noFill/>
        </a:ln>
        <a:effectLst>
          <a:outerShdw blurRad="495300" dist="50800" dir="5400000" sx="155000" sy="155000" algn="ctr" rotWithShape="0">
            <a:srgbClr val="000000">
              <a:alpha val="43137"/>
            </a:srgbClr>
          </a:outerShdw>
        </a:effectLst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7/12/2016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7/12/2016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7/12/2016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7/12/2016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7/12/2016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7/12/2016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7/12/2016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7/12/2016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7/12/2016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7/12/2016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7/12/2016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7/12/2016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7/12/2016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7/12/2016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7/12/2016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7/12/2016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7/12/2016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7/12/2016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Meeting #3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July 13</a:t>
            </a:r>
          </a:p>
        </p:txBody>
      </p:sp>
    </p:spTree>
    <p:extLst>
      <p:ext uri="{BB962C8B-B14F-4D97-AF65-F5344CB8AC3E}">
        <p14:creationId xmlns:p14="http://schemas.microsoft.com/office/powerpoint/2010/main" val="3984986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586" t="12399" r="43047" b="20755"/>
          <a:stretch/>
        </p:blipFill>
        <p:spPr>
          <a:xfrm>
            <a:off x="1157288" y="600076"/>
            <a:ext cx="9019876" cy="570071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57288" y="185738"/>
            <a:ext cx="3786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After Crop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24550" y="185738"/>
            <a:ext cx="3786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Before Crop</a:t>
            </a:r>
          </a:p>
        </p:txBody>
      </p:sp>
    </p:spTree>
    <p:extLst>
      <p:ext uri="{BB962C8B-B14F-4D97-AF65-F5344CB8AC3E}">
        <p14:creationId xmlns:p14="http://schemas.microsoft.com/office/powerpoint/2010/main" val="317447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Dictionary storage</a:t>
            </a:r>
          </a:p>
          <a:p>
            <a:r>
              <a:rPr lang="en-US" dirty="0"/>
              <a:t>Execution of </a:t>
            </a:r>
            <a:r>
              <a:rPr lang="en-US" dirty="0" err="1"/>
              <a:t>WillModule</a:t>
            </a:r>
            <a:endParaRPr lang="en-US" dirty="0"/>
          </a:p>
          <a:p>
            <a:pPr lvl="1"/>
            <a:r>
              <a:rPr lang="en-US" dirty="0"/>
              <a:t>Order of stops in the flowchart</a:t>
            </a:r>
          </a:p>
          <a:p>
            <a:pPr lvl="1"/>
            <a:r>
              <a:rPr lang="en-US" dirty="0"/>
              <a:t>Reading dictionaries</a:t>
            </a:r>
          </a:p>
        </p:txBody>
      </p:sp>
    </p:spTree>
    <p:extLst>
      <p:ext uri="{BB962C8B-B14F-4D97-AF65-F5344CB8AC3E}">
        <p14:creationId xmlns:p14="http://schemas.microsoft.com/office/powerpoint/2010/main" val="156834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three French dictionaries 2015</a:t>
            </a:r>
          </a:p>
          <a:p>
            <a:pPr lvl="1"/>
            <a:r>
              <a:rPr lang="en-US" dirty="0"/>
              <a:t>Two old plus one modern</a:t>
            </a:r>
          </a:p>
          <a:p>
            <a:pPr lvl="1"/>
            <a:r>
              <a:rPr lang="en-US" dirty="0"/>
              <a:t>(124,741 + 147,185 + 338,986 = 610,912)</a:t>
            </a:r>
          </a:p>
          <a:p>
            <a:pPr lvl="1"/>
            <a:r>
              <a:rPr lang="en-US" dirty="0"/>
              <a:t>Risk of reading duplicate values</a:t>
            </a:r>
          </a:p>
          <a:p>
            <a:r>
              <a:rPr lang="en-US" dirty="0"/>
              <a:t>All combined into single dictionary</a:t>
            </a:r>
          </a:p>
          <a:p>
            <a:r>
              <a:rPr lang="en-US" dirty="0"/>
              <a:t>Duplicates removed</a:t>
            </a:r>
          </a:p>
          <a:p>
            <a:r>
              <a:rPr lang="en-US" dirty="0"/>
              <a:t>Length of new dictionary = 428,564 (30% less words)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708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Frequent word 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Ground truth from Conversations</a:t>
            </a:r>
          </a:p>
          <a:p>
            <a:r>
              <a:rPr lang="en-US" dirty="0"/>
              <a:t>Sorted by word frequency</a:t>
            </a:r>
          </a:p>
          <a:p>
            <a:r>
              <a:rPr lang="en-US" dirty="0"/>
              <a:t>7,514 unique words</a:t>
            </a:r>
          </a:p>
          <a:p>
            <a:r>
              <a:rPr lang="en-US" dirty="0"/>
              <a:t>3,853 occur 2+ times -&gt; Used for training</a:t>
            </a:r>
          </a:p>
          <a:p>
            <a:r>
              <a:rPr lang="en-US" dirty="0"/>
              <a:t>The 1000</a:t>
            </a:r>
            <a:r>
              <a:rPr lang="en-US" baseline="30000" dirty="0"/>
              <a:t>th</a:t>
            </a:r>
            <a:r>
              <a:rPr lang="en-US" dirty="0"/>
              <a:t> word occurred about 20 times</a:t>
            </a:r>
          </a:p>
          <a:p>
            <a:r>
              <a:rPr lang="en-US" dirty="0"/>
              <a:t>Check this dictionary before the combined one in Will Module</a:t>
            </a:r>
          </a:p>
        </p:txBody>
      </p:sp>
    </p:spTree>
    <p:extLst>
      <p:ext uri="{BB962C8B-B14F-4D97-AF65-F5344CB8AC3E}">
        <p14:creationId xmlns:p14="http://schemas.microsoft.com/office/powerpoint/2010/main" val="1131635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of Flowchart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some code to see how many errors are fixed at each step</a:t>
            </a:r>
          </a:p>
        </p:txBody>
      </p:sp>
    </p:spTree>
    <p:extLst>
      <p:ext uri="{BB962C8B-B14F-4D97-AF65-F5344CB8AC3E}">
        <p14:creationId xmlns:p14="http://schemas.microsoft.com/office/powerpoint/2010/main" val="3978573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Multithreading is no good in Python</a:t>
            </a:r>
          </a:p>
          <a:p>
            <a:pPr lvl="1"/>
            <a:r>
              <a:rPr lang="en-US" dirty="0"/>
              <a:t>Global Interpreter Lock (GIL)</a:t>
            </a:r>
          </a:p>
          <a:p>
            <a:pPr lvl="1"/>
            <a:r>
              <a:rPr lang="en-US" dirty="0"/>
              <a:t>Ideal for programs with lots of I/O</a:t>
            </a:r>
          </a:p>
          <a:p>
            <a:r>
              <a:rPr lang="en-US" dirty="0"/>
              <a:t>Multiprocessing </a:t>
            </a:r>
          </a:p>
          <a:p>
            <a:pPr lvl="1"/>
            <a:r>
              <a:rPr lang="en-US" dirty="0"/>
              <a:t>Does not have GIL</a:t>
            </a:r>
          </a:p>
          <a:p>
            <a:pPr lvl="1"/>
            <a:r>
              <a:rPr lang="en-US" dirty="0"/>
              <a:t>Ideal for CPU Bound programs</a:t>
            </a:r>
          </a:p>
          <a:p>
            <a:pPr lvl="1"/>
            <a:r>
              <a:rPr lang="en-US" dirty="0"/>
              <a:t>Lots of different ways to implement</a:t>
            </a:r>
          </a:p>
          <a:p>
            <a:pPr lvl="2"/>
            <a:r>
              <a:rPr lang="en-US" dirty="0"/>
              <a:t>Figuring </a:t>
            </a:r>
            <a:r>
              <a:rPr lang="en-US"/>
              <a:t>this out…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171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does Tesseract OCR the ligatures?</a:t>
            </a:r>
          </a:p>
          <a:p>
            <a:pPr lvl="1"/>
            <a:r>
              <a:rPr lang="en-US" dirty="0"/>
              <a:t>Missing file</a:t>
            </a:r>
          </a:p>
          <a:p>
            <a:pPr lvl="1"/>
            <a:r>
              <a:rPr lang="en-US" dirty="0"/>
              <a:t>Some analysis</a:t>
            </a:r>
          </a:p>
          <a:p>
            <a:r>
              <a:rPr lang="en-US" dirty="0"/>
              <a:t>Crop out marginalia</a:t>
            </a:r>
          </a:p>
          <a:p>
            <a:pPr lvl="1"/>
            <a:r>
              <a:rPr lang="en-US" dirty="0"/>
              <a:t>Before and after comparison</a:t>
            </a:r>
          </a:p>
          <a:p>
            <a:r>
              <a:rPr lang="en-US" dirty="0"/>
              <a:t>Improve code/framework</a:t>
            </a:r>
          </a:p>
          <a:p>
            <a:pPr lvl="1"/>
            <a:r>
              <a:rPr lang="en-US" dirty="0"/>
              <a:t>Progress and plans</a:t>
            </a:r>
          </a:p>
        </p:txBody>
      </p:sp>
    </p:spTree>
    <p:extLst>
      <p:ext uri="{BB962C8B-B14F-4D97-AF65-F5344CB8AC3E}">
        <p14:creationId xmlns:p14="http://schemas.microsoft.com/office/powerpoint/2010/main" val="2266812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Ligature OCR?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Missing </a:t>
            </a:r>
            <a:r>
              <a:rPr lang="en-US" dirty="0" err="1"/>
              <a:t>unicharambigs</a:t>
            </a:r>
            <a:r>
              <a:rPr lang="en-US" dirty="0"/>
              <a:t> file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2748" y="2559122"/>
            <a:ext cx="5208104" cy="366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140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6791607"/>
              </p:ext>
            </p:extLst>
          </p:nvPr>
        </p:nvGraphicFramePr>
        <p:xfrm>
          <a:off x="681038" y="685800"/>
          <a:ext cx="9613900" cy="5249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21943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79397649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07552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6922850"/>
              </p:ext>
            </p:extLst>
          </p:nvPr>
        </p:nvGraphicFramePr>
        <p:xfrm>
          <a:off x="523875" y="614363"/>
          <a:ext cx="9905999" cy="5400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70584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Photoshop CS6 on library computers</a:t>
            </a:r>
          </a:p>
          <a:p>
            <a:r>
              <a:rPr lang="en-US" dirty="0"/>
              <a:t>Cropped files are </a:t>
            </a:r>
            <a:r>
              <a:rPr lang="en-US" dirty="0" err="1"/>
              <a:t>OCR’d</a:t>
            </a:r>
            <a:r>
              <a:rPr lang="en-US" dirty="0"/>
              <a:t> with </a:t>
            </a:r>
            <a:r>
              <a:rPr lang="en-US" dirty="0" err="1"/>
              <a:t>Reg</a:t>
            </a:r>
            <a:r>
              <a:rPr lang="en-US" dirty="0"/>
              <a:t> Font Training with only the mandatory </a:t>
            </a:r>
            <a:r>
              <a:rPr lang="en-US" dirty="0" err="1"/>
              <a:t>unicharambigs</a:t>
            </a:r>
            <a:r>
              <a:rPr lang="en-US" dirty="0"/>
              <a:t>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882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2708" b="12708"/>
          <a:stretch/>
        </p:blipFill>
        <p:spPr>
          <a:xfrm>
            <a:off x="2069593" y="544159"/>
            <a:ext cx="7674482" cy="60566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69593" y="174827"/>
            <a:ext cx="3786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After Crop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57887" y="174827"/>
            <a:ext cx="3786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Before Crop</a:t>
            </a:r>
          </a:p>
        </p:txBody>
      </p:sp>
    </p:spTree>
    <p:extLst>
      <p:ext uri="{BB962C8B-B14F-4D97-AF65-F5344CB8AC3E}">
        <p14:creationId xmlns:p14="http://schemas.microsoft.com/office/powerpoint/2010/main" val="437830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461" t="12619" r="40586" b="12753"/>
          <a:stretch/>
        </p:blipFill>
        <p:spPr>
          <a:xfrm>
            <a:off x="857250" y="555070"/>
            <a:ext cx="8743950" cy="610609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7250" y="185738"/>
            <a:ext cx="3786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After Crop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10213" y="155020"/>
            <a:ext cx="3786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Before Crop</a:t>
            </a:r>
          </a:p>
        </p:txBody>
      </p:sp>
    </p:spTree>
    <p:extLst>
      <p:ext uri="{BB962C8B-B14F-4D97-AF65-F5344CB8AC3E}">
        <p14:creationId xmlns:p14="http://schemas.microsoft.com/office/powerpoint/2010/main" val="140375571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133</TotalTime>
  <Words>237</Words>
  <Application>Microsoft Office PowerPoint</Application>
  <PresentationFormat>Widescreen</PresentationFormat>
  <Paragraphs>55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Trebuchet MS</vt:lpstr>
      <vt:lpstr>Berlin</vt:lpstr>
      <vt:lpstr>Meeting #3</vt:lpstr>
      <vt:lpstr>Agenda</vt:lpstr>
      <vt:lpstr>Ligature OCR?</vt:lpstr>
      <vt:lpstr>PowerPoint Presentation</vt:lpstr>
      <vt:lpstr>PowerPoint Presentation</vt:lpstr>
      <vt:lpstr>PowerPoint Presentation</vt:lpstr>
      <vt:lpstr>Marginalia</vt:lpstr>
      <vt:lpstr>PowerPoint Presentation</vt:lpstr>
      <vt:lpstr>PowerPoint Presentation</vt:lpstr>
      <vt:lpstr>PowerPoint Presentation</vt:lpstr>
      <vt:lpstr>Improve framework</vt:lpstr>
      <vt:lpstr>Data Storage</vt:lpstr>
      <vt:lpstr>Frequent word dictionary</vt:lpstr>
      <vt:lpstr>Order of Flowchart</vt:lpstr>
      <vt:lpstr>Multiprocessing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#3</dc:title>
  <dc:creator>William Frederick Rial</dc:creator>
  <cp:lastModifiedBy>William Frederick Rial</cp:lastModifiedBy>
  <cp:revision>15</cp:revision>
  <dcterms:created xsi:type="dcterms:W3CDTF">2016-07-12T19:22:44Z</dcterms:created>
  <dcterms:modified xsi:type="dcterms:W3CDTF">2016-07-12T21:35:48Z</dcterms:modified>
</cp:coreProperties>
</file>