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9" r:id="rId4"/>
    <p:sldId id="269" r:id="rId5"/>
    <p:sldId id="271" r:id="rId6"/>
    <p:sldId id="270" r:id="rId7"/>
    <p:sldId id="272" r:id="rId8"/>
    <p:sldId id="261" r:id="rId9"/>
    <p:sldId id="260" r:id="rId10"/>
    <p:sldId id="262" r:id="rId11"/>
    <p:sldId id="263" r:id="rId12"/>
    <p:sldId id="265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6</a:t>
            </a:r>
            <a:r>
              <a:rPr lang="en-US" baseline="30000" dirty="0"/>
              <a:t>th</a:t>
            </a:r>
            <a:r>
              <a:rPr lang="en-US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26042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Ink Bleed-through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62" t="4806" r="14464" b="6376"/>
          <a:stretch/>
        </p:blipFill>
        <p:spPr>
          <a:xfrm>
            <a:off x="2173357" y="1568395"/>
            <a:ext cx="2637182" cy="4796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740" t="4843" r="16177" b="6372"/>
          <a:stretch/>
        </p:blipFill>
        <p:spPr>
          <a:xfrm>
            <a:off x="6997148" y="1574615"/>
            <a:ext cx="2557669" cy="4801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3660" y="6364969"/>
            <a:ext cx="306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TIFF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9344" y="6363260"/>
            <a:ext cx="306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ImageMagick</a:t>
            </a:r>
            <a:r>
              <a:rPr lang="en-US" dirty="0"/>
              <a:t> TIFF</a:t>
            </a:r>
          </a:p>
        </p:txBody>
      </p:sp>
    </p:spTree>
    <p:extLst>
      <p:ext uri="{BB962C8B-B14F-4D97-AF65-F5344CB8AC3E}">
        <p14:creationId xmlns:p14="http://schemas.microsoft.com/office/powerpoint/2010/main" val="58938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Ink bleed-through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OCR 2015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1245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ImageMagick</a:t>
            </a:r>
            <a:r>
              <a:rPr lang="en-US" dirty="0"/>
              <a:t> TIFF	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77401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Italic Training OCR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57" y="2407118"/>
            <a:ext cx="2941497" cy="4172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19" t="15326" r="48496" b="31233"/>
          <a:stretch/>
        </p:blipFill>
        <p:spPr>
          <a:xfrm>
            <a:off x="133705" y="2883605"/>
            <a:ext cx="4087357" cy="3405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452" t="15146" r="53875" b="31413"/>
          <a:stretch/>
        </p:blipFill>
        <p:spPr>
          <a:xfrm>
            <a:off x="8258828" y="2883605"/>
            <a:ext cx="3584011" cy="34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3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 - Italics 1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1770" y="1518158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OCR 2015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09585" y="1518158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ImageMagick</a:t>
            </a:r>
            <a:r>
              <a:rPr lang="en-US" dirty="0"/>
              <a:t> TIFF	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670166" y="1518158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Italic Training OCR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62" y="2144463"/>
            <a:ext cx="3031697" cy="4300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19" t="15326" r="54663" b="9474"/>
          <a:stretch/>
        </p:blipFill>
        <p:spPr>
          <a:xfrm>
            <a:off x="404383" y="1981200"/>
            <a:ext cx="3421637" cy="4627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119" t="15535" r="63234" b="8776"/>
          <a:stretch/>
        </p:blipFill>
        <p:spPr>
          <a:xfrm>
            <a:off x="8828389" y="1981200"/>
            <a:ext cx="2788643" cy="48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 - Italics 2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OCR 2015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1245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ImageMagick</a:t>
            </a:r>
            <a:r>
              <a:rPr lang="en-US" dirty="0"/>
              <a:t> TIFF	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77401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Italic Training OCR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184" t="15681" r="55516" b="26096"/>
          <a:stretch/>
        </p:blipFill>
        <p:spPr>
          <a:xfrm>
            <a:off x="331304" y="2557462"/>
            <a:ext cx="3463075" cy="3710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3726"/>
          <a:stretch/>
        </p:blipFill>
        <p:spPr>
          <a:xfrm>
            <a:off x="4705756" y="2411896"/>
            <a:ext cx="3134315" cy="4280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119" t="15118" r="63084" b="26035"/>
          <a:stretch/>
        </p:blipFill>
        <p:spPr>
          <a:xfrm>
            <a:off x="8785266" y="2557462"/>
            <a:ext cx="2801895" cy="37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 - Regular 1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OCR 2015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1245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ImageMagick</a:t>
            </a:r>
            <a:r>
              <a:rPr lang="en-US" dirty="0"/>
              <a:t> TIFF	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77401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Italic Training OCR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626" y="2411688"/>
            <a:ext cx="3031697" cy="4300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19" t="15118" r="65701" b="31026"/>
          <a:stretch/>
        </p:blipFill>
        <p:spPr>
          <a:xfrm>
            <a:off x="632947" y="2685414"/>
            <a:ext cx="2571291" cy="3432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119" t="15326" r="65701" b="29986"/>
          <a:stretch/>
        </p:blipFill>
        <p:spPr>
          <a:xfrm>
            <a:off x="8924949" y="2557462"/>
            <a:ext cx="2571291" cy="34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 - Regular 2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OCR 2015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1245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ImageMagick</a:t>
            </a:r>
            <a:r>
              <a:rPr lang="en-US" dirty="0"/>
              <a:t> TIFF	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77401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Italic Training OCR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732" t="14910" r="63685" b="27491"/>
          <a:stretch/>
        </p:blipFill>
        <p:spPr>
          <a:xfrm>
            <a:off x="632947" y="2685414"/>
            <a:ext cx="2782957" cy="36708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57" y="2400492"/>
            <a:ext cx="2867759" cy="40679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119" t="15325" r="65361" b="28738"/>
          <a:stretch/>
        </p:blipFill>
        <p:spPr>
          <a:xfrm>
            <a:off x="8750229" y="2685414"/>
            <a:ext cx="2601210" cy="35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 Test</a:t>
            </a:r>
            <a:br>
              <a:rPr lang="en-US" dirty="0"/>
            </a:br>
            <a:r>
              <a:rPr lang="en-US" dirty="0"/>
              <a:t>2015 vs 2016 (with italics)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29 pages</a:t>
            </a:r>
          </a:p>
          <a:p>
            <a:r>
              <a:rPr lang="en-US" dirty="0"/>
              <a:t>Mix of what I showed last week</a:t>
            </a:r>
          </a:p>
          <a:p>
            <a:r>
              <a:rPr lang="en-US" dirty="0"/>
              <a:t>Margin Text</a:t>
            </a:r>
          </a:p>
          <a:p>
            <a:r>
              <a:rPr lang="en-US" dirty="0"/>
              <a:t>Page bend</a:t>
            </a:r>
          </a:p>
          <a:p>
            <a:r>
              <a:rPr lang="en-US" dirty="0"/>
              <a:t>Ink Bleed through</a:t>
            </a:r>
          </a:p>
          <a:p>
            <a:r>
              <a:rPr lang="en-US" dirty="0"/>
              <a:t>4 pages from Conversations</a:t>
            </a:r>
          </a:p>
          <a:p>
            <a:pPr lvl="1"/>
            <a:r>
              <a:rPr lang="en-US" dirty="0"/>
              <a:t>2 Italic</a:t>
            </a:r>
          </a:p>
          <a:p>
            <a:pPr lvl="1"/>
            <a:r>
              <a:rPr lang="en-US" dirty="0"/>
              <a:t>2 Regular</a:t>
            </a:r>
          </a:p>
          <a:p>
            <a:r>
              <a:rPr lang="en-US" dirty="0"/>
              <a:t>Show OCR output </a:t>
            </a:r>
            <a:r>
              <a:rPr lang="en-US" i="1" dirty="0"/>
              <a:t>before</a:t>
            </a:r>
            <a:r>
              <a:rPr lang="en-US" dirty="0"/>
              <a:t> post-processing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Full-Page Margin Text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OCR 2015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69956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ImageMagick</a:t>
            </a:r>
            <a:r>
              <a:rPr lang="en-US" dirty="0"/>
              <a:t> TIFF	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85251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Italic Training OCR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2907" t="12421" r="14497" b="7732"/>
          <a:stretch/>
        </p:blipFill>
        <p:spPr>
          <a:xfrm>
            <a:off x="5063942" y="2530957"/>
            <a:ext cx="2531166" cy="4174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264" t="15326" r="53178" b="18757"/>
          <a:stretch/>
        </p:blipFill>
        <p:spPr>
          <a:xfrm>
            <a:off x="211755" y="2530957"/>
            <a:ext cx="3662045" cy="4200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883" t="15326" r="56166" b="19381"/>
          <a:stretch/>
        </p:blipFill>
        <p:spPr>
          <a:xfrm>
            <a:off x="8577401" y="2557462"/>
            <a:ext cx="3432313" cy="41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Margin Text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5469" y="1146357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OCR 2015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38840" y="1119853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ImageMagick</a:t>
            </a:r>
            <a:r>
              <a:rPr lang="en-US" dirty="0"/>
              <a:t> TIFF	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078275" y="1119853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Italic Training OCR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981" y="1766739"/>
            <a:ext cx="3038584" cy="4556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121" t="15359" r="65860" b="4585"/>
          <a:stretch/>
        </p:blipFill>
        <p:spPr>
          <a:xfrm>
            <a:off x="9252180" y="1616902"/>
            <a:ext cx="2645269" cy="5102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119" t="15326" r="65048" b="3994"/>
          <a:stretch/>
        </p:blipFill>
        <p:spPr>
          <a:xfrm>
            <a:off x="747360" y="1616902"/>
            <a:ext cx="2568120" cy="50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3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Half-Page Margin Text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54187" y="1276986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OCR 2015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37886" y="1276986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ImageMagick</a:t>
            </a:r>
            <a:r>
              <a:rPr lang="en-US" dirty="0"/>
              <a:t> TIFF	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85251" y="1276986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Italic Training OCR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66" y="1853248"/>
            <a:ext cx="3221506" cy="4830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19" t="15326" r="53460" b="9608"/>
          <a:stretch/>
        </p:blipFill>
        <p:spPr>
          <a:xfrm>
            <a:off x="179912" y="1853248"/>
            <a:ext cx="3650035" cy="4784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119" t="15118" r="57068" b="9816"/>
          <a:stretch/>
        </p:blipFill>
        <p:spPr>
          <a:xfrm>
            <a:off x="8522162" y="1853248"/>
            <a:ext cx="3331983" cy="47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Margin Text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5469" y="1146357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OCR 2015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38840" y="1119853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ImageMagick</a:t>
            </a:r>
            <a:r>
              <a:rPr lang="en-US" dirty="0"/>
              <a:t> TIFF	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078275" y="1119853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Italic Training OCR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975" t="1899" r="5852" b="3526"/>
          <a:stretch/>
        </p:blipFill>
        <p:spPr>
          <a:xfrm>
            <a:off x="4881954" y="1722619"/>
            <a:ext cx="2918819" cy="4917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121" t="15359" r="65860" b="4585"/>
          <a:stretch/>
        </p:blipFill>
        <p:spPr>
          <a:xfrm>
            <a:off x="9252180" y="1616902"/>
            <a:ext cx="2645269" cy="5102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119" t="15326" r="65048" b="3994"/>
          <a:stretch/>
        </p:blipFill>
        <p:spPr>
          <a:xfrm>
            <a:off x="747360" y="1616902"/>
            <a:ext cx="2568120" cy="50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3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Bend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OCR 2015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05174" y="1847754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ImageMagick</a:t>
            </a:r>
            <a:r>
              <a:rPr lang="en-US" dirty="0"/>
              <a:t> TIFF	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77401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Italic Training OCR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464" t="8839" r="16249" b="7655"/>
          <a:stretch/>
        </p:blipFill>
        <p:spPr>
          <a:xfrm>
            <a:off x="5088835" y="2418522"/>
            <a:ext cx="2279374" cy="443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19" t="14911" r="61430" b="25619"/>
          <a:stretch/>
        </p:blipFill>
        <p:spPr>
          <a:xfrm>
            <a:off x="479142" y="2685414"/>
            <a:ext cx="2947669" cy="3790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119" t="14911" r="65701" b="25619"/>
          <a:stretch/>
        </p:blipFill>
        <p:spPr>
          <a:xfrm>
            <a:off x="8765188" y="2557462"/>
            <a:ext cx="2571291" cy="37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9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Ink bleed-through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03" t="3739" r="14661" b="8305"/>
          <a:stretch/>
        </p:blipFill>
        <p:spPr>
          <a:xfrm>
            <a:off x="1987827" y="1590590"/>
            <a:ext cx="2663686" cy="47317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873" t="3739" r="15380" b="8305"/>
          <a:stretch/>
        </p:blipFill>
        <p:spPr>
          <a:xfrm>
            <a:off x="7354957" y="1593208"/>
            <a:ext cx="2531165" cy="4731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7529" y="6351716"/>
            <a:ext cx="306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TIFF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0019" y="6351716"/>
            <a:ext cx="306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ImageMagick</a:t>
            </a:r>
            <a:r>
              <a:rPr lang="en-US" dirty="0"/>
              <a:t> TIFF</a:t>
            </a:r>
          </a:p>
        </p:txBody>
      </p:sp>
    </p:spTree>
    <p:extLst>
      <p:ext uri="{BB962C8B-B14F-4D97-AF65-F5344CB8AC3E}">
        <p14:creationId xmlns:p14="http://schemas.microsoft.com/office/powerpoint/2010/main" val="100256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Ink bleed-through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OCR 2015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497891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ImageMagick</a:t>
            </a:r>
            <a:r>
              <a:rPr lang="en-US" dirty="0"/>
              <a:t> TIFF	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77401" y="1981200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Italic Training OCR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895"/>
          <a:stretch/>
        </p:blipFill>
        <p:spPr>
          <a:xfrm>
            <a:off x="4497891" y="2501724"/>
            <a:ext cx="3049904" cy="4071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760" t="14604" r="59215" b="25568"/>
          <a:stretch/>
        </p:blipFill>
        <p:spPr>
          <a:xfrm>
            <a:off x="454735" y="2557462"/>
            <a:ext cx="3174522" cy="3812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95" t="14875" r="60546" b="25839"/>
          <a:stretch/>
        </p:blipFill>
        <p:spPr>
          <a:xfrm>
            <a:off x="8577401" y="2501724"/>
            <a:ext cx="3036499" cy="37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5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1358</TotalTime>
  <Words>163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Project Meeting</vt:lpstr>
      <vt:lpstr>OCR Test 2015 vs 2016 (with italics)</vt:lpstr>
      <vt:lpstr>Full-Page Margin Text</vt:lpstr>
      <vt:lpstr>Short Margin Text</vt:lpstr>
      <vt:lpstr>Half-Page Margin Text</vt:lpstr>
      <vt:lpstr>Short Margin Text</vt:lpstr>
      <vt:lpstr>Page Bend</vt:lpstr>
      <vt:lpstr>Minor Ink bleed-through</vt:lpstr>
      <vt:lpstr>Minor Ink bleed-through</vt:lpstr>
      <vt:lpstr>Major Ink Bleed-through</vt:lpstr>
      <vt:lpstr>Major Ink bleed-through</vt:lpstr>
      <vt:lpstr>Conversations - Italics 1</vt:lpstr>
      <vt:lpstr>Conversations - Italics 2</vt:lpstr>
      <vt:lpstr>Conversations - Regular 1</vt:lpstr>
      <vt:lpstr>Conversations - Regular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William Frederick Rial</dc:creator>
  <cp:lastModifiedBy>William Frederick Rial</cp:lastModifiedBy>
  <cp:revision>15</cp:revision>
  <dcterms:created xsi:type="dcterms:W3CDTF">2016-07-05T15:16:26Z</dcterms:created>
  <dcterms:modified xsi:type="dcterms:W3CDTF">2016-07-06T13:55:25Z</dcterms:modified>
</cp:coreProperties>
</file>