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539" r:id="rId2"/>
    <p:sldId id="585" r:id="rId3"/>
    <p:sldId id="581" r:id="rId4"/>
    <p:sldId id="589" r:id="rId5"/>
    <p:sldId id="584" r:id="rId6"/>
    <p:sldId id="583" r:id="rId7"/>
    <p:sldId id="594" r:id="rId8"/>
    <p:sldId id="586" r:id="rId9"/>
    <p:sldId id="595" r:id="rId10"/>
    <p:sldId id="588" r:id="rId11"/>
    <p:sldId id="590" r:id="rId12"/>
    <p:sldId id="591" r:id="rId13"/>
    <p:sldId id="592" r:id="rId14"/>
    <p:sldId id="593" r:id="rId15"/>
    <p:sldId id="587" r:id="rId16"/>
  </p:sldIdLst>
  <p:sldSz cx="9144000" cy="6858000" type="screen4x3"/>
  <p:notesSz cx="6797675" cy="9928225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bían Balagna" initials="FB" lastIdx="3" clrIdx="0"/>
  <p:cmAuthor id="2" name="Daniel Encina" initials="DE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43" autoAdjust="0"/>
    <p:restoredTop sz="50000" autoAdjust="0"/>
  </p:normalViewPr>
  <p:slideViewPr>
    <p:cSldViewPr>
      <p:cViewPr varScale="1">
        <p:scale>
          <a:sx n="125" d="100"/>
          <a:sy n="125" d="100"/>
        </p:scale>
        <p:origin x="15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44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879DB8-894D-4002-819B-4D47B4EB1E72}" type="datetimeFigureOut">
              <a:rPr lang="es-ES" smtClean="0"/>
              <a:pPr/>
              <a:t>02/08/2022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143D4-F3A4-4919-9C1D-272467F5D94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2515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L" dirty="0"/>
          </a:p>
        </p:txBody>
      </p:sp>
      <p:sp>
        <p:nvSpPr>
          <p:cNvPr id="2662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16108" indent="-275427" defTabSz="93186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01706" indent="-220341" defTabSz="93186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42388" indent="-220341" defTabSz="93186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83071" indent="-220341" defTabSz="93186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23753" indent="-220341" defTabSz="9318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64435" indent="-220341" defTabSz="9318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05117" indent="-220341" defTabSz="9318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5800" indent="-220341" defTabSz="9318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9F2AA4-624D-44C5-9AE5-E0F1D33737A6}" type="slidenum">
              <a:rPr lang="es-CL" smtClean="0"/>
              <a:pPr eaLnBrk="1" hangingPunct="1"/>
              <a:t>1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229231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L" dirty="0"/>
          </a:p>
        </p:txBody>
      </p:sp>
      <p:sp>
        <p:nvSpPr>
          <p:cNvPr id="2662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16108" indent="-275427" defTabSz="93186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01706" indent="-220341" defTabSz="93186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42388" indent="-220341" defTabSz="93186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83071" indent="-220341" defTabSz="93186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23753" indent="-220341" defTabSz="9318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64435" indent="-220341" defTabSz="9318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05117" indent="-220341" defTabSz="9318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5800" indent="-220341" defTabSz="9318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9F2AA4-624D-44C5-9AE5-E0F1D33737A6}" type="slidenum">
              <a:rPr lang="es-CL" smtClean="0"/>
              <a:pPr eaLnBrk="1" hangingPunct="1"/>
              <a:t>10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96926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L" dirty="0"/>
          </a:p>
        </p:txBody>
      </p:sp>
      <p:sp>
        <p:nvSpPr>
          <p:cNvPr id="2662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16108" indent="-275427" defTabSz="93186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01706" indent="-220341" defTabSz="93186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42388" indent="-220341" defTabSz="93186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83071" indent="-220341" defTabSz="93186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23753" indent="-220341" defTabSz="9318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64435" indent="-220341" defTabSz="9318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05117" indent="-220341" defTabSz="9318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5800" indent="-220341" defTabSz="9318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9F2AA4-624D-44C5-9AE5-E0F1D33737A6}" type="slidenum">
              <a:rPr lang="es-CL" smtClean="0"/>
              <a:pPr eaLnBrk="1" hangingPunct="1"/>
              <a:t>11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328516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L" dirty="0"/>
          </a:p>
        </p:txBody>
      </p:sp>
      <p:sp>
        <p:nvSpPr>
          <p:cNvPr id="2662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16108" indent="-275427" defTabSz="93186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01706" indent="-220341" defTabSz="93186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42388" indent="-220341" defTabSz="93186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83071" indent="-220341" defTabSz="93186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23753" indent="-220341" defTabSz="9318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64435" indent="-220341" defTabSz="9318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05117" indent="-220341" defTabSz="9318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5800" indent="-220341" defTabSz="9318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9F2AA4-624D-44C5-9AE5-E0F1D33737A6}" type="slidenum">
              <a:rPr lang="es-CL" smtClean="0"/>
              <a:pPr eaLnBrk="1" hangingPunct="1"/>
              <a:t>12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34941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L" dirty="0"/>
          </a:p>
        </p:txBody>
      </p:sp>
      <p:sp>
        <p:nvSpPr>
          <p:cNvPr id="2662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16108" indent="-275427" defTabSz="93186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01706" indent="-220341" defTabSz="93186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42388" indent="-220341" defTabSz="93186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83071" indent="-220341" defTabSz="93186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23753" indent="-220341" defTabSz="9318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64435" indent="-220341" defTabSz="9318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05117" indent="-220341" defTabSz="9318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5800" indent="-220341" defTabSz="9318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9F2AA4-624D-44C5-9AE5-E0F1D33737A6}" type="slidenum">
              <a:rPr lang="es-CL" smtClean="0"/>
              <a:pPr eaLnBrk="1" hangingPunct="1"/>
              <a:t>13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994773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L" dirty="0"/>
          </a:p>
        </p:txBody>
      </p:sp>
      <p:sp>
        <p:nvSpPr>
          <p:cNvPr id="2662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16108" indent="-275427" defTabSz="93186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01706" indent="-220341" defTabSz="93186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42388" indent="-220341" defTabSz="93186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83071" indent="-220341" defTabSz="93186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23753" indent="-220341" defTabSz="9318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64435" indent="-220341" defTabSz="9318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05117" indent="-220341" defTabSz="9318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5800" indent="-220341" defTabSz="9318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9F2AA4-624D-44C5-9AE5-E0F1D33737A6}" type="slidenum">
              <a:rPr lang="es-CL" smtClean="0"/>
              <a:pPr eaLnBrk="1" hangingPunct="1"/>
              <a:t>14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494000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L" dirty="0"/>
          </a:p>
        </p:txBody>
      </p:sp>
      <p:sp>
        <p:nvSpPr>
          <p:cNvPr id="2662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16108" indent="-275427" defTabSz="93186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01706" indent="-220341" defTabSz="93186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42388" indent="-220341" defTabSz="93186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83071" indent="-220341" defTabSz="93186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23753" indent="-220341" defTabSz="9318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64435" indent="-220341" defTabSz="9318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05117" indent="-220341" defTabSz="9318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5800" indent="-220341" defTabSz="9318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9F2AA4-624D-44C5-9AE5-E0F1D33737A6}" type="slidenum">
              <a:rPr lang="es-CL" smtClean="0"/>
              <a:pPr eaLnBrk="1" hangingPunct="1"/>
              <a:t>15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79847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L" dirty="0"/>
          </a:p>
        </p:txBody>
      </p:sp>
      <p:sp>
        <p:nvSpPr>
          <p:cNvPr id="2662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16108" indent="-275427" defTabSz="93186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01706" indent="-220341" defTabSz="93186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42388" indent="-220341" defTabSz="93186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83071" indent="-220341" defTabSz="93186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23753" indent="-220341" defTabSz="9318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64435" indent="-220341" defTabSz="9318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05117" indent="-220341" defTabSz="9318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5800" indent="-220341" defTabSz="9318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9F2AA4-624D-44C5-9AE5-E0F1D33737A6}" type="slidenum">
              <a:rPr lang="es-CL" smtClean="0"/>
              <a:pPr eaLnBrk="1" hangingPunct="1"/>
              <a:t>2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49324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L" dirty="0"/>
          </a:p>
        </p:txBody>
      </p:sp>
      <p:sp>
        <p:nvSpPr>
          <p:cNvPr id="2662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16108" indent="-275427" defTabSz="93186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01706" indent="-220341" defTabSz="93186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42388" indent="-220341" defTabSz="93186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83071" indent="-220341" defTabSz="93186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23753" indent="-220341" defTabSz="9318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64435" indent="-220341" defTabSz="9318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05117" indent="-220341" defTabSz="9318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5800" indent="-220341" defTabSz="9318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9F2AA4-624D-44C5-9AE5-E0F1D33737A6}" type="slidenum">
              <a:rPr lang="es-CL" smtClean="0"/>
              <a:pPr eaLnBrk="1" hangingPunct="1"/>
              <a:t>3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16906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L" dirty="0"/>
          </a:p>
        </p:txBody>
      </p:sp>
      <p:sp>
        <p:nvSpPr>
          <p:cNvPr id="2662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16108" indent="-275427" defTabSz="93186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01706" indent="-220341" defTabSz="93186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42388" indent="-220341" defTabSz="93186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83071" indent="-220341" defTabSz="93186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23753" indent="-220341" defTabSz="9318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64435" indent="-220341" defTabSz="9318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05117" indent="-220341" defTabSz="9318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5800" indent="-220341" defTabSz="9318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9F2AA4-624D-44C5-9AE5-E0F1D33737A6}" type="slidenum">
              <a:rPr lang="es-CL" smtClean="0"/>
              <a:pPr eaLnBrk="1" hangingPunct="1"/>
              <a:t>4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6582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L" dirty="0"/>
          </a:p>
        </p:txBody>
      </p:sp>
      <p:sp>
        <p:nvSpPr>
          <p:cNvPr id="2662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16108" indent="-275427" defTabSz="93186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01706" indent="-220341" defTabSz="93186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42388" indent="-220341" defTabSz="93186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83071" indent="-220341" defTabSz="93186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23753" indent="-220341" defTabSz="9318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64435" indent="-220341" defTabSz="9318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05117" indent="-220341" defTabSz="9318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5800" indent="-220341" defTabSz="9318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9F2AA4-624D-44C5-9AE5-E0F1D33737A6}" type="slidenum">
              <a:rPr lang="es-CL" smtClean="0"/>
              <a:pPr eaLnBrk="1" hangingPunct="1"/>
              <a:t>5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57159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L" dirty="0"/>
          </a:p>
        </p:txBody>
      </p:sp>
      <p:sp>
        <p:nvSpPr>
          <p:cNvPr id="2662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16108" indent="-275427" defTabSz="93186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01706" indent="-220341" defTabSz="93186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42388" indent="-220341" defTabSz="93186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83071" indent="-220341" defTabSz="93186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23753" indent="-220341" defTabSz="9318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64435" indent="-220341" defTabSz="9318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05117" indent="-220341" defTabSz="9318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5800" indent="-220341" defTabSz="9318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9F2AA4-624D-44C5-9AE5-E0F1D33737A6}" type="slidenum">
              <a:rPr lang="es-CL" smtClean="0"/>
              <a:pPr eaLnBrk="1" hangingPunct="1"/>
              <a:t>6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66379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L" dirty="0"/>
          </a:p>
        </p:txBody>
      </p:sp>
      <p:sp>
        <p:nvSpPr>
          <p:cNvPr id="2662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16108" indent="-275427" defTabSz="93186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01706" indent="-220341" defTabSz="93186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42388" indent="-220341" defTabSz="93186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83071" indent="-220341" defTabSz="93186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23753" indent="-220341" defTabSz="9318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64435" indent="-220341" defTabSz="9318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05117" indent="-220341" defTabSz="9318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5800" indent="-220341" defTabSz="9318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9F2AA4-624D-44C5-9AE5-E0F1D33737A6}" type="slidenum">
              <a:rPr lang="es-CL" smtClean="0"/>
              <a:pPr eaLnBrk="1" hangingPunct="1"/>
              <a:t>7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66618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L" dirty="0"/>
          </a:p>
        </p:txBody>
      </p:sp>
      <p:sp>
        <p:nvSpPr>
          <p:cNvPr id="2662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16108" indent="-275427" defTabSz="93186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01706" indent="-220341" defTabSz="93186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42388" indent="-220341" defTabSz="93186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83071" indent="-220341" defTabSz="93186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23753" indent="-220341" defTabSz="9318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64435" indent="-220341" defTabSz="9318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05117" indent="-220341" defTabSz="9318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5800" indent="-220341" defTabSz="9318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9F2AA4-624D-44C5-9AE5-E0F1D33737A6}" type="slidenum">
              <a:rPr lang="es-CL" smtClean="0"/>
              <a:pPr eaLnBrk="1" hangingPunct="1"/>
              <a:t>8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35162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L" dirty="0"/>
          </a:p>
        </p:txBody>
      </p:sp>
      <p:sp>
        <p:nvSpPr>
          <p:cNvPr id="2662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16108" indent="-275427" defTabSz="93186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01706" indent="-220341" defTabSz="93186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42388" indent="-220341" defTabSz="93186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83071" indent="-220341" defTabSz="93186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23753" indent="-220341" defTabSz="9318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64435" indent="-220341" defTabSz="9318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05117" indent="-220341" defTabSz="9318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5800" indent="-220341" defTabSz="9318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9F2AA4-624D-44C5-9AE5-E0F1D33737A6}" type="slidenum">
              <a:rPr lang="es-CL" smtClean="0"/>
              <a:pPr eaLnBrk="1" hangingPunct="1"/>
              <a:t>9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0649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 descr="logo inferior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94742"/>
            <a:ext cx="1127667" cy="46325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1AA5-EEDA-4DD7-B49C-07F1B47835BA}" type="datetimeFigureOut">
              <a:rPr lang="es-ES" smtClean="0"/>
              <a:pPr/>
              <a:t>02/08/2022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17DC-1771-4C4E-9ECE-3CCB991FE1A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1AA5-EEDA-4DD7-B49C-07F1B47835BA}" type="datetimeFigureOut">
              <a:rPr lang="es-ES" smtClean="0"/>
              <a:pPr/>
              <a:t>02/08/2022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17DC-1771-4C4E-9ECE-3CCB991FE1A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1AA5-EEDA-4DD7-B49C-07F1B47835BA}" type="datetimeFigureOut">
              <a:rPr lang="es-ES" smtClean="0"/>
              <a:pPr/>
              <a:t>02/08/2022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17DC-1771-4C4E-9ECE-3CCB991FE1A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1AA5-EEDA-4DD7-B49C-07F1B47835BA}" type="datetimeFigureOut">
              <a:rPr lang="es-ES" smtClean="0"/>
              <a:pPr/>
              <a:t>02/08/2022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17DC-1771-4C4E-9ECE-3CCB991FE1A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1AA5-EEDA-4DD7-B49C-07F1B47835BA}" type="datetimeFigureOut">
              <a:rPr lang="es-ES" smtClean="0"/>
              <a:pPr/>
              <a:t>02/08/2022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17DC-1771-4C4E-9ECE-3CCB991FE1A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1AA5-EEDA-4DD7-B49C-07F1B47835BA}" type="datetimeFigureOut">
              <a:rPr lang="es-ES" smtClean="0"/>
              <a:pPr/>
              <a:t>02/08/2022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17DC-1771-4C4E-9ECE-3CCB991FE1A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1AA5-EEDA-4DD7-B49C-07F1B47835BA}" type="datetimeFigureOut">
              <a:rPr lang="es-ES" smtClean="0"/>
              <a:pPr/>
              <a:t>02/08/2022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17DC-1771-4C4E-9ECE-3CCB991FE1A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1AA5-EEDA-4DD7-B49C-07F1B47835BA}" type="datetimeFigureOut">
              <a:rPr lang="es-ES" smtClean="0"/>
              <a:pPr/>
              <a:t>02/08/2022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17DC-1771-4C4E-9ECE-3CCB991FE1A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1AA5-EEDA-4DD7-B49C-07F1B47835BA}" type="datetimeFigureOut">
              <a:rPr lang="es-ES" smtClean="0"/>
              <a:pPr/>
              <a:t>02/08/2022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17DC-1771-4C4E-9ECE-3CCB991FE1A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1AA5-EEDA-4DD7-B49C-07F1B47835BA}" type="datetimeFigureOut">
              <a:rPr lang="es-ES" smtClean="0"/>
              <a:pPr/>
              <a:t>02/08/2022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17DC-1771-4C4E-9ECE-3CCB991FE1A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11AA5-EEDA-4DD7-B49C-07F1B47835BA}" type="datetimeFigureOut">
              <a:rPr lang="es-ES" smtClean="0"/>
              <a:pPr/>
              <a:t>02/08/2022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D17DC-1771-4C4E-9ECE-3CCB991FE1A6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7" name="7 Imagen" descr="logo inferior.png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94742"/>
            <a:ext cx="1127667" cy="46325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ángulo 47"/>
          <p:cNvSpPr/>
          <p:nvPr/>
        </p:nvSpPr>
        <p:spPr>
          <a:xfrm>
            <a:off x="0" y="96658"/>
            <a:ext cx="9144000" cy="570280"/>
          </a:xfrm>
          <a:prstGeom prst="rect">
            <a:avLst/>
          </a:prstGeom>
          <a:solidFill>
            <a:srgbClr val="EA42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prstClr val="white"/>
              </a:solidFill>
              <a:latin typeface="Century"/>
              <a:cs typeface="Century"/>
            </a:endParaRPr>
          </a:p>
        </p:txBody>
      </p:sp>
      <p:sp>
        <p:nvSpPr>
          <p:cNvPr id="9" name="Rectangle 1037"/>
          <p:cNvSpPr>
            <a:spLocks noChangeArrowheads="1"/>
          </p:cNvSpPr>
          <p:nvPr/>
        </p:nvSpPr>
        <p:spPr bwMode="auto">
          <a:xfrm>
            <a:off x="179512" y="2240868"/>
            <a:ext cx="8784976" cy="392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23850" indent="-287338">
              <a:spcBef>
                <a:spcPct val="20000"/>
              </a:spcBef>
            </a:pPr>
            <a:r>
              <a:rPr lang="es-ES" sz="4000" b="1" dirty="0"/>
              <a:t>Servicio : Inputs Estudios</a:t>
            </a:r>
          </a:p>
          <a:p>
            <a:pPr marL="323850" indent="-287338">
              <a:spcBef>
                <a:spcPct val="20000"/>
              </a:spcBef>
            </a:pPr>
            <a:r>
              <a:rPr lang="es-ES" sz="3200" b="1" dirty="0"/>
              <a:t>Índice</a:t>
            </a:r>
          </a:p>
          <a:p>
            <a:pPr marL="608012" indent="-5715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ES" sz="2000" dirty="0"/>
              <a:t>Endpoint</a:t>
            </a:r>
          </a:p>
          <a:p>
            <a:pPr marL="608012" indent="-5715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ES" sz="2000" dirty="0"/>
              <a:t>Mejoras</a:t>
            </a:r>
          </a:p>
          <a:p>
            <a:pPr marL="608012" indent="-5715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ES" sz="2000" dirty="0"/>
              <a:t>Casos de uso 1 y 2</a:t>
            </a:r>
          </a:p>
          <a:p>
            <a:pPr marL="608012" indent="-5715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ES" sz="2000" dirty="0"/>
              <a:t>Arquitectura</a:t>
            </a:r>
          </a:p>
          <a:p>
            <a:pPr marL="608012" indent="-5715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ES" sz="2000" dirty="0"/>
              <a:t>Solicitud</a:t>
            </a:r>
          </a:p>
          <a:p>
            <a:pPr marL="608012" indent="-5715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ES" sz="2000" dirty="0"/>
              <a:t>Step Functions</a:t>
            </a:r>
          </a:p>
          <a:p>
            <a:pPr marL="323850" indent="-287338">
              <a:spcBef>
                <a:spcPct val="20000"/>
              </a:spcBef>
            </a:pPr>
            <a:endParaRPr lang="es-ES" sz="4000" b="1" dirty="0"/>
          </a:p>
        </p:txBody>
      </p:sp>
      <p:sp>
        <p:nvSpPr>
          <p:cNvPr id="5" name="CuadroTexto 11">
            <a:extLst>
              <a:ext uri="{FF2B5EF4-FFF2-40B4-BE49-F238E27FC236}">
                <a16:creationId xmlns:a16="http://schemas.microsoft.com/office/drawing/2014/main" id="{C72C7F47-9597-4EE9-8460-F58B250158B5}"/>
              </a:ext>
            </a:extLst>
          </p:cNvPr>
          <p:cNvSpPr txBox="1"/>
          <p:nvPr/>
        </p:nvSpPr>
        <p:spPr>
          <a:xfrm>
            <a:off x="39210" y="116632"/>
            <a:ext cx="1340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>
                <a:solidFill>
                  <a:schemeClr val="bg1"/>
                </a:solidFill>
                <a:latin typeface="Century Gothic" pitchFamily="34" charset="0"/>
                <a:cs typeface="Century Gothic"/>
              </a:rPr>
              <a:t>DATOS</a:t>
            </a:r>
          </a:p>
        </p:txBody>
      </p:sp>
    </p:spTree>
    <p:extLst>
      <p:ext uri="{BB962C8B-B14F-4D97-AF65-F5344CB8AC3E}">
        <p14:creationId xmlns:p14="http://schemas.microsoft.com/office/powerpoint/2010/main" val="2382259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ángulo 47"/>
          <p:cNvSpPr/>
          <p:nvPr/>
        </p:nvSpPr>
        <p:spPr>
          <a:xfrm>
            <a:off x="0" y="96658"/>
            <a:ext cx="9144000" cy="570280"/>
          </a:xfrm>
          <a:prstGeom prst="rect">
            <a:avLst/>
          </a:prstGeom>
          <a:solidFill>
            <a:srgbClr val="EA42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prstClr val="white"/>
                </a:solidFill>
                <a:latin typeface="+mj-lt"/>
                <a:cs typeface="Century"/>
              </a:rPr>
              <a:t>workflow_inputs_estudios_parallelize_etls</a:t>
            </a:r>
            <a:endParaRPr lang="en-US" dirty="0">
              <a:solidFill>
                <a:prstClr val="white"/>
              </a:solidFill>
              <a:latin typeface="+mj-lt"/>
              <a:cs typeface="Century"/>
            </a:endParaRPr>
          </a:p>
        </p:txBody>
      </p:sp>
      <p:sp>
        <p:nvSpPr>
          <p:cNvPr id="5" name="CuadroTexto 11">
            <a:extLst>
              <a:ext uri="{FF2B5EF4-FFF2-40B4-BE49-F238E27FC236}">
                <a16:creationId xmlns:a16="http://schemas.microsoft.com/office/drawing/2014/main" id="{C72C7F47-9597-4EE9-8460-F58B250158B5}"/>
              </a:ext>
            </a:extLst>
          </p:cNvPr>
          <p:cNvSpPr txBox="1"/>
          <p:nvPr/>
        </p:nvSpPr>
        <p:spPr>
          <a:xfrm>
            <a:off x="39210" y="116632"/>
            <a:ext cx="1340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>
                <a:solidFill>
                  <a:schemeClr val="bg1"/>
                </a:solidFill>
                <a:latin typeface="Century Gothic" pitchFamily="34" charset="0"/>
                <a:cs typeface="Century Gothic"/>
              </a:rPr>
              <a:t>DATOS</a:t>
            </a:r>
          </a:p>
        </p:txBody>
      </p:sp>
      <p:pic>
        <p:nvPicPr>
          <p:cNvPr id="3" name="Imagen 2" descr="Diagrama&#10;&#10;Descripción generada automáticamente con confianza media">
            <a:extLst>
              <a:ext uri="{FF2B5EF4-FFF2-40B4-BE49-F238E27FC236}">
                <a16:creationId xmlns:a16="http://schemas.microsoft.com/office/drawing/2014/main" id="{701693C4-9443-A1B5-3BF9-7E643621DB5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816123"/>
            <a:ext cx="4166372" cy="522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041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ángulo 47"/>
          <p:cNvSpPr/>
          <p:nvPr/>
        </p:nvSpPr>
        <p:spPr>
          <a:xfrm>
            <a:off x="0" y="96658"/>
            <a:ext cx="9144000" cy="570280"/>
          </a:xfrm>
          <a:prstGeom prst="rect">
            <a:avLst/>
          </a:prstGeom>
          <a:solidFill>
            <a:srgbClr val="EA42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>
                <a:solidFill>
                  <a:prstClr val="white"/>
                </a:solidFill>
                <a:latin typeface="+mj-lt"/>
                <a:cs typeface="Century"/>
              </a:rPr>
              <a:t>workflow_inputs_estudios_parallelize_locales_propios</a:t>
            </a:r>
            <a:endParaRPr lang="es-ES_tradnl" dirty="0">
              <a:solidFill>
                <a:prstClr val="white"/>
              </a:solidFill>
              <a:latin typeface="+mj-lt"/>
              <a:cs typeface="Century"/>
            </a:endParaRPr>
          </a:p>
        </p:txBody>
      </p:sp>
      <p:sp>
        <p:nvSpPr>
          <p:cNvPr id="5" name="CuadroTexto 11">
            <a:extLst>
              <a:ext uri="{FF2B5EF4-FFF2-40B4-BE49-F238E27FC236}">
                <a16:creationId xmlns:a16="http://schemas.microsoft.com/office/drawing/2014/main" id="{C72C7F47-9597-4EE9-8460-F58B250158B5}"/>
              </a:ext>
            </a:extLst>
          </p:cNvPr>
          <p:cNvSpPr txBox="1"/>
          <p:nvPr/>
        </p:nvSpPr>
        <p:spPr>
          <a:xfrm>
            <a:off x="39210" y="116632"/>
            <a:ext cx="1340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>
                <a:solidFill>
                  <a:schemeClr val="bg1"/>
                </a:solidFill>
                <a:latin typeface="Century Gothic" pitchFamily="34" charset="0"/>
                <a:cs typeface="Century Gothic"/>
              </a:rPr>
              <a:t>DATOS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B11AC3A-5AAB-0E17-B5AB-28700486E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777347"/>
            <a:ext cx="4800154" cy="552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586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ángulo 47"/>
          <p:cNvSpPr/>
          <p:nvPr/>
        </p:nvSpPr>
        <p:spPr>
          <a:xfrm>
            <a:off x="0" y="96658"/>
            <a:ext cx="9144000" cy="570280"/>
          </a:xfrm>
          <a:prstGeom prst="rect">
            <a:avLst/>
          </a:prstGeom>
          <a:solidFill>
            <a:srgbClr val="EA42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>
                <a:solidFill>
                  <a:prstClr val="white"/>
                </a:solidFill>
                <a:latin typeface="+mj-lt"/>
                <a:cs typeface="Century"/>
              </a:rPr>
              <a:t>workflow_inputs_estudios_etl</a:t>
            </a:r>
            <a:endParaRPr lang="es-ES_tradnl" dirty="0">
              <a:solidFill>
                <a:prstClr val="white"/>
              </a:solidFill>
              <a:latin typeface="+mj-lt"/>
              <a:cs typeface="Century"/>
            </a:endParaRPr>
          </a:p>
        </p:txBody>
      </p:sp>
      <p:sp>
        <p:nvSpPr>
          <p:cNvPr id="5" name="CuadroTexto 11">
            <a:extLst>
              <a:ext uri="{FF2B5EF4-FFF2-40B4-BE49-F238E27FC236}">
                <a16:creationId xmlns:a16="http://schemas.microsoft.com/office/drawing/2014/main" id="{C72C7F47-9597-4EE9-8460-F58B250158B5}"/>
              </a:ext>
            </a:extLst>
          </p:cNvPr>
          <p:cNvSpPr txBox="1"/>
          <p:nvPr/>
        </p:nvSpPr>
        <p:spPr>
          <a:xfrm>
            <a:off x="39210" y="116632"/>
            <a:ext cx="1340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>
                <a:solidFill>
                  <a:schemeClr val="bg1"/>
                </a:solidFill>
                <a:latin typeface="Century Gothic" pitchFamily="34" charset="0"/>
                <a:cs typeface="Century Gothic"/>
              </a:rPr>
              <a:t>DATOS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360D059-655F-54B3-989B-C0DBFEEBC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07" y="686912"/>
            <a:ext cx="8213385" cy="563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448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ángulo 47"/>
          <p:cNvSpPr/>
          <p:nvPr/>
        </p:nvSpPr>
        <p:spPr>
          <a:xfrm>
            <a:off x="0" y="96658"/>
            <a:ext cx="9144000" cy="570280"/>
          </a:xfrm>
          <a:prstGeom prst="rect">
            <a:avLst/>
          </a:prstGeom>
          <a:solidFill>
            <a:srgbClr val="EA42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>
                <a:solidFill>
                  <a:prstClr val="white"/>
                </a:solidFill>
                <a:latin typeface="+mj-lt"/>
                <a:cs typeface="Century"/>
              </a:rPr>
              <a:t>workflow_paralelize_workers</a:t>
            </a:r>
            <a:endParaRPr lang="es-ES_tradnl" dirty="0">
              <a:solidFill>
                <a:prstClr val="white"/>
              </a:solidFill>
              <a:latin typeface="+mj-lt"/>
              <a:cs typeface="Century"/>
            </a:endParaRPr>
          </a:p>
        </p:txBody>
      </p:sp>
      <p:sp>
        <p:nvSpPr>
          <p:cNvPr id="5" name="CuadroTexto 11">
            <a:extLst>
              <a:ext uri="{FF2B5EF4-FFF2-40B4-BE49-F238E27FC236}">
                <a16:creationId xmlns:a16="http://schemas.microsoft.com/office/drawing/2014/main" id="{C72C7F47-9597-4EE9-8460-F58B250158B5}"/>
              </a:ext>
            </a:extLst>
          </p:cNvPr>
          <p:cNvSpPr txBox="1"/>
          <p:nvPr/>
        </p:nvSpPr>
        <p:spPr>
          <a:xfrm>
            <a:off x="39210" y="116632"/>
            <a:ext cx="1340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>
                <a:solidFill>
                  <a:schemeClr val="bg1"/>
                </a:solidFill>
                <a:latin typeface="Century Gothic" pitchFamily="34" charset="0"/>
                <a:cs typeface="Century Gothic"/>
              </a:rPr>
              <a:t>DATOS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002F00A-C84B-2976-7E88-5B3772B29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237" y="764704"/>
            <a:ext cx="5630609" cy="57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766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ángulo 47"/>
          <p:cNvSpPr/>
          <p:nvPr/>
        </p:nvSpPr>
        <p:spPr>
          <a:xfrm>
            <a:off x="0" y="96658"/>
            <a:ext cx="9144000" cy="570280"/>
          </a:xfrm>
          <a:prstGeom prst="rect">
            <a:avLst/>
          </a:prstGeom>
          <a:solidFill>
            <a:srgbClr val="EA42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>
                <a:solidFill>
                  <a:prstClr val="white"/>
                </a:solidFill>
                <a:latin typeface="+mj-lt"/>
                <a:cs typeface="Century"/>
              </a:rPr>
              <a:t>workflow_inputs_estudios_consolidar</a:t>
            </a:r>
            <a:endParaRPr lang="es-ES_tradnl" dirty="0">
              <a:solidFill>
                <a:prstClr val="white"/>
              </a:solidFill>
              <a:latin typeface="+mj-lt"/>
              <a:cs typeface="Century"/>
            </a:endParaRPr>
          </a:p>
        </p:txBody>
      </p:sp>
      <p:sp>
        <p:nvSpPr>
          <p:cNvPr id="5" name="CuadroTexto 11">
            <a:extLst>
              <a:ext uri="{FF2B5EF4-FFF2-40B4-BE49-F238E27FC236}">
                <a16:creationId xmlns:a16="http://schemas.microsoft.com/office/drawing/2014/main" id="{C72C7F47-9597-4EE9-8460-F58B250158B5}"/>
              </a:ext>
            </a:extLst>
          </p:cNvPr>
          <p:cNvSpPr txBox="1"/>
          <p:nvPr/>
        </p:nvSpPr>
        <p:spPr>
          <a:xfrm>
            <a:off x="39210" y="116632"/>
            <a:ext cx="1340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>
                <a:solidFill>
                  <a:schemeClr val="bg1"/>
                </a:solidFill>
                <a:latin typeface="Century Gothic" pitchFamily="34" charset="0"/>
                <a:cs typeface="Century Gothic"/>
              </a:rPr>
              <a:t>DATOS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F31F7AE-5C0D-2689-33E1-5CCAFA4A3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1485629"/>
            <a:ext cx="3419952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843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ángulo 47"/>
          <p:cNvSpPr/>
          <p:nvPr/>
        </p:nvSpPr>
        <p:spPr>
          <a:xfrm>
            <a:off x="0" y="96658"/>
            <a:ext cx="9144000" cy="570280"/>
          </a:xfrm>
          <a:prstGeom prst="rect">
            <a:avLst/>
          </a:prstGeom>
          <a:solidFill>
            <a:srgbClr val="EA42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b="1" dirty="0">
              <a:solidFill>
                <a:prstClr val="white"/>
              </a:solidFill>
              <a:latin typeface="Arial Black" panose="020B0A04020102020204" pitchFamily="34" charset="0"/>
              <a:cs typeface="Century"/>
            </a:endParaRPr>
          </a:p>
        </p:txBody>
      </p:sp>
      <p:sp>
        <p:nvSpPr>
          <p:cNvPr id="5" name="CuadroTexto 11">
            <a:extLst>
              <a:ext uri="{FF2B5EF4-FFF2-40B4-BE49-F238E27FC236}">
                <a16:creationId xmlns:a16="http://schemas.microsoft.com/office/drawing/2014/main" id="{C72C7F47-9597-4EE9-8460-F58B250158B5}"/>
              </a:ext>
            </a:extLst>
          </p:cNvPr>
          <p:cNvSpPr txBox="1"/>
          <p:nvPr/>
        </p:nvSpPr>
        <p:spPr>
          <a:xfrm>
            <a:off x="39210" y="116632"/>
            <a:ext cx="1340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>
                <a:solidFill>
                  <a:schemeClr val="bg1"/>
                </a:solidFill>
                <a:latin typeface="Century Gothic" pitchFamily="34" charset="0"/>
                <a:cs typeface="Century Gothic"/>
              </a:rPr>
              <a:t>DATOS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823C289-2BAE-E1AB-D03E-479CCB1915BF}"/>
              </a:ext>
            </a:extLst>
          </p:cNvPr>
          <p:cNvSpPr txBox="1"/>
          <p:nvPr/>
        </p:nvSpPr>
        <p:spPr>
          <a:xfrm>
            <a:off x="1043608" y="729686"/>
            <a:ext cx="4634916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800" dirty="0"/>
              <a:t>{</a:t>
            </a:r>
          </a:p>
          <a:p>
            <a:r>
              <a:rPr lang="es-CL" sz="800" dirty="0"/>
              <a:t>  "</a:t>
            </a:r>
            <a:r>
              <a:rPr lang="es-CL" sz="800" dirty="0" err="1"/>
              <a:t>customer_list</a:t>
            </a:r>
            <a:r>
              <a:rPr lang="es-CL" sz="800" dirty="0"/>
              <a:t>": [</a:t>
            </a:r>
          </a:p>
          <a:p>
            <a:r>
              <a:rPr lang="es-CL" sz="800" dirty="0"/>
              <a:t>    {</a:t>
            </a:r>
          </a:p>
          <a:p>
            <a:r>
              <a:rPr lang="es-CL" sz="800" dirty="0"/>
              <a:t>      "</a:t>
            </a:r>
            <a:r>
              <a:rPr lang="es-CL" sz="800" dirty="0" err="1"/>
              <a:t>drop_workflow</a:t>
            </a:r>
            <a:r>
              <a:rPr lang="es-CL" sz="800" dirty="0"/>
              <a:t>": false,</a:t>
            </a:r>
          </a:p>
          <a:p>
            <a:r>
              <a:rPr lang="es-CL" sz="800" dirty="0"/>
              <a:t>      "</a:t>
            </a:r>
            <a:r>
              <a:rPr lang="es-CL" sz="800" dirty="0" err="1"/>
              <a:t>customer_name</a:t>
            </a:r>
            <a:r>
              <a:rPr lang="es-CL" sz="800" dirty="0"/>
              <a:t>": "</a:t>
            </a:r>
            <a:r>
              <a:rPr lang="es-CL" sz="800" dirty="0" err="1"/>
              <a:t>cvargas_inputs</a:t>
            </a:r>
            <a:r>
              <a:rPr lang="es-CL" sz="800" dirty="0"/>
              <a:t>",</a:t>
            </a:r>
          </a:p>
          <a:p>
            <a:r>
              <a:rPr lang="es-CL" sz="800" dirty="0"/>
              <a:t>      "</a:t>
            </a:r>
            <a:r>
              <a:rPr lang="es-CL" sz="800" dirty="0" err="1"/>
              <a:t>country_list</a:t>
            </a:r>
            <a:r>
              <a:rPr lang="es-CL" sz="800" dirty="0"/>
              <a:t>": [</a:t>
            </a:r>
          </a:p>
          <a:p>
            <a:r>
              <a:rPr lang="es-CL" sz="800" dirty="0"/>
              <a:t>        "</a:t>
            </a:r>
            <a:r>
              <a:rPr lang="es-CL" sz="800" dirty="0" err="1"/>
              <a:t>mx</a:t>
            </a:r>
            <a:r>
              <a:rPr lang="es-CL" sz="800" dirty="0"/>
              <a:t>"</a:t>
            </a:r>
          </a:p>
          <a:p>
            <a:r>
              <a:rPr lang="es-CL" sz="800" dirty="0"/>
              <a:t>      ],</a:t>
            </a:r>
          </a:p>
          <a:p>
            <a:r>
              <a:rPr lang="es-CL" sz="800" dirty="0"/>
              <a:t>      "</a:t>
            </a:r>
            <a:r>
              <a:rPr lang="es-CL" sz="800" dirty="0" err="1"/>
              <a:t>report_to</a:t>
            </a:r>
            <a:r>
              <a:rPr lang="es-CL" sz="800" dirty="0"/>
              <a:t>": [</a:t>
            </a:r>
          </a:p>
          <a:p>
            <a:r>
              <a:rPr lang="es-CL" sz="800" dirty="0"/>
              <a:t>        "cvargas@georesearch.cl"</a:t>
            </a:r>
          </a:p>
          <a:p>
            <a:r>
              <a:rPr lang="es-CL" sz="800" dirty="0"/>
              <a:t>      ],</a:t>
            </a:r>
          </a:p>
          <a:p>
            <a:r>
              <a:rPr lang="es-CL" sz="800" dirty="0"/>
              <a:t>      "</a:t>
            </a:r>
            <a:r>
              <a:rPr lang="es-CL" sz="800" dirty="0" err="1"/>
              <a:t>buffer_list</a:t>
            </a:r>
            <a:r>
              <a:rPr lang="es-CL" sz="800" dirty="0"/>
              <a:t>": [</a:t>
            </a:r>
          </a:p>
          <a:p>
            <a:r>
              <a:rPr lang="es-CL" sz="800" dirty="0"/>
              <a:t>        500, 5000</a:t>
            </a:r>
          </a:p>
          <a:p>
            <a:r>
              <a:rPr lang="es-CL" sz="800" dirty="0"/>
              <a:t>      ],</a:t>
            </a:r>
          </a:p>
          <a:p>
            <a:r>
              <a:rPr lang="es-CL" sz="800" dirty="0"/>
              <a:t>      "</a:t>
            </a:r>
            <a:r>
              <a:rPr lang="es-CL" sz="800" dirty="0" err="1"/>
              <a:t>id_gastos</a:t>
            </a:r>
            <a:r>
              <a:rPr lang="es-CL" sz="800" dirty="0"/>
              <a:t>": [</a:t>
            </a:r>
          </a:p>
          <a:p>
            <a:r>
              <a:rPr lang="es-CL" sz="800" dirty="0"/>
              <a:t>        1,</a:t>
            </a:r>
          </a:p>
          <a:p>
            <a:r>
              <a:rPr lang="es-CL" sz="800" dirty="0"/>
              <a:t>        2,</a:t>
            </a:r>
          </a:p>
          <a:p>
            <a:r>
              <a:rPr lang="es-CL" sz="800" dirty="0"/>
              <a:t>        3</a:t>
            </a:r>
          </a:p>
          <a:p>
            <a:r>
              <a:rPr lang="es-CL" sz="800" dirty="0"/>
              <a:t>      ],</a:t>
            </a:r>
          </a:p>
          <a:p>
            <a:r>
              <a:rPr lang="es-CL" sz="800" dirty="0"/>
              <a:t>      "</a:t>
            </a:r>
            <a:r>
              <a:rPr lang="es-CL" sz="800" dirty="0" err="1"/>
              <a:t>etl_list</a:t>
            </a:r>
            <a:r>
              <a:rPr lang="es-CL" sz="800" dirty="0"/>
              <a:t>": [</a:t>
            </a:r>
          </a:p>
          <a:p>
            <a:r>
              <a:rPr lang="es-CL" sz="800" dirty="0"/>
              <a:t>        "</a:t>
            </a:r>
            <a:r>
              <a:rPr lang="es-CL" sz="800" dirty="0" err="1"/>
              <a:t>demografico</a:t>
            </a:r>
            <a:r>
              <a:rPr lang="es-CL" sz="800" dirty="0"/>
              <a:t>",</a:t>
            </a:r>
          </a:p>
          <a:p>
            <a:r>
              <a:rPr lang="es-CL" sz="800" dirty="0"/>
              <a:t>        "gastos",</a:t>
            </a:r>
          </a:p>
          <a:p>
            <a:r>
              <a:rPr lang="es-CL" sz="800" dirty="0"/>
              <a:t>        "competencias"</a:t>
            </a:r>
          </a:p>
          <a:p>
            <a:r>
              <a:rPr lang="es-CL" sz="800" dirty="0"/>
              <a:t>      ],</a:t>
            </a:r>
          </a:p>
          <a:p>
            <a:r>
              <a:rPr lang="es-CL" sz="800" dirty="0"/>
              <a:t>      "</a:t>
            </a:r>
            <a:r>
              <a:rPr lang="es-CL" sz="800" dirty="0" err="1"/>
              <a:t>parametros</a:t>
            </a:r>
            <a:r>
              <a:rPr lang="es-CL" sz="800" dirty="0"/>
              <a:t>": {</a:t>
            </a:r>
          </a:p>
          <a:p>
            <a:r>
              <a:rPr lang="es-CL" sz="800" dirty="0"/>
              <a:t>        "competencias": {</a:t>
            </a:r>
          </a:p>
          <a:p>
            <a:r>
              <a:rPr lang="es-CL" sz="800" dirty="0"/>
              <a:t>          "</a:t>
            </a:r>
            <a:r>
              <a:rPr lang="es-CL" sz="800" dirty="0" err="1"/>
              <a:t>pois_state_id</a:t>
            </a:r>
            <a:r>
              <a:rPr lang="es-CL" sz="800" dirty="0"/>
              <a:t>": 1,</a:t>
            </a:r>
          </a:p>
          <a:p>
            <a:r>
              <a:rPr lang="es-CL" sz="800" dirty="0"/>
              <a:t>          "</a:t>
            </a:r>
            <a:r>
              <a:rPr lang="es-CL" sz="800" dirty="0" err="1"/>
              <a:t>substring_id</a:t>
            </a:r>
            <a:r>
              <a:rPr lang="es-CL" sz="800" dirty="0"/>
              <a:t>": [</a:t>
            </a:r>
          </a:p>
          <a:p>
            <a:r>
              <a:rPr lang="es-CL" sz="800" dirty="0"/>
              <a:t>            279,</a:t>
            </a:r>
          </a:p>
          <a:p>
            <a:r>
              <a:rPr lang="es-CL" sz="800" dirty="0"/>
              <a:t>            1096, </a:t>
            </a:r>
          </a:p>
          <a:p>
            <a:r>
              <a:rPr lang="es-CL" sz="800" dirty="0"/>
              <a:t>            957,</a:t>
            </a:r>
          </a:p>
          <a:p>
            <a:r>
              <a:rPr lang="es-CL" sz="800" dirty="0"/>
              <a:t>            453,</a:t>
            </a:r>
          </a:p>
          <a:p>
            <a:r>
              <a:rPr lang="es-CL" sz="800" dirty="0"/>
              <a:t>            135</a:t>
            </a:r>
          </a:p>
          <a:p>
            <a:r>
              <a:rPr lang="es-CL" sz="800" dirty="0"/>
              <a:t>          ]</a:t>
            </a:r>
          </a:p>
          <a:p>
            <a:r>
              <a:rPr lang="es-CL" sz="800" dirty="0"/>
              <a:t>        },</a:t>
            </a:r>
          </a:p>
          <a:p>
            <a:r>
              <a:rPr lang="es-CL" sz="800" dirty="0"/>
              <a:t>        "</a:t>
            </a:r>
            <a:r>
              <a:rPr lang="es-CL" sz="800" dirty="0" err="1"/>
              <a:t>locales_propios</a:t>
            </a:r>
            <a:r>
              <a:rPr lang="es-CL" sz="800" dirty="0"/>
              <a:t>": {</a:t>
            </a:r>
          </a:p>
          <a:p>
            <a:r>
              <a:rPr lang="es-CL" sz="800" dirty="0"/>
              <a:t>          "</a:t>
            </a:r>
            <a:r>
              <a:rPr lang="es-CL" sz="800" dirty="0" err="1"/>
              <a:t>pois_state_id</a:t>
            </a:r>
            <a:r>
              <a:rPr lang="es-CL" sz="800" dirty="0"/>
              <a:t>": 1,</a:t>
            </a:r>
          </a:p>
          <a:p>
            <a:r>
              <a:rPr lang="es-CL" sz="800" dirty="0"/>
              <a:t>          "</a:t>
            </a:r>
            <a:r>
              <a:rPr lang="es-CL" sz="800" dirty="0" err="1"/>
              <a:t>substring_id</a:t>
            </a:r>
            <a:r>
              <a:rPr lang="es-CL" sz="800" dirty="0"/>
              <a:t>": [</a:t>
            </a:r>
          </a:p>
          <a:p>
            <a:r>
              <a:rPr lang="es-CL" sz="800" dirty="0"/>
              <a:t>            279,</a:t>
            </a:r>
          </a:p>
          <a:p>
            <a:r>
              <a:rPr lang="es-CL" sz="800" dirty="0"/>
              <a:t>            1096,</a:t>
            </a:r>
          </a:p>
          <a:p>
            <a:r>
              <a:rPr lang="es-CL" sz="800" dirty="0"/>
              <a:t>            1445,  </a:t>
            </a:r>
          </a:p>
          <a:p>
            <a:r>
              <a:rPr lang="es-CL" sz="800" dirty="0"/>
              <a:t>            453,</a:t>
            </a:r>
          </a:p>
          <a:p>
            <a:r>
              <a:rPr lang="es-CL" sz="800" dirty="0"/>
              <a:t>            135</a:t>
            </a:r>
          </a:p>
          <a:p>
            <a:r>
              <a:rPr lang="es-CL" sz="800" dirty="0"/>
              <a:t>          ]</a:t>
            </a:r>
          </a:p>
          <a:p>
            <a:r>
              <a:rPr lang="es-CL" sz="800" dirty="0"/>
              <a:t>        }</a:t>
            </a:r>
          </a:p>
          <a:p>
            <a:r>
              <a:rPr lang="es-CL" sz="800" dirty="0"/>
              <a:t>      }</a:t>
            </a:r>
          </a:p>
          <a:p>
            <a:r>
              <a:rPr lang="es-CL" sz="800" dirty="0"/>
              <a:t>    }</a:t>
            </a:r>
          </a:p>
          <a:p>
            <a:r>
              <a:rPr lang="es-CL" sz="800" dirty="0"/>
              <a:t>  ]</a:t>
            </a:r>
          </a:p>
          <a:p>
            <a:r>
              <a:rPr lang="es-CL" sz="800" dirty="0"/>
              <a:t>}</a:t>
            </a:r>
          </a:p>
        </p:txBody>
      </p:sp>
      <p:sp>
        <p:nvSpPr>
          <p:cNvPr id="6" name="CuadroTexto 11">
            <a:extLst>
              <a:ext uri="{FF2B5EF4-FFF2-40B4-BE49-F238E27FC236}">
                <a16:creationId xmlns:a16="http://schemas.microsoft.com/office/drawing/2014/main" id="{1063AD18-F37A-1755-74BE-A6A8187D80B5}"/>
              </a:ext>
            </a:extLst>
          </p:cNvPr>
          <p:cNvSpPr txBox="1"/>
          <p:nvPr/>
        </p:nvSpPr>
        <p:spPr>
          <a:xfrm>
            <a:off x="3901784" y="143718"/>
            <a:ext cx="2167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dirty="0">
                <a:solidFill>
                  <a:schemeClr val="bg1"/>
                </a:solidFill>
                <a:latin typeface="Century Gothic" pitchFamily="34" charset="0"/>
                <a:cs typeface="Century Gothic"/>
              </a:rPr>
              <a:t>Api </a:t>
            </a:r>
            <a:r>
              <a:rPr lang="es-ES_tradnl" sz="2800" dirty="0" err="1">
                <a:solidFill>
                  <a:schemeClr val="bg1"/>
                </a:solidFill>
                <a:latin typeface="Century Gothic" pitchFamily="34" charset="0"/>
                <a:cs typeface="Century Gothic"/>
              </a:rPr>
              <a:t>request</a:t>
            </a:r>
            <a:endParaRPr lang="es-ES_tradnl" sz="2800" dirty="0">
              <a:solidFill>
                <a:schemeClr val="bg1"/>
              </a:solidFill>
              <a:latin typeface="Century Gothic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35207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ángulo 47"/>
          <p:cNvSpPr/>
          <p:nvPr/>
        </p:nvSpPr>
        <p:spPr>
          <a:xfrm>
            <a:off x="0" y="96658"/>
            <a:ext cx="9144000" cy="570280"/>
          </a:xfrm>
          <a:prstGeom prst="rect">
            <a:avLst/>
          </a:prstGeom>
          <a:solidFill>
            <a:srgbClr val="EA42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prstClr val="white"/>
              </a:solidFill>
              <a:latin typeface="Century"/>
              <a:cs typeface="Century"/>
            </a:endParaRPr>
          </a:p>
        </p:txBody>
      </p:sp>
      <p:sp>
        <p:nvSpPr>
          <p:cNvPr id="5" name="CuadroTexto 11">
            <a:extLst>
              <a:ext uri="{FF2B5EF4-FFF2-40B4-BE49-F238E27FC236}">
                <a16:creationId xmlns:a16="http://schemas.microsoft.com/office/drawing/2014/main" id="{C72C7F47-9597-4EE9-8460-F58B250158B5}"/>
              </a:ext>
            </a:extLst>
          </p:cNvPr>
          <p:cNvSpPr txBox="1"/>
          <p:nvPr/>
        </p:nvSpPr>
        <p:spPr>
          <a:xfrm>
            <a:off x="39210" y="116632"/>
            <a:ext cx="1340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>
                <a:solidFill>
                  <a:schemeClr val="bg1"/>
                </a:solidFill>
                <a:latin typeface="Century Gothic" pitchFamily="34" charset="0"/>
                <a:cs typeface="Century Gothic"/>
              </a:rPr>
              <a:t>DATOS</a:t>
            </a:r>
          </a:p>
        </p:txBody>
      </p:sp>
      <p:sp>
        <p:nvSpPr>
          <p:cNvPr id="6" name="Rectangle 1037">
            <a:extLst>
              <a:ext uri="{FF2B5EF4-FFF2-40B4-BE49-F238E27FC236}">
                <a16:creationId xmlns:a16="http://schemas.microsoft.com/office/drawing/2014/main" id="{7E7C5BED-25D7-3CFD-5206-07EC1C295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178050"/>
            <a:ext cx="8784976" cy="1098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23850" indent="-287338">
              <a:spcBef>
                <a:spcPct val="20000"/>
              </a:spcBef>
            </a:pPr>
            <a:r>
              <a:rPr lang="es-ES" sz="3200" b="1" dirty="0"/>
              <a:t>Endpoint</a:t>
            </a:r>
          </a:p>
          <a:p>
            <a:pPr marL="379412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ES" sz="2000" dirty="0"/>
              <a:t>https://estudios-dev.geo-research.com/master-report</a:t>
            </a:r>
          </a:p>
        </p:txBody>
      </p:sp>
    </p:spTree>
    <p:extLst>
      <p:ext uri="{BB962C8B-B14F-4D97-AF65-F5344CB8AC3E}">
        <p14:creationId xmlns:p14="http://schemas.microsoft.com/office/powerpoint/2010/main" val="1408071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ángulo 47"/>
          <p:cNvSpPr/>
          <p:nvPr/>
        </p:nvSpPr>
        <p:spPr>
          <a:xfrm>
            <a:off x="0" y="96658"/>
            <a:ext cx="9144000" cy="570280"/>
          </a:xfrm>
          <a:prstGeom prst="rect">
            <a:avLst/>
          </a:prstGeom>
          <a:solidFill>
            <a:srgbClr val="EA42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prstClr val="white"/>
              </a:solidFill>
              <a:latin typeface="Century"/>
              <a:cs typeface="Century"/>
            </a:endParaRPr>
          </a:p>
        </p:txBody>
      </p:sp>
      <p:sp>
        <p:nvSpPr>
          <p:cNvPr id="5" name="CuadroTexto 11">
            <a:extLst>
              <a:ext uri="{FF2B5EF4-FFF2-40B4-BE49-F238E27FC236}">
                <a16:creationId xmlns:a16="http://schemas.microsoft.com/office/drawing/2014/main" id="{C72C7F47-9597-4EE9-8460-F58B250158B5}"/>
              </a:ext>
            </a:extLst>
          </p:cNvPr>
          <p:cNvSpPr txBox="1"/>
          <p:nvPr/>
        </p:nvSpPr>
        <p:spPr>
          <a:xfrm>
            <a:off x="39210" y="116632"/>
            <a:ext cx="1340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>
                <a:solidFill>
                  <a:schemeClr val="bg1"/>
                </a:solidFill>
                <a:latin typeface="Century Gothic" pitchFamily="34" charset="0"/>
                <a:cs typeface="Century Gothic"/>
              </a:rPr>
              <a:t>DATOS</a:t>
            </a:r>
          </a:p>
        </p:txBody>
      </p:sp>
      <p:sp>
        <p:nvSpPr>
          <p:cNvPr id="6" name="Rectangle 1037">
            <a:extLst>
              <a:ext uri="{FF2B5EF4-FFF2-40B4-BE49-F238E27FC236}">
                <a16:creationId xmlns:a16="http://schemas.microsoft.com/office/drawing/2014/main" id="{7E7C5BED-25D7-3CFD-5206-07EC1C295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178050"/>
            <a:ext cx="8784976" cy="4771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23850" indent="-287338">
              <a:spcBef>
                <a:spcPct val="20000"/>
              </a:spcBef>
            </a:pPr>
            <a:r>
              <a:rPr lang="es-ES" sz="3200" b="1" dirty="0"/>
              <a:t>Mejoras:</a:t>
            </a:r>
          </a:p>
          <a:p>
            <a:pPr marL="379412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ES" sz="2000" dirty="0"/>
              <a:t>Se corrige problema de concurrencia al ejecutar </a:t>
            </a:r>
            <a:r>
              <a:rPr lang="es-ES" sz="2000" dirty="0" err="1"/>
              <a:t>queries</a:t>
            </a:r>
            <a:r>
              <a:rPr lang="es-ES" sz="2000" dirty="0"/>
              <a:t> con </a:t>
            </a:r>
            <a:r>
              <a:rPr lang="es-ES" sz="2000" dirty="0" err="1"/>
              <a:t>Athena</a:t>
            </a:r>
            <a:r>
              <a:rPr lang="es-ES" sz="2000" dirty="0"/>
              <a:t>.</a:t>
            </a:r>
          </a:p>
          <a:p>
            <a:pPr marL="379412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ES" sz="2000" dirty="0"/>
              <a:t>Se unifica el workflow en una sola Step </a:t>
            </a:r>
            <a:r>
              <a:rPr lang="es-ES" sz="2000" dirty="0" err="1"/>
              <a:t>Function</a:t>
            </a:r>
            <a:r>
              <a:rPr lang="es-ES" sz="2000" dirty="0"/>
              <a:t>.</a:t>
            </a:r>
          </a:p>
          <a:p>
            <a:pPr marL="379412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ES" sz="2000" dirty="0"/>
              <a:t>Creación de buffers* en </a:t>
            </a:r>
            <a:r>
              <a:rPr lang="es-ES" sz="2000" dirty="0" err="1"/>
              <a:t>Athena</a:t>
            </a:r>
            <a:r>
              <a:rPr lang="es-ES" sz="2000" dirty="0"/>
              <a:t> (Locales Propios).</a:t>
            </a:r>
          </a:p>
          <a:p>
            <a:pPr marL="379412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ES" sz="2000" dirty="0"/>
              <a:t>Reducción de etapas en los </a:t>
            </a:r>
            <a:r>
              <a:rPr lang="es-ES" sz="2000" dirty="0" err="1"/>
              <a:t>ETLs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892751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ángulo 47"/>
          <p:cNvSpPr/>
          <p:nvPr/>
        </p:nvSpPr>
        <p:spPr>
          <a:xfrm>
            <a:off x="0" y="96658"/>
            <a:ext cx="9144000" cy="570280"/>
          </a:xfrm>
          <a:prstGeom prst="rect">
            <a:avLst/>
          </a:prstGeom>
          <a:solidFill>
            <a:srgbClr val="EA42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prstClr val="white"/>
              </a:solidFill>
              <a:latin typeface="Century"/>
              <a:cs typeface="Century"/>
            </a:endParaRPr>
          </a:p>
        </p:txBody>
      </p:sp>
      <p:sp>
        <p:nvSpPr>
          <p:cNvPr id="5" name="CuadroTexto 11">
            <a:extLst>
              <a:ext uri="{FF2B5EF4-FFF2-40B4-BE49-F238E27FC236}">
                <a16:creationId xmlns:a16="http://schemas.microsoft.com/office/drawing/2014/main" id="{C72C7F47-9597-4EE9-8460-F58B250158B5}"/>
              </a:ext>
            </a:extLst>
          </p:cNvPr>
          <p:cNvSpPr txBox="1"/>
          <p:nvPr/>
        </p:nvSpPr>
        <p:spPr>
          <a:xfrm>
            <a:off x="39210" y="116632"/>
            <a:ext cx="1340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>
                <a:solidFill>
                  <a:schemeClr val="bg1"/>
                </a:solidFill>
                <a:latin typeface="Century Gothic" pitchFamily="34" charset="0"/>
                <a:cs typeface="Century Gothic"/>
              </a:rPr>
              <a:t>DATOS</a:t>
            </a:r>
          </a:p>
        </p:txBody>
      </p:sp>
      <p:sp>
        <p:nvSpPr>
          <p:cNvPr id="6" name="Rectangle 1037">
            <a:extLst>
              <a:ext uri="{FF2B5EF4-FFF2-40B4-BE49-F238E27FC236}">
                <a16:creationId xmlns:a16="http://schemas.microsoft.com/office/drawing/2014/main" id="{7E7C5BED-25D7-3CFD-5206-07EC1C295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178050"/>
            <a:ext cx="8784976" cy="1098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23850" indent="-287338">
              <a:spcBef>
                <a:spcPct val="20000"/>
              </a:spcBef>
            </a:pPr>
            <a:r>
              <a:rPr lang="es-ES" sz="3200" b="1" dirty="0"/>
              <a:t>Caso de uso 1</a:t>
            </a:r>
          </a:p>
          <a:p>
            <a:pPr marL="323850" indent="-287338">
              <a:spcBef>
                <a:spcPct val="20000"/>
              </a:spcBef>
            </a:pPr>
            <a:r>
              <a:rPr lang="es-ES" sz="2000" dirty="0"/>
              <a:t>Solicitud de datos: demográfico, gastos, competencias, c/s locales propios,etc.</a:t>
            </a:r>
          </a:p>
        </p:txBody>
      </p:sp>
      <p:sp>
        <p:nvSpPr>
          <p:cNvPr id="7" name="Rectangle 1037">
            <a:extLst>
              <a:ext uri="{FF2B5EF4-FFF2-40B4-BE49-F238E27FC236}">
                <a16:creationId xmlns:a16="http://schemas.microsoft.com/office/drawing/2014/main" id="{9DAA17A2-BE84-BC50-B07C-04D681946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2492896"/>
            <a:ext cx="8784976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23850" indent="-287338">
              <a:spcBef>
                <a:spcPct val="20000"/>
              </a:spcBef>
            </a:pPr>
            <a:r>
              <a:rPr lang="es-ES" sz="3200" b="1" dirty="0"/>
              <a:t>Caso de uso 2</a:t>
            </a:r>
          </a:p>
          <a:p>
            <a:pPr marL="323850" indent="-287338">
              <a:spcBef>
                <a:spcPct val="20000"/>
              </a:spcBef>
            </a:pPr>
            <a:r>
              <a:rPr lang="es-ES" sz="2000" dirty="0"/>
              <a:t>Solicitud de datos con modificaciones : Para este flujo se requiere una modificación particular que requiere un desarrollo e incluirlo en la api.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D9F6F29-3984-3F21-2ADC-2A3FF9D28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862318"/>
            <a:ext cx="7668695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623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ángulo 47"/>
          <p:cNvSpPr/>
          <p:nvPr/>
        </p:nvSpPr>
        <p:spPr>
          <a:xfrm>
            <a:off x="0" y="96658"/>
            <a:ext cx="9144000" cy="570280"/>
          </a:xfrm>
          <a:prstGeom prst="rect">
            <a:avLst/>
          </a:prstGeom>
          <a:solidFill>
            <a:srgbClr val="EA42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prstClr val="white"/>
              </a:solidFill>
              <a:latin typeface="Century"/>
              <a:cs typeface="Century"/>
            </a:endParaRPr>
          </a:p>
        </p:txBody>
      </p:sp>
      <p:sp>
        <p:nvSpPr>
          <p:cNvPr id="9" name="Rectangle 1037"/>
          <p:cNvSpPr>
            <a:spLocks noChangeArrowheads="1"/>
          </p:cNvSpPr>
          <p:nvPr/>
        </p:nvSpPr>
        <p:spPr bwMode="auto">
          <a:xfrm>
            <a:off x="179512" y="2240868"/>
            <a:ext cx="8784976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23850" indent="-287338">
              <a:spcBef>
                <a:spcPct val="20000"/>
              </a:spcBef>
            </a:pPr>
            <a:r>
              <a:rPr lang="es-ES" sz="4000" b="1" dirty="0"/>
              <a:t>Arquitectura</a:t>
            </a:r>
          </a:p>
        </p:txBody>
      </p:sp>
      <p:sp>
        <p:nvSpPr>
          <p:cNvPr id="5" name="CuadroTexto 11">
            <a:extLst>
              <a:ext uri="{FF2B5EF4-FFF2-40B4-BE49-F238E27FC236}">
                <a16:creationId xmlns:a16="http://schemas.microsoft.com/office/drawing/2014/main" id="{C72C7F47-9597-4EE9-8460-F58B250158B5}"/>
              </a:ext>
            </a:extLst>
          </p:cNvPr>
          <p:cNvSpPr txBox="1"/>
          <p:nvPr/>
        </p:nvSpPr>
        <p:spPr>
          <a:xfrm>
            <a:off x="39210" y="116632"/>
            <a:ext cx="1340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>
                <a:solidFill>
                  <a:schemeClr val="bg1"/>
                </a:solidFill>
                <a:latin typeface="Century Gothic" pitchFamily="34" charset="0"/>
                <a:cs typeface="Century Gothic"/>
              </a:rPr>
              <a:t>DATOS</a:t>
            </a:r>
          </a:p>
        </p:txBody>
      </p:sp>
    </p:spTree>
    <p:extLst>
      <p:ext uri="{BB962C8B-B14F-4D97-AF65-F5344CB8AC3E}">
        <p14:creationId xmlns:p14="http://schemas.microsoft.com/office/powerpoint/2010/main" val="1754083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ángulo 47"/>
          <p:cNvSpPr/>
          <p:nvPr/>
        </p:nvSpPr>
        <p:spPr>
          <a:xfrm>
            <a:off x="0" y="96658"/>
            <a:ext cx="9144000" cy="570280"/>
          </a:xfrm>
          <a:prstGeom prst="rect">
            <a:avLst/>
          </a:prstGeom>
          <a:solidFill>
            <a:srgbClr val="EA42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prstClr val="white"/>
              </a:solidFill>
              <a:latin typeface="Century"/>
              <a:cs typeface="Century"/>
            </a:endParaRPr>
          </a:p>
        </p:txBody>
      </p:sp>
      <p:sp>
        <p:nvSpPr>
          <p:cNvPr id="5" name="CuadroTexto 11">
            <a:extLst>
              <a:ext uri="{FF2B5EF4-FFF2-40B4-BE49-F238E27FC236}">
                <a16:creationId xmlns:a16="http://schemas.microsoft.com/office/drawing/2014/main" id="{C72C7F47-9597-4EE9-8460-F58B250158B5}"/>
              </a:ext>
            </a:extLst>
          </p:cNvPr>
          <p:cNvSpPr txBox="1"/>
          <p:nvPr/>
        </p:nvSpPr>
        <p:spPr>
          <a:xfrm>
            <a:off x="39210" y="116632"/>
            <a:ext cx="1340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>
                <a:solidFill>
                  <a:schemeClr val="bg1"/>
                </a:solidFill>
                <a:latin typeface="Century Gothic" pitchFamily="34" charset="0"/>
                <a:cs typeface="Century Gothic"/>
              </a:rPr>
              <a:t>DATOS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2D8EBA1-B73D-CD0B-DA19-3D38EF4B3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426" y="686912"/>
            <a:ext cx="7716327" cy="587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203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ángulo 47"/>
          <p:cNvSpPr/>
          <p:nvPr/>
        </p:nvSpPr>
        <p:spPr>
          <a:xfrm>
            <a:off x="0" y="96658"/>
            <a:ext cx="9144000" cy="570280"/>
          </a:xfrm>
          <a:prstGeom prst="rect">
            <a:avLst/>
          </a:prstGeom>
          <a:solidFill>
            <a:srgbClr val="EA42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prstClr val="white"/>
              </a:solidFill>
              <a:latin typeface="Century"/>
              <a:cs typeface="Century"/>
            </a:endParaRPr>
          </a:p>
        </p:txBody>
      </p:sp>
      <p:sp>
        <p:nvSpPr>
          <p:cNvPr id="9" name="Rectangle 1037"/>
          <p:cNvSpPr>
            <a:spLocks noChangeArrowheads="1"/>
          </p:cNvSpPr>
          <p:nvPr/>
        </p:nvSpPr>
        <p:spPr bwMode="auto">
          <a:xfrm>
            <a:off x="179512" y="2240868"/>
            <a:ext cx="8784976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23850" indent="-287338">
              <a:spcBef>
                <a:spcPct val="20000"/>
              </a:spcBef>
            </a:pPr>
            <a:r>
              <a:rPr lang="es-ES" sz="4000" b="1" dirty="0"/>
              <a:t>Solicitud</a:t>
            </a:r>
          </a:p>
        </p:txBody>
      </p:sp>
      <p:sp>
        <p:nvSpPr>
          <p:cNvPr id="5" name="CuadroTexto 11">
            <a:extLst>
              <a:ext uri="{FF2B5EF4-FFF2-40B4-BE49-F238E27FC236}">
                <a16:creationId xmlns:a16="http://schemas.microsoft.com/office/drawing/2014/main" id="{C72C7F47-9597-4EE9-8460-F58B250158B5}"/>
              </a:ext>
            </a:extLst>
          </p:cNvPr>
          <p:cNvSpPr txBox="1"/>
          <p:nvPr/>
        </p:nvSpPr>
        <p:spPr>
          <a:xfrm>
            <a:off x="39210" y="116632"/>
            <a:ext cx="1340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>
                <a:solidFill>
                  <a:schemeClr val="bg1"/>
                </a:solidFill>
                <a:latin typeface="Century Gothic" pitchFamily="34" charset="0"/>
                <a:cs typeface="Century Gothic"/>
              </a:rPr>
              <a:t>DATOS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20B6282-48D9-50D7-A8AB-25B3EDC2D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864" y="3284984"/>
            <a:ext cx="7020272" cy="248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694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ángulo 47"/>
          <p:cNvSpPr/>
          <p:nvPr/>
        </p:nvSpPr>
        <p:spPr>
          <a:xfrm>
            <a:off x="0" y="96658"/>
            <a:ext cx="9144000" cy="570280"/>
          </a:xfrm>
          <a:prstGeom prst="rect">
            <a:avLst/>
          </a:prstGeom>
          <a:solidFill>
            <a:srgbClr val="EA42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prstClr val="white"/>
              </a:solidFill>
              <a:latin typeface="Century"/>
              <a:cs typeface="Century"/>
            </a:endParaRPr>
          </a:p>
        </p:txBody>
      </p:sp>
      <p:sp>
        <p:nvSpPr>
          <p:cNvPr id="5" name="CuadroTexto 11">
            <a:extLst>
              <a:ext uri="{FF2B5EF4-FFF2-40B4-BE49-F238E27FC236}">
                <a16:creationId xmlns:a16="http://schemas.microsoft.com/office/drawing/2014/main" id="{C72C7F47-9597-4EE9-8460-F58B250158B5}"/>
              </a:ext>
            </a:extLst>
          </p:cNvPr>
          <p:cNvSpPr txBox="1"/>
          <p:nvPr/>
        </p:nvSpPr>
        <p:spPr>
          <a:xfrm>
            <a:off x="39210" y="116632"/>
            <a:ext cx="1340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>
                <a:solidFill>
                  <a:schemeClr val="bg1"/>
                </a:solidFill>
                <a:latin typeface="Century Gothic" pitchFamily="34" charset="0"/>
                <a:cs typeface="Century Gothic"/>
              </a:rPr>
              <a:t>DATOS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654F324-BE4E-E8B9-1E76-589EFAC7B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5560353"/>
            <a:ext cx="7956376" cy="62935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35E7B8E-5211-8274-6489-D604CC7F92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980728"/>
            <a:ext cx="2832404" cy="452593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35B1CA4-2172-3573-122D-07615D0F02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5856" y="1700808"/>
            <a:ext cx="5324814" cy="233054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3A74A83-2465-578E-6875-566C15491E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2368" y="4085044"/>
            <a:ext cx="9144000" cy="109893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B262C18-EB52-26A0-E9EB-AFFC594AEC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1172" y="1545134"/>
            <a:ext cx="7020272" cy="248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805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ángulo 47"/>
          <p:cNvSpPr/>
          <p:nvPr/>
        </p:nvSpPr>
        <p:spPr>
          <a:xfrm>
            <a:off x="0" y="96658"/>
            <a:ext cx="9144000" cy="570280"/>
          </a:xfrm>
          <a:prstGeom prst="rect">
            <a:avLst/>
          </a:prstGeom>
          <a:solidFill>
            <a:srgbClr val="EA42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prstClr val="white"/>
              </a:solidFill>
              <a:latin typeface="Century"/>
              <a:cs typeface="Century"/>
            </a:endParaRPr>
          </a:p>
        </p:txBody>
      </p:sp>
      <p:sp>
        <p:nvSpPr>
          <p:cNvPr id="9" name="Rectangle 1037"/>
          <p:cNvSpPr>
            <a:spLocks noChangeArrowheads="1"/>
          </p:cNvSpPr>
          <p:nvPr/>
        </p:nvSpPr>
        <p:spPr bwMode="auto">
          <a:xfrm>
            <a:off x="179512" y="2240868"/>
            <a:ext cx="8784976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23850" indent="-287338">
              <a:spcBef>
                <a:spcPct val="20000"/>
              </a:spcBef>
            </a:pPr>
            <a:r>
              <a:rPr lang="es-ES" sz="4000" b="1" dirty="0"/>
              <a:t>Step Functions</a:t>
            </a:r>
          </a:p>
        </p:txBody>
      </p:sp>
      <p:sp>
        <p:nvSpPr>
          <p:cNvPr id="5" name="CuadroTexto 11">
            <a:extLst>
              <a:ext uri="{FF2B5EF4-FFF2-40B4-BE49-F238E27FC236}">
                <a16:creationId xmlns:a16="http://schemas.microsoft.com/office/drawing/2014/main" id="{C72C7F47-9597-4EE9-8460-F58B250158B5}"/>
              </a:ext>
            </a:extLst>
          </p:cNvPr>
          <p:cNvSpPr txBox="1"/>
          <p:nvPr/>
        </p:nvSpPr>
        <p:spPr>
          <a:xfrm>
            <a:off x="39210" y="116632"/>
            <a:ext cx="1340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>
                <a:solidFill>
                  <a:schemeClr val="bg1"/>
                </a:solidFill>
                <a:latin typeface="Century Gothic" pitchFamily="34" charset="0"/>
                <a:cs typeface="Century Gothic"/>
              </a:rPr>
              <a:t>DATOS</a:t>
            </a:r>
          </a:p>
        </p:txBody>
      </p:sp>
    </p:spTree>
    <p:extLst>
      <p:ext uri="{BB962C8B-B14F-4D97-AF65-F5344CB8AC3E}">
        <p14:creationId xmlns:p14="http://schemas.microsoft.com/office/powerpoint/2010/main" val="19360466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54708</TotalTime>
  <Words>395</Words>
  <Application>Microsoft Office PowerPoint</Application>
  <PresentationFormat>Presentación en pantalla (4:3)</PresentationFormat>
  <Paragraphs>107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Arial Black</vt:lpstr>
      <vt:lpstr>Calibri</vt:lpstr>
      <vt:lpstr>Century</vt:lpstr>
      <vt:lpstr>Century Gothic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ALTO S.A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usuario</dc:creator>
  <cp:lastModifiedBy>Cristian Vargas</cp:lastModifiedBy>
  <cp:revision>2185</cp:revision>
  <cp:lastPrinted>2017-12-14T12:55:49Z</cp:lastPrinted>
  <dcterms:created xsi:type="dcterms:W3CDTF">2013-01-07T12:49:03Z</dcterms:created>
  <dcterms:modified xsi:type="dcterms:W3CDTF">2022-08-03T14:22:03Z</dcterms:modified>
</cp:coreProperties>
</file>