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4"/>
  </p:notesMasterIdLst>
  <p:handoutMasterIdLst>
    <p:handoutMasterId r:id="rId15"/>
  </p:handoutMasterIdLst>
  <p:sldIdLst>
    <p:sldId id="263" r:id="rId2"/>
    <p:sldId id="264" r:id="rId3"/>
    <p:sldId id="266" r:id="rId4"/>
    <p:sldId id="267" r:id="rId5"/>
    <p:sldId id="273" r:id="rId6"/>
    <p:sldId id="274" r:id="rId7"/>
    <p:sldId id="275" r:id="rId8"/>
    <p:sldId id="271" r:id="rId9"/>
    <p:sldId id="268" r:id="rId10"/>
    <p:sldId id="272" r:id="rId11"/>
    <p:sldId id="269" r:id="rId12"/>
    <p:sldId id="260" r:id="rId13"/>
  </p:sldIdLst>
  <p:sldSz cx="9144000" cy="5143500" type="screen16x9"/>
  <p:notesSz cx="6805613" cy="9944100"/>
  <p:defaultTextStyle>
    <a:defPPr>
      <a:defRPr lang="en-US"/>
    </a:defPPr>
    <a:lvl1pPr marL="0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4BD00"/>
    <a:srgbClr val="0077C8"/>
    <a:srgbClr val="C79316"/>
    <a:srgbClr val="00B2A9"/>
    <a:srgbClr val="FFCD00"/>
    <a:srgbClr val="E87722"/>
    <a:srgbClr val="DA291C"/>
    <a:srgbClr val="001871"/>
    <a:srgbClr val="0B3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6" autoAdjust="0"/>
    <p:restoredTop sz="96405" autoAdjust="0"/>
  </p:normalViewPr>
  <p:slideViewPr>
    <p:cSldViewPr>
      <p:cViewPr varScale="1">
        <p:scale>
          <a:sx n="166" d="100"/>
          <a:sy n="166" d="100"/>
        </p:scale>
        <p:origin x="184" y="224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D4DA60F-0BB5-4A3D-B6FA-FDF2FC2558E5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44425933-59C9-4582-A8D9-570D66460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2262F3B-5CC7-4D5E-B602-F5E0CB55D9B3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830233AA-EDD9-4D1C-B66A-95A21E602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73789" cy="5164843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4267200" y="599856"/>
            <a:ext cx="4337248" cy="1133694"/>
          </a:xfrm>
        </p:spPr>
        <p:txBody>
          <a:bodyPr lIns="0" tIns="0" rIns="0" bIns="0" anchor="t" anchorCtr="0"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1200150"/>
            <a:ext cx="4337050" cy="1295400"/>
          </a:xfrm>
        </p:spPr>
        <p:txBody>
          <a:bodyPr tIns="0" rIns="0" bIns="0" anchor="t" anchorCtr="0">
            <a:no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rgbClr val="FFFFFF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3" name="Picture 2" descr="3DS_2014_Logo_Lockup_Horizontal_White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664760"/>
            <a:ext cx="2667000" cy="32316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3DS.COM/SOLIDWORKS</a:t>
            </a: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2/6/17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3DS_Document_2016</a:t>
            </a:r>
          </a:p>
        </p:txBody>
      </p:sp>
    </p:spTree>
    <p:extLst>
      <p:ext uri="{BB962C8B-B14F-4D97-AF65-F5344CB8AC3E}">
        <p14:creationId xmlns:p14="http://schemas.microsoft.com/office/powerpoint/2010/main" val="243854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FWE3DSNEW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69214"/>
            <a:ext cx="4474464" cy="345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6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81000" y="4552950"/>
            <a:ext cx="8763000" cy="5905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1"/>
              </a:gs>
              <a:gs pos="24000">
                <a:srgbClr val="FFFFFF"/>
              </a:gs>
              <a:gs pos="71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3" b="11926"/>
          <a:stretch/>
        </p:blipFill>
        <p:spPr>
          <a:xfrm>
            <a:off x="5867400" y="4705350"/>
            <a:ext cx="2666990" cy="240632"/>
          </a:xfrm>
          <a:prstGeom prst="rect">
            <a:avLst/>
          </a:prstGeom>
        </p:spPr>
      </p:pic>
      <p:pic>
        <p:nvPicPr>
          <p:cNvPr id="19" name="Picture 18" descr="SolidWorks_Logotype_RGB_R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69" y="4705350"/>
            <a:ext cx="1228531" cy="228600"/>
          </a:xfrm>
          <a:prstGeom prst="rect">
            <a:avLst/>
          </a:prstGeom>
        </p:spPr>
      </p:pic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131670"/>
            <a:ext cx="7848600" cy="360000"/>
          </a:xfrm>
          <a:solidFill>
            <a:schemeClr val="accent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668708"/>
            <a:ext cx="78486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 dirty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211750"/>
            <a:ext cx="78486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2751810"/>
            <a:ext cx="78486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3291870"/>
            <a:ext cx="78486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62000" y="3831930"/>
            <a:ext cx="78486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4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1000" y="4552950"/>
            <a:ext cx="8763000" cy="5905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1"/>
              </a:gs>
              <a:gs pos="24000">
                <a:srgbClr val="FFFFFF"/>
              </a:gs>
              <a:gs pos="71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3" b="11926"/>
          <a:stretch/>
        </p:blipFill>
        <p:spPr>
          <a:xfrm>
            <a:off x="5867400" y="4705350"/>
            <a:ext cx="2666990" cy="240632"/>
          </a:xfrm>
          <a:prstGeom prst="rect">
            <a:avLst/>
          </a:prstGeom>
        </p:spPr>
      </p:pic>
      <p:pic>
        <p:nvPicPr>
          <p:cNvPr id="6" name="Picture 5" descr="SolidWorks_Logotype_RGB_R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69" y="4705350"/>
            <a:ext cx="1228531" cy="228600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46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1000" y="4552950"/>
            <a:ext cx="8763000" cy="5905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1"/>
              </a:gs>
              <a:gs pos="24000">
                <a:srgbClr val="FFFFFF"/>
              </a:gs>
              <a:gs pos="71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96549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1276350"/>
            <a:ext cx="7777163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3" b="11926"/>
          <a:stretch/>
        </p:blipFill>
        <p:spPr>
          <a:xfrm>
            <a:off x="5867400" y="4705350"/>
            <a:ext cx="2666990" cy="240632"/>
          </a:xfrm>
          <a:prstGeom prst="rect">
            <a:avLst/>
          </a:prstGeom>
        </p:spPr>
      </p:pic>
      <p:pic>
        <p:nvPicPr>
          <p:cNvPr id="10" name="Picture 9" descr="SolidWorks_Logotype_RGB_R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69" y="4705350"/>
            <a:ext cx="12285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8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1000" y="4552950"/>
            <a:ext cx="8763000" cy="5905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1"/>
              </a:gs>
              <a:gs pos="24000">
                <a:srgbClr val="FFFFFF"/>
              </a:gs>
              <a:gs pos="71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879562"/>
            <a:ext cx="7777163" cy="3564396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3" b="11926"/>
          <a:stretch/>
        </p:blipFill>
        <p:spPr>
          <a:xfrm>
            <a:off x="5867400" y="4705350"/>
            <a:ext cx="2666990" cy="240632"/>
          </a:xfrm>
          <a:prstGeom prst="rect">
            <a:avLst/>
          </a:prstGeom>
        </p:spPr>
      </p:pic>
      <p:pic>
        <p:nvPicPr>
          <p:cNvPr id="8" name="Picture 7" descr="SolidWorks_Logotype_RGB_R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69" y="4705350"/>
            <a:ext cx="12285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5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1000" y="4552950"/>
            <a:ext cx="8763000" cy="5905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1"/>
              </a:gs>
              <a:gs pos="24000">
                <a:srgbClr val="FFFFFF"/>
              </a:gs>
              <a:gs pos="71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863601" y="1276350"/>
            <a:ext cx="3744404" cy="3168352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716016" y="1275606"/>
            <a:ext cx="3744404" cy="3168352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3" b="11926"/>
          <a:stretch/>
        </p:blipFill>
        <p:spPr>
          <a:xfrm>
            <a:off x="5867400" y="4705350"/>
            <a:ext cx="2666990" cy="240632"/>
          </a:xfrm>
          <a:prstGeom prst="rect">
            <a:avLst/>
          </a:prstGeom>
        </p:spPr>
      </p:pic>
      <p:pic>
        <p:nvPicPr>
          <p:cNvPr id="11" name="Picture 10" descr="SolidWorks_Logotype_RGB_R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69" y="4705350"/>
            <a:ext cx="12285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6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4552950"/>
            <a:ext cx="8763000" cy="5905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1"/>
              </a:gs>
              <a:gs pos="24000">
                <a:srgbClr val="FFFFFF"/>
              </a:gs>
              <a:gs pos="71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3" b="11926"/>
          <a:stretch/>
        </p:blipFill>
        <p:spPr>
          <a:xfrm>
            <a:off x="5867400" y="4705350"/>
            <a:ext cx="2666990" cy="240632"/>
          </a:xfrm>
          <a:prstGeom prst="rect">
            <a:avLst/>
          </a:prstGeom>
        </p:spPr>
      </p:pic>
      <p:pic>
        <p:nvPicPr>
          <p:cNvPr id="9" name="Picture 8" descr="SolidWorks_Logotype_RGB_R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69" y="4705350"/>
            <a:ext cx="12285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1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1000" y="4552950"/>
            <a:ext cx="8763000" cy="5905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1"/>
              </a:gs>
              <a:gs pos="24000">
                <a:srgbClr val="FFFFFF"/>
              </a:gs>
              <a:gs pos="71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3" b="11926"/>
          <a:stretch/>
        </p:blipFill>
        <p:spPr>
          <a:xfrm>
            <a:off x="5867400" y="4705350"/>
            <a:ext cx="2666990" cy="240632"/>
          </a:xfrm>
          <a:prstGeom prst="rect">
            <a:avLst/>
          </a:prstGeom>
        </p:spPr>
      </p:pic>
      <p:pic>
        <p:nvPicPr>
          <p:cNvPr id="7" name="Picture 6" descr="SolidWorks_Logotype_RGB_R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69" y="4705350"/>
            <a:ext cx="12285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5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4552950"/>
            <a:ext cx="8763000" cy="5905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1"/>
              </a:gs>
              <a:gs pos="24000">
                <a:srgbClr val="FFFFFF"/>
              </a:gs>
              <a:gs pos="71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3" b="11926"/>
          <a:stretch/>
        </p:blipFill>
        <p:spPr>
          <a:xfrm>
            <a:off x="5867400" y="4705350"/>
            <a:ext cx="2666990" cy="240632"/>
          </a:xfrm>
          <a:prstGeom prst="rect">
            <a:avLst/>
          </a:prstGeom>
        </p:spPr>
      </p:pic>
      <p:pic>
        <p:nvPicPr>
          <p:cNvPr id="5" name="Picture 4" descr="SolidWorks_Logotype_RGB_R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69" y="4705350"/>
            <a:ext cx="12285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8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DA291C"/>
                </a:solidFill>
                <a:effectLst/>
                <a:latin typeface="Arial Narrow" pitchFamily="34" charset="0"/>
                <a:cs typeface="Arial" pitchFamily="34" charset="0"/>
              </a:rPr>
              <a:t>3DS.COM/SOLIDWORKS</a:t>
            </a:r>
            <a:r>
              <a:rPr lang="en-US" sz="600" b="0" cap="none" spc="0" baseline="0" dirty="0">
                <a:ln>
                  <a:noFill/>
                </a:ln>
                <a:solidFill>
                  <a:srgbClr val="DA291C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2/6/17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3DS_Document_2014</a:t>
            </a: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Main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62000" y="1306871"/>
            <a:ext cx="7878452" cy="3093065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sp>
        <p:nvSpPr>
          <p:cNvPr id="5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7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rgbClr val="005386"/>
          </a:solidFill>
          <a:effectLst/>
          <a:latin typeface="+mj-lt"/>
          <a:ea typeface="+mj-ea"/>
          <a:cs typeface="3ds Condensed"/>
        </a:defRPr>
      </a:lvl1pPr>
    </p:titleStyle>
    <p:bodyStyle>
      <a:lvl1pPr marL="252000" indent="-252000" algn="l" defTabSz="879152" rtl="0" eaLnBrk="1" latinLnBrk="0" hangingPunct="1">
        <a:lnSpc>
          <a:spcPct val="100000"/>
        </a:lnSpc>
        <a:spcBef>
          <a:spcPts val="800"/>
        </a:spcBef>
        <a:buClr>
          <a:srgbClr val="005386"/>
        </a:buClr>
        <a:buSzPct val="100000"/>
        <a:buFont typeface="Arial"/>
        <a:buChar char="•"/>
        <a:defRPr sz="2000" b="0" i="0" kern="900" spc="0">
          <a:solidFill>
            <a:srgbClr val="005386"/>
          </a:solidFill>
          <a:latin typeface="+mn-lt"/>
          <a:ea typeface="+mn-ea"/>
          <a:cs typeface="3ds Light"/>
        </a:defRPr>
      </a:lvl1pPr>
      <a:lvl2pPr marL="504000" marR="0" indent="-234000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5386"/>
        </a:buClr>
        <a:buSzPct val="100000"/>
        <a:buFont typeface="Arial"/>
        <a:buChar char="•"/>
        <a:tabLst/>
        <a:defRPr sz="1800" b="0" i="0" kern="900" spc="0" baseline="0">
          <a:solidFill>
            <a:srgbClr val="005386"/>
          </a:solidFill>
          <a:latin typeface="+mn-lt"/>
          <a:ea typeface="+mn-ea"/>
          <a:cs typeface="3ds Light"/>
        </a:defRPr>
      </a:lvl2pPr>
      <a:lvl3pPr marL="756000" marR="0" indent="-216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rgbClr val="005386"/>
        </a:buClr>
        <a:buSzPct val="100000"/>
        <a:buFont typeface="Arial"/>
        <a:buChar char="•"/>
        <a:tabLst/>
        <a:defRPr sz="1600" b="0" i="0" kern="900" spc="0">
          <a:solidFill>
            <a:srgbClr val="005386"/>
          </a:solidFill>
          <a:latin typeface="+mn-lt"/>
          <a:ea typeface="+mn-ea"/>
          <a:cs typeface="3ds Light"/>
        </a:defRPr>
      </a:lvl3pPr>
      <a:lvl4pPr marL="972000" indent="-180000" algn="l" defTabSz="879152" rtl="0" eaLnBrk="1" latinLnBrk="0" hangingPunct="1">
        <a:lnSpc>
          <a:spcPct val="100000"/>
        </a:lnSpc>
        <a:spcBef>
          <a:spcPts val="400"/>
        </a:spcBef>
        <a:buClr>
          <a:srgbClr val="005386"/>
        </a:buClr>
        <a:buSzPct val="100000"/>
        <a:buFont typeface="Arial"/>
        <a:buChar char="•"/>
        <a:defRPr sz="1400" b="0" i="0" kern="900" spc="-70">
          <a:solidFill>
            <a:srgbClr val="005386"/>
          </a:solidFill>
          <a:latin typeface="+mn-lt"/>
          <a:ea typeface="+mn-ea"/>
          <a:cs typeface="3ds Light"/>
        </a:defRPr>
      </a:lvl4pPr>
      <a:lvl5pPr marL="1251450" indent="-171450" algn="l" defTabSz="879152" rtl="0" eaLnBrk="1" latinLnBrk="0" hangingPunct="1">
        <a:lnSpc>
          <a:spcPct val="100000"/>
        </a:lnSpc>
        <a:spcBef>
          <a:spcPts val="300"/>
        </a:spcBef>
        <a:buClr>
          <a:srgbClr val="005386"/>
        </a:buClr>
        <a:buSzPct val="100000"/>
        <a:buFont typeface="Arial"/>
        <a:buChar char="•"/>
        <a:defRPr sz="1200" b="0" i="0" kern="1200" baseline="0">
          <a:solidFill>
            <a:srgbClr val="005386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mva.microsoft.com/" TargetMode="External"/><Relationship Id="rId3" Type="http://schemas.openxmlformats.org/officeDocument/2006/relationships/hyperlink" Target="https://www.microsoft.com/net/tutorials/csharp/getting-start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help.solidworks.com/2017/English/api/epdmapi/Welcome-epdmapi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PDM Professional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267398" y="2571750"/>
            <a:ext cx="4337050" cy="1295400"/>
          </a:xfrm>
        </p:spPr>
        <p:txBody>
          <a:bodyPr/>
          <a:lstStyle/>
          <a:p>
            <a:r>
              <a:rPr lang="en-US" dirty="0"/>
              <a:t>Chris Vaught</a:t>
            </a:r>
          </a:p>
          <a:p>
            <a:r>
              <a:rPr lang="en-US" dirty="0"/>
              <a:t>Founder – Flatter Files</a:t>
            </a:r>
          </a:p>
          <a:p>
            <a:r>
              <a:rPr lang="en-US" dirty="0"/>
              <a:t>cvaught@flatterfiles.com</a:t>
            </a:r>
          </a:p>
        </p:txBody>
      </p:sp>
    </p:spTree>
    <p:extLst>
      <p:ext uri="{BB962C8B-B14F-4D97-AF65-F5344CB8AC3E}">
        <p14:creationId xmlns:p14="http://schemas.microsoft.com/office/powerpoint/2010/main" val="364553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Create a new Visual Studio </a:t>
            </a:r>
            <a:r>
              <a:rPr lang="en-US" dirty="0" smtClean="0"/>
              <a:t>Solution</a:t>
            </a:r>
          </a:p>
          <a:p>
            <a:r>
              <a:rPr lang="en-US" dirty="0"/>
              <a:t>Create the </a:t>
            </a:r>
            <a:r>
              <a:rPr lang="en-US" dirty="0" smtClean="0"/>
              <a:t>UI</a:t>
            </a:r>
          </a:p>
          <a:p>
            <a:r>
              <a:rPr lang="en-US" dirty="0"/>
              <a:t>Implement the required UI logic to support the </a:t>
            </a:r>
            <a:r>
              <a:rPr lang="en-US" dirty="0" smtClean="0"/>
              <a:t>inputs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Add the </a:t>
            </a:r>
            <a:r>
              <a:rPr lang="en-US" dirty="0" smtClean="0">
                <a:solidFill>
                  <a:srgbClr val="FF0000"/>
                </a:solidFill>
              </a:rPr>
              <a:t>interop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Implement </a:t>
            </a:r>
            <a:r>
              <a:rPr lang="en-US" dirty="0">
                <a:solidFill>
                  <a:srgbClr val="FF0000"/>
                </a:solidFill>
              </a:rPr>
              <a:t>the task logic to import files into PDM</a:t>
            </a:r>
          </a:p>
          <a:p>
            <a:r>
              <a:rPr lang="en-US" dirty="0">
                <a:solidFill>
                  <a:srgbClr val="FF0000"/>
                </a:solidFill>
              </a:rPr>
              <a:t>Test the resulting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27291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914400" y="590550"/>
            <a:ext cx="7272808" cy="648072"/>
          </a:xfrm>
          <a:prstGeom prst="rect">
            <a:avLst/>
          </a:prstGeom>
        </p:spPr>
        <p:txBody>
          <a:bodyPr/>
          <a:lstStyle>
            <a:lvl1pPr marL="252000" indent="-252000" algn="l" defTabSz="879152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005386"/>
              </a:buClr>
              <a:buSzPct val="100000"/>
              <a:buFont typeface="Arial"/>
              <a:buChar char="•"/>
              <a:defRPr sz="2000" b="0" i="0" kern="900" spc="0">
                <a:solidFill>
                  <a:srgbClr val="005386"/>
                </a:solidFill>
                <a:latin typeface="+mn-lt"/>
                <a:ea typeface="+mn-ea"/>
                <a:cs typeface="3ds Light"/>
              </a:defRPr>
            </a:lvl1pPr>
            <a:lvl2pPr marL="504000" marR="0" indent="-234000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386"/>
              </a:buClr>
              <a:buSzPct val="100000"/>
              <a:buFont typeface="Arial"/>
              <a:buChar char="•"/>
              <a:tabLst/>
              <a:defRPr sz="1800" b="0" i="0" kern="900" spc="0" baseline="0">
                <a:solidFill>
                  <a:srgbClr val="005386"/>
                </a:solidFill>
                <a:latin typeface="+mn-lt"/>
                <a:ea typeface="+mn-ea"/>
                <a:cs typeface="3ds Light"/>
              </a:defRPr>
            </a:lvl2pPr>
            <a:lvl3pPr marL="756000" marR="0" indent="-216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386"/>
              </a:buClr>
              <a:buSzPct val="100000"/>
              <a:buFont typeface="Arial"/>
              <a:buChar char="•"/>
              <a:tabLst/>
              <a:defRPr sz="1600" b="0" i="0" kern="900" spc="0">
                <a:solidFill>
                  <a:srgbClr val="005386"/>
                </a:solidFill>
                <a:latin typeface="+mn-lt"/>
                <a:ea typeface="+mn-ea"/>
                <a:cs typeface="3ds Light"/>
              </a:defRPr>
            </a:lvl3pPr>
            <a:lvl4pPr marL="972000" indent="-180000" algn="l" defTabSz="879152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005386"/>
              </a:buClr>
              <a:buSzPct val="100000"/>
              <a:buFont typeface="Arial"/>
              <a:buChar char="•"/>
              <a:defRPr sz="1400" b="0" i="0" kern="900" spc="-70">
                <a:solidFill>
                  <a:srgbClr val="005386"/>
                </a:solidFill>
                <a:latin typeface="+mn-lt"/>
                <a:ea typeface="+mn-ea"/>
                <a:cs typeface="3ds Light"/>
              </a:defRPr>
            </a:lvl4pPr>
            <a:lvl5pPr marL="1251450" indent="-171450" algn="l" defTabSz="879152" rtl="0" eaLnBrk="1" latinLnBrk="0" hangingPunct="1">
              <a:lnSpc>
                <a:spcPct val="100000"/>
              </a:lnSpc>
              <a:spcBef>
                <a:spcPts val="300"/>
              </a:spcBef>
              <a:buClr>
                <a:srgbClr val="005386"/>
              </a:buClr>
              <a:buSzPct val="100000"/>
              <a:buFont typeface="Arial"/>
              <a:buChar char="•"/>
              <a:defRPr sz="1200" b="0" i="0" kern="1200" baseline="0">
                <a:solidFill>
                  <a:srgbClr val="005386"/>
                </a:solidFill>
                <a:latin typeface="+mn-lt"/>
                <a:ea typeface="+mn-ea"/>
                <a:cs typeface="3ds Light"/>
              </a:defRPr>
            </a:lvl5pPr>
            <a:lvl6pPr marL="2417668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243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819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395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/>
              <a:t>Questions?</a:t>
            </a: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915181" y="1707654"/>
            <a:ext cx="7272338" cy="2540496"/>
          </a:xfrm>
          <a:prstGeom prst="rect">
            <a:avLst/>
          </a:prstGeom>
        </p:spPr>
        <p:txBody>
          <a:bodyPr/>
          <a:lstStyle>
            <a:lvl1pPr marL="252000" indent="-252000" algn="l" defTabSz="879152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005386"/>
              </a:buClr>
              <a:buSzPct val="100000"/>
              <a:buFont typeface="Arial"/>
              <a:buChar char="•"/>
              <a:defRPr sz="2000" b="0" i="0" kern="900" spc="0">
                <a:solidFill>
                  <a:srgbClr val="005386"/>
                </a:solidFill>
                <a:latin typeface="+mn-lt"/>
                <a:ea typeface="+mn-ea"/>
                <a:cs typeface="3ds Light"/>
              </a:defRPr>
            </a:lvl1pPr>
            <a:lvl2pPr marL="504000" marR="0" indent="-234000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386"/>
              </a:buClr>
              <a:buSzPct val="100000"/>
              <a:buFont typeface="Arial"/>
              <a:buChar char="•"/>
              <a:tabLst/>
              <a:defRPr sz="1800" b="0" i="0" kern="900" spc="0" baseline="0">
                <a:solidFill>
                  <a:srgbClr val="005386"/>
                </a:solidFill>
                <a:latin typeface="+mn-lt"/>
                <a:ea typeface="+mn-ea"/>
                <a:cs typeface="3ds Light"/>
              </a:defRPr>
            </a:lvl2pPr>
            <a:lvl3pPr marL="756000" marR="0" indent="-216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386"/>
              </a:buClr>
              <a:buSzPct val="100000"/>
              <a:buFont typeface="Arial"/>
              <a:buChar char="•"/>
              <a:tabLst/>
              <a:defRPr sz="1600" b="0" i="0" kern="900" spc="0">
                <a:solidFill>
                  <a:srgbClr val="005386"/>
                </a:solidFill>
                <a:latin typeface="+mn-lt"/>
                <a:ea typeface="+mn-ea"/>
                <a:cs typeface="3ds Light"/>
              </a:defRPr>
            </a:lvl3pPr>
            <a:lvl4pPr marL="972000" indent="-180000" algn="l" defTabSz="879152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005386"/>
              </a:buClr>
              <a:buSzPct val="100000"/>
              <a:buFont typeface="Arial"/>
              <a:buChar char="•"/>
              <a:defRPr sz="1400" b="0" i="0" kern="900" spc="-70">
                <a:solidFill>
                  <a:srgbClr val="005386"/>
                </a:solidFill>
                <a:latin typeface="+mn-lt"/>
                <a:ea typeface="+mn-ea"/>
                <a:cs typeface="3ds Light"/>
              </a:defRPr>
            </a:lvl4pPr>
            <a:lvl5pPr marL="1251450" indent="-171450" algn="l" defTabSz="879152" rtl="0" eaLnBrk="1" latinLnBrk="0" hangingPunct="1">
              <a:lnSpc>
                <a:spcPct val="100000"/>
              </a:lnSpc>
              <a:spcBef>
                <a:spcPts val="300"/>
              </a:spcBef>
              <a:buClr>
                <a:srgbClr val="005386"/>
              </a:buClr>
              <a:buSzPct val="100000"/>
              <a:buFont typeface="Arial"/>
              <a:buChar char="•"/>
              <a:defRPr sz="1200" b="0" i="0" kern="1200" baseline="0">
                <a:solidFill>
                  <a:srgbClr val="005386"/>
                </a:solidFill>
                <a:latin typeface="+mn-lt"/>
                <a:ea typeface="+mn-ea"/>
                <a:cs typeface="3ds Light"/>
              </a:defRPr>
            </a:lvl5pPr>
            <a:lvl6pPr marL="2417668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243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819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395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Source Code: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 smtClean="0">
                <a:solidFill>
                  <a:schemeClr val="tx1"/>
                </a:solidFill>
              </a:rPr>
              <a:t>github.com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cvaught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PDMImporterApp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Chris Vaught</a:t>
            </a:r>
          </a:p>
          <a:p>
            <a:pPr marL="0" indent="0" algn="ctr">
              <a:buNone/>
            </a:pPr>
            <a:r>
              <a:rPr lang="en-US" dirty="0"/>
              <a:t>Founder – Flatter Files</a:t>
            </a:r>
          </a:p>
          <a:p>
            <a:pPr marL="0" indent="0" algn="ctr">
              <a:buNone/>
            </a:pPr>
            <a:r>
              <a:rPr lang="en-US" dirty="0"/>
              <a:t>cvaught@flatterfiles.com</a:t>
            </a:r>
          </a:p>
        </p:txBody>
      </p:sp>
    </p:spTree>
    <p:extLst>
      <p:ext uri="{BB962C8B-B14F-4D97-AF65-F5344CB8AC3E}">
        <p14:creationId xmlns:p14="http://schemas.microsoft.com/office/powerpoint/2010/main" val="28571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59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Engineer</a:t>
            </a:r>
          </a:p>
          <a:p>
            <a:r>
              <a:rPr lang="en-US" dirty="0"/>
              <a:t>Self taught programmer</a:t>
            </a:r>
          </a:p>
          <a:p>
            <a:r>
              <a:rPr lang="en-US" dirty="0"/>
              <a:t>Founder and Developer of Flatter Files</a:t>
            </a:r>
          </a:p>
          <a:p>
            <a:r>
              <a:rPr lang="en-US" dirty="0"/>
              <a:t>Full Stack Development</a:t>
            </a:r>
          </a:p>
          <a:p>
            <a:pPr lvl="1"/>
            <a:r>
              <a:rPr lang="en-US" dirty="0"/>
              <a:t>Uploader – C# .NET</a:t>
            </a:r>
          </a:p>
          <a:p>
            <a:pPr lvl="1"/>
            <a:r>
              <a:rPr lang="en-US" dirty="0"/>
              <a:t>Server Side – Java</a:t>
            </a:r>
          </a:p>
          <a:p>
            <a:pPr lvl="1"/>
            <a:r>
              <a:rPr lang="en-US" dirty="0"/>
              <a:t>Web App –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iOS – Objective C</a:t>
            </a:r>
          </a:p>
          <a:p>
            <a:pPr lvl="1"/>
            <a:r>
              <a:rPr lang="en-US" dirty="0"/>
              <a:t>Android - Java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8" y="646028"/>
            <a:ext cx="3535254" cy="27495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412" y="3704605"/>
            <a:ext cx="2834427" cy="40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4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Why Write an Application</a:t>
            </a:r>
          </a:p>
          <a:p>
            <a:r>
              <a:rPr lang="en-US" dirty="0" smtClean="0"/>
              <a:t>General Getting Started Tips</a:t>
            </a:r>
          </a:p>
          <a:p>
            <a:r>
              <a:rPr lang="en-US" dirty="0" smtClean="0"/>
              <a:t>Tools for SOLIDWORKS Development</a:t>
            </a:r>
            <a:endParaRPr lang="en-US" dirty="0"/>
          </a:p>
          <a:p>
            <a:r>
              <a:rPr lang="en-US" dirty="0"/>
              <a:t>Discuss SOLIDWORKS PDM Professional API </a:t>
            </a:r>
          </a:p>
          <a:p>
            <a:r>
              <a:rPr lang="en-US" dirty="0"/>
              <a:t>Build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 an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Never do a task more than one time</a:t>
            </a:r>
          </a:p>
          <a:p>
            <a:r>
              <a:rPr lang="en-US" dirty="0"/>
              <a:t>Improve Productivity</a:t>
            </a:r>
          </a:p>
          <a:p>
            <a:r>
              <a:rPr lang="en-US" dirty="0"/>
              <a:t>Impress your boss</a:t>
            </a:r>
          </a:p>
          <a:p>
            <a:r>
              <a:rPr lang="en-US" dirty="0"/>
              <a:t>Expand your capabilities</a:t>
            </a:r>
          </a:p>
        </p:txBody>
      </p:sp>
    </p:spTree>
    <p:extLst>
      <p:ext uri="{BB962C8B-B14F-4D97-AF65-F5344CB8AC3E}">
        <p14:creationId xmlns:p14="http://schemas.microsoft.com/office/powerpoint/2010/main" val="261928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Google Search, Google Search, Google Search</a:t>
            </a:r>
          </a:p>
          <a:p>
            <a:r>
              <a:rPr lang="en-US" dirty="0" smtClean="0"/>
              <a:t>Never </a:t>
            </a:r>
            <a:r>
              <a:rPr lang="en-US" dirty="0"/>
              <a:t>write code more than once in a project</a:t>
            </a:r>
          </a:p>
          <a:p>
            <a:r>
              <a:rPr lang="en-US" dirty="0"/>
              <a:t>Learn object oriented programming and fully understand it</a:t>
            </a:r>
          </a:p>
          <a:p>
            <a:r>
              <a:rPr lang="en-US" dirty="0" smtClean="0"/>
              <a:t>Online </a:t>
            </a:r>
            <a:r>
              <a:rPr lang="en-US" dirty="0"/>
              <a:t>tutorials</a:t>
            </a:r>
          </a:p>
          <a:p>
            <a:pPr lvl="1"/>
            <a:r>
              <a:rPr lang="en-US" dirty="0"/>
              <a:t>Microsoft Virtual Academy - </a:t>
            </a:r>
            <a:r>
              <a:rPr lang="en-US" dirty="0">
                <a:hlinkClick r:id="rId2"/>
              </a:rPr>
              <a:t>https://mva.microsoft.com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www.microsoft.com/net/tutorials/csharp/getting-started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SOLIDWORKS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Visual Studio 2015</a:t>
            </a:r>
          </a:p>
          <a:p>
            <a:pPr lvl="1"/>
            <a:r>
              <a:rPr lang="en-US" dirty="0"/>
              <a:t>Community Edition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.NET Framework</a:t>
            </a:r>
          </a:p>
          <a:p>
            <a:r>
              <a:rPr lang="en-US" dirty="0"/>
              <a:t>Windows Forms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3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SOLIDWORKS API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/>
              <a:t>Manager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Application API</a:t>
            </a:r>
          </a:p>
          <a:p>
            <a:r>
              <a:rPr lang="en-US" dirty="0" smtClean="0"/>
              <a:t>PDM Professional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8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PDM Professional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Two types of applications can be created</a:t>
            </a:r>
          </a:p>
          <a:p>
            <a:pPr lvl="1"/>
            <a:r>
              <a:rPr lang="en-US" dirty="0"/>
              <a:t>Stand-alone (.exe and .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Add-in</a:t>
            </a:r>
          </a:p>
          <a:p>
            <a:r>
              <a:rPr lang="en-US" dirty="0"/>
              <a:t>Two primary interop assemblies located in the installation folder</a:t>
            </a:r>
          </a:p>
          <a:p>
            <a:pPr lvl="1"/>
            <a:r>
              <a:rPr lang="en-US" dirty="0"/>
              <a:t>EPDM.Interop.epdm.dll</a:t>
            </a:r>
          </a:p>
          <a:p>
            <a:pPr lvl="1"/>
            <a:r>
              <a:rPr lang="en-US" dirty="0"/>
              <a:t>EPDM.interop.EPDMResultCode.dll</a:t>
            </a:r>
          </a:p>
          <a:p>
            <a:r>
              <a:rPr lang="en-US" dirty="0"/>
              <a:t>API is not available for PDM Standard</a:t>
            </a:r>
          </a:p>
          <a:p>
            <a:r>
              <a:rPr lang="en-US" dirty="0"/>
              <a:t>Online documentation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help.solidworks.com/2017/English/api/epdmapi/Welcome-epdmapi.html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29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863601" y="879562"/>
            <a:ext cx="4241800" cy="3564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PDM </a:t>
            </a:r>
            <a:r>
              <a:rPr lang="en-US" dirty="0" smtClean="0"/>
              <a:t>Importer </a:t>
            </a:r>
            <a:r>
              <a:rPr lang="en-US" dirty="0"/>
              <a:t>App</a:t>
            </a:r>
          </a:p>
          <a:p>
            <a:r>
              <a:rPr lang="en-US" dirty="0"/>
              <a:t>C# .NET Windows Forms Stand-alone Application</a:t>
            </a:r>
          </a:p>
          <a:p>
            <a:r>
              <a:rPr lang="en-US" dirty="0"/>
              <a:t>Single Window</a:t>
            </a:r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Vault Name</a:t>
            </a:r>
          </a:p>
          <a:p>
            <a:pPr lvl="1"/>
            <a:r>
              <a:rPr lang="en-US" dirty="0"/>
              <a:t>Vault Path</a:t>
            </a:r>
          </a:p>
          <a:p>
            <a:pPr lvl="1"/>
            <a:r>
              <a:rPr lang="en-US" dirty="0"/>
              <a:t>Folder To </a:t>
            </a:r>
            <a:r>
              <a:rPr lang="en-US" dirty="0" smtClean="0"/>
              <a:t>Import</a:t>
            </a:r>
          </a:p>
          <a:p>
            <a:r>
              <a:rPr lang="en-US" dirty="0" smtClean="0"/>
              <a:t>Imports the file, checks it in, and changes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998641"/>
            <a:ext cx="3515216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57723"/>
      </p:ext>
    </p:extLst>
  </p:cSld>
  <p:clrMapOvr>
    <a:masterClrMapping/>
  </p:clrMapOvr>
</p:sld>
</file>

<file path=ppt/theme/theme1.xml><?xml version="1.0" encoding="utf-8"?>
<a:theme xmlns:a="http://schemas.openxmlformats.org/drawingml/2006/main" name="3DS_2016_SWK_SWW2017_PPT_Template">
  <a:themeElements>
    <a:clrScheme name="Custom 6">
      <a:dk1>
        <a:srgbClr val="005386"/>
      </a:dk1>
      <a:lt1>
        <a:srgbClr val="FFFFFF"/>
      </a:lt1>
      <a:dk2>
        <a:srgbClr val="DA291C"/>
      </a:dk2>
      <a:lt2>
        <a:srgbClr val="001871"/>
      </a:lt2>
      <a:accent1>
        <a:srgbClr val="0B3F77"/>
      </a:accent1>
      <a:accent2>
        <a:srgbClr val="00B2A9"/>
      </a:accent2>
      <a:accent3>
        <a:srgbClr val="FF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B3F77"/>
      </a:hlink>
      <a:folHlink>
        <a:srgbClr val="6F2577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3DS_2016_SWK_SWW2017_PPT_Template</Template>
  <TotalTime>708</TotalTime>
  <Words>262</Words>
  <Application>Microsoft Macintosh PowerPoint</Application>
  <PresentationFormat>On-screen Show (16:9)</PresentationFormat>
  <Paragraphs>75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3ds Condensed</vt:lpstr>
      <vt:lpstr>3ds Light</vt:lpstr>
      <vt:lpstr>Arial</vt:lpstr>
      <vt:lpstr>Arial Narrow</vt:lpstr>
      <vt:lpstr>Calibri</vt:lpstr>
      <vt:lpstr>3DS_2016_SWK_SWW2017_PPT_Template</vt:lpstr>
      <vt:lpstr>Introduction to the PDM Professional API</vt:lpstr>
      <vt:lpstr>My Background</vt:lpstr>
      <vt:lpstr>Overview</vt:lpstr>
      <vt:lpstr>Why Write an Application?</vt:lpstr>
      <vt:lpstr>Getting Started Tips</vt:lpstr>
      <vt:lpstr>Tools for SOLIDWORKS Development</vt:lpstr>
      <vt:lpstr>SOLIDWORKS API Development</vt:lpstr>
      <vt:lpstr>PDM Professional API</vt:lpstr>
      <vt:lpstr>Application</vt:lpstr>
      <vt:lpstr>Build Application</vt:lpstr>
      <vt:lpstr>PowerPoint Presentation</vt:lpstr>
      <vt:lpstr>PowerPoint Presentation</vt:lpstr>
    </vt:vector>
  </TitlesOfParts>
  <Company>DASSAULT SYSTEMES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</dc:title>
  <dc:creator>MATELLIAN Geanine</dc:creator>
  <cp:lastModifiedBy>Chris Vaught</cp:lastModifiedBy>
  <cp:revision>17</cp:revision>
  <cp:lastPrinted>2013-06-27T08:50:33Z</cp:lastPrinted>
  <dcterms:created xsi:type="dcterms:W3CDTF">2016-10-14T16:55:31Z</dcterms:created>
  <dcterms:modified xsi:type="dcterms:W3CDTF">2017-02-06T23:56:58Z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