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99E59E6-DD63-474D-BDEF-2208AEBD7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76847"/>
              </p:ext>
            </p:extLst>
          </p:nvPr>
        </p:nvGraphicFramePr>
        <p:xfrm>
          <a:off x="751371" y="2294623"/>
          <a:ext cx="26155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43">
                  <a:extLst>
                    <a:ext uri="{9D8B030D-6E8A-4147-A177-3AD203B41FA5}">
                      <a16:colId xmlns:a16="http://schemas.microsoft.com/office/drawing/2014/main" val="1058995969"/>
                    </a:ext>
                  </a:extLst>
                </a:gridCol>
                <a:gridCol w="373643">
                  <a:extLst>
                    <a:ext uri="{9D8B030D-6E8A-4147-A177-3AD203B41FA5}">
                      <a16:colId xmlns:a16="http://schemas.microsoft.com/office/drawing/2014/main" val="195164122"/>
                    </a:ext>
                  </a:extLst>
                </a:gridCol>
                <a:gridCol w="373643">
                  <a:extLst>
                    <a:ext uri="{9D8B030D-6E8A-4147-A177-3AD203B41FA5}">
                      <a16:colId xmlns:a16="http://schemas.microsoft.com/office/drawing/2014/main" val="2562053862"/>
                    </a:ext>
                  </a:extLst>
                </a:gridCol>
                <a:gridCol w="373643">
                  <a:extLst>
                    <a:ext uri="{9D8B030D-6E8A-4147-A177-3AD203B41FA5}">
                      <a16:colId xmlns:a16="http://schemas.microsoft.com/office/drawing/2014/main" val="2746059270"/>
                    </a:ext>
                  </a:extLst>
                </a:gridCol>
                <a:gridCol w="373643">
                  <a:extLst>
                    <a:ext uri="{9D8B030D-6E8A-4147-A177-3AD203B41FA5}">
                      <a16:colId xmlns:a16="http://schemas.microsoft.com/office/drawing/2014/main" val="2502485633"/>
                    </a:ext>
                  </a:extLst>
                </a:gridCol>
                <a:gridCol w="373643">
                  <a:extLst>
                    <a:ext uri="{9D8B030D-6E8A-4147-A177-3AD203B41FA5}">
                      <a16:colId xmlns:a16="http://schemas.microsoft.com/office/drawing/2014/main" val="3714473998"/>
                    </a:ext>
                  </a:extLst>
                </a:gridCol>
                <a:gridCol w="373643">
                  <a:extLst>
                    <a:ext uri="{9D8B030D-6E8A-4147-A177-3AD203B41FA5}">
                      <a16:colId xmlns:a16="http://schemas.microsoft.com/office/drawing/2014/main" val="1787881280"/>
                    </a:ext>
                  </a:extLst>
                </a:gridCol>
              </a:tblGrid>
              <a:tr h="20388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673973"/>
                  </a:ext>
                </a:extLst>
              </a:tr>
              <a:tr h="20388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202472"/>
                  </a:ext>
                </a:extLst>
              </a:tr>
              <a:tr h="20388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942179"/>
                  </a:ext>
                </a:extLst>
              </a:tr>
              <a:tr h="20388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02188"/>
                  </a:ext>
                </a:extLst>
              </a:tr>
            </a:tbl>
          </a:graphicData>
        </a:graphic>
      </p:graphicFrame>
      <p:grpSp>
        <p:nvGrpSpPr>
          <p:cNvPr id="271" name="Grupo 270">
            <a:extLst>
              <a:ext uri="{FF2B5EF4-FFF2-40B4-BE49-F238E27FC236}">
                <a16:creationId xmlns:a16="http://schemas.microsoft.com/office/drawing/2014/main" id="{C96B1997-A315-4275-ADF1-F21327DD3A9F}"/>
              </a:ext>
            </a:extLst>
          </p:cNvPr>
          <p:cNvGrpSpPr/>
          <p:nvPr/>
        </p:nvGrpSpPr>
        <p:grpSpPr>
          <a:xfrm>
            <a:off x="460508" y="197631"/>
            <a:ext cx="11270983" cy="6325061"/>
            <a:chOff x="531040" y="83331"/>
            <a:chExt cx="11270983" cy="6325061"/>
          </a:xfrm>
        </p:grpSpPr>
        <p:sp>
          <p:nvSpPr>
            <p:cNvPr id="46" name="Diagrama de flujo: proceso 45">
              <a:extLst>
                <a:ext uri="{FF2B5EF4-FFF2-40B4-BE49-F238E27FC236}">
                  <a16:creationId xmlns:a16="http://schemas.microsoft.com/office/drawing/2014/main" id="{8F6F6CF7-2BE8-438F-88F9-EF9FED950460}"/>
                </a:ext>
              </a:extLst>
            </p:cNvPr>
            <p:cNvSpPr/>
            <p:nvPr/>
          </p:nvSpPr>
          <p:spPr>
            <a:xfrm>
              <a:off x="1226984" y="1602204"/>
              <a:ext cx="1085222" cy="515923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 = 4</a:t>
              </a:r>
            </a:p>
            <a:p>
              <a:pPr algn="ctr"/>
              <a:r>
                <a:rPr lang="es-E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 = 2</a:t>
              </a:r>
            </a:p>
          </p:txBody>
        </p:sp>
        <p:sp>
          <p:nvSpPr>
            <p:cNvPr id="57" name="CuadroTexto 7">
              <a:extLst>
                <a:ext uri="{FF2B5EF4-FFF2-40B4-BE49-F238E27FC236}">
                  <a16:creationId xmlns:a16="http://schemas.microsoft.com/office/drawing/2014/main" id="{59DA9662-CE01-4D2A-81EF-3834086B0EC9}"/>
                </a:ext>
              </a:extLst>
            </p:cNvPr>
            <p:cNvSpPr txBox="1"/>
            <p:nvPr/>
          </p:nvSpPr>
          <p:spPr>
            <a:xfrm>
              <a:off x="5309930" y="3299982"/>
              <a:ext cx="1740693" cy="4538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6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Reemplazo</a:t>
              </a:r>
              <a:endParaRPr lang="es-E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78A8AF95-D502-4BDE-B6B5-BD4B0D06160B}"/>
                </a:ext>
              </a:extLst>
            </p:cNvPr>
            <p:cNvCxnSpPr>
              <a:cxnSpLocks/>
              <a:stCxn id="3" idx="0"/>
              <a:endCxn id="9" idx="4"/>
            </p:cNvCxnSpPr>
            <p:nvPr/>
          </p:nvCxnSpPr>
          <p:spPr>
            <a:xfrm flipV="1">
              <a:off x="2129653" y="1569488"/>
              <a:ext cx="1" cy="610835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1" name="Grupo 220">
              <a:extLst>
                <a:ext uri="{FF2B5EF4-FFF2-40B4-BE49-F238E27FC236}">
                  <a16:creationId xmlns:a16="http://schemas.microsoft.com/office/drawing/2014/main" id="{F08FC45D-41B0-4486-8C75-0CE234EB241F}"/>
                </a:ext>
              </a:extLst>
            </p:cNvPr>
            <p:cNvGrpSpPr/>
            <p:nvPr/>
          </p:nvGrpSpPr>
          <p:grpSpPr>
            <a:xfrm>
              <a:off x="1400238" y="83331"/>
              <a:ext cx="8534273" cy="5649162"/>
              <a:chOff x="3454528" y="83331"/>
              <a:chExt cx="8534273" cy="5649162"/>
            </a:xfrm>
          </p:grpSpPr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9E2EEEA1-B738-44FB-B6BD-EA83457369F9}"/>
                  </a:ext>
                </a:extLst>
              </p:cNvPr>
              <p:cNvSpPr/>
              <p:nvPr/>
            </p:nvSpPr>
            <p:spPr>
              <a:xfrm>
                <a:off x="7355322" y="285749"/>
                <a:ext cx="4633479" cy="25199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Elipse 8">
                    <a:extLst>
                      <a:ext uri="{FF2B5EF4-FFF2-40B4-BE49-F238E27FC236}">
                        <a16:creationId xmlns:a16="http://schemas.microsoft.com/office/drawing/2014/main" id="{19ACAF07-2457-4967-B277-8A587B8EC025}"/>
                      </a:ext>
                    </a:extLst>
                  </p:cNvPr>
                  <p:cNvSpPr/>
                  <p:nvPr/>
                </p:nvSpPr>
                <p:spPr>
                  <a:xfrm>
                    <a:off x="3786927" y="777023"/>
                    <a:ext cx="794034" cy="79246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4, 2</m:t>
                              </m:r>
                            </m:sub>
                          </m:sSub>
                        </m:oMath>
                      </m:oMathPara>
                    </a14:m>
                    <a:endParaRPr lang="es-E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Elipse 8">
                    <a:extLst>
                      <a:ext uri="{FF2B5EF4-FFF2-40B4-BE49-F238E27FC236}">
                        <a16:creationId xmlns:a16="http://schemas.microsoft.com/office/drawing/2014/main" id="{19ACAF07-2457-4967-B277-8A587B8EC0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6927" y="777023"/>
                    <a:ext cx="794034" cy="792465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Diagrama de flujo: proceso 44">
                <a:extLst>
                  <a:ext uri="{FF2B5EF4-FFF2-40B4-BE49-F238E27FC236}">
                    <a16:creationId xmlns:a16="http://schemas.microsoft.com/office/drawing/2014/main" id="{0D238813-FB8B-492C-B224-6BCE226DA346}"/>
                  </a:ext>
                </a:extLst>
              </p:cNvPr>
              <p:cNvSpPr/>
              <p:nvPr/>
            </p:nvSpPr>
            <p:spPr>
              <a:xfrm>
                <a:off x="3454528" y="83331"/>
                <a:ext cx="1439042" cy="599365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Generación de la gramática</a:t>
                </a:r>
              </a:p>
            </p:txBody>
          </p: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C56213B8-D87D-4F5E-B955-26F4D534D33C}"/>
                  </a:ext>
                </a:extLst>
              </p:cNvPr>
              <p:cNvCxnSpPr>
                <a:cxnSpLocks/>
                <a:stCxn id="167" idx="2"/>
                <a:endCxn id="77" idx="0"/>
              </p:cNvCxnSpPr>
              <p:nvPr/>
            </p:nvCxnSpPr>
            <p:spPr>
              <a:xfrm>
                <a:off x="10865360" y="2599942"/>
                <a:ext cx="0" cy="444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CuadroTexto 23">
                <a:extLst>
                  <a:ext uri="{FF2B5EF4-FFF2-40B4-BE49-F238E27FC236}">
                    <a16:creationId xmlns:a16="http://schemas.microsoft.com/office/drawing/2014/main" id="{8124F1BD-BED9-41C9-939F-FA811B83B7FB}"/>
                  </a:ext>
                </a:extLst>
              </p:cNvPr>
              <p:cNvSpPr txBox="1"/>
              <p:nvPr/>
            </p:nvSpPr>
            <p:spPr>
              <a:xfrm>
                <a:off x="5226357" y="855359"/>
                <a:ext cx="1739285" cy="637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 </a:t>
                </a:r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Generación de una población</a:t>
                </a:r>
                <a:endParaRPr lang="es-E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" name="Conector recto de flecha 66">
                <a:extLst>
                  <a:ext uri="{FF2B5EF4-FFF2-40B4-BE49-F238E27FC236}">
                    <a16:creationId xmlns:a16="http://schemas.microsoft.com/office/drawing/2014/main" id="{B63D312F-045B-4873-AAD4-4CF1B1585F7B}"/>
                  </a:ext>
                </a:extLst>
              </p:cNvPr>
              <p:cNvCxnSpPr>
                <a:cxnSpLocks/>
                <a:stCxn id="66" idx="3"/>
                <a:endCxn id="153" idx="1"/>
              </p:cNvCxnSpPr>
              <p:nvPr/>
            </p:nvCxnSpPr>
            <p:spPr>
              <a:xfrm>
                <a:off x="6965642" y="1174183"/>
                <a:ext cx="645396" cy="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5A627659-E0EF-4C0D-95B4-C2058298898B}"/>
                  </a:ext>
                </a:extLst>
              </p:cNvPr>
              <p:cNvGrpSpPr/>
              <p:nvPr/>
            </p:nvGrpSpPr>
            <p:grpSpPr>
              <a:xfrm>
                <a:off x="9748700" y="3044891"/>
                <a:ext cx="2233320" cy="963989"/>
                <a:chOff x="4381771" y="-2600875"/>
                <a:chExt cx="865730" cy="373739"/>
              </a:xfrm>
            </p:grpSpPr>
            <p:sp>
              <p:nvSpPr>
                <p:cNvPr id="77" name="Diagrama de flujo: decisión 76">
                  <a:extLst>
                    <a:ext uri="{FF2B5EF4-FFF2-40B4-BE49-F238E27FC236}">
                      <a16:creationId xmlns:a16="http://schemas.microsoft.com/office/drawing/2014/main" id="{2840BC54-9EDA-41E4-9175-9FD9F9EE8091}"/>
                    </a:ext>
                  </a:extLst>
                </p:cNvPr>
                <p:cNvSpPr/>
                <p:nvPr/>
              </p:nvSpPr>
              <p:spPr>
                <a:xfrm>
                  <a:off x="4381771" y="-2600875"/>
                  <a:ext cx="865730" cy="373739"/>
                </a:xfrm>
                <a:prstGeom prst="flowChartDecis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 sz="1600"/>
                </a:p>
              </p:txBody>
            </p:sp>
            <p:sp>
              <p:nvSpPr>
                <p:cNvPr id="78" name="CuadroTexto 32">
                  <a:extLst>
                    <a:ext uri="{FF2B5EF4-FFF2-40B4-BE49-F238E27FC236}">
                      <a16:creationId xmlns:a16="http://schemas.microsoft.com/office/drawing/2014/main" id="{B7F128AE-93B6-4BEF-A857-C51088E5BA9A}"/>
                    </a:ext>
                  </a:extLst>
                </p:cNvPr>
                <p:cNvSpPr txBox="1"/>
                <p:nvPr/>
              </p:nvSpPr>
              <p:spPr>
                <a:xfrm>
                  <a:off x="4505174" y="-2532640"/>
                  <a:ext cx="617963" cy="2842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¿</a:t>
                  </a: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Condición</a:t>
                  </a:r>
                  <a:r>
                    <a:rPr lang="en-U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de </a:t>
                  </a: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parada</a:t>
                  </a:r>
                  <a:r>
                    <a:rPr lang="en-U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?</a:t>
                  </a:r>
                  <a:endParaRPr lang="es-ES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CuadroTexto 9">
                <a:extLst>
                  <a:ext uri="{FF2B5EF4-FFF2-40B4-BE49-F238E27FC236}">
                    <a16:creationId xmlns:a16="http://schemas.microsoft.com/office/drawing/2014/main" id="{6BA1E5E1-4D47-4C5C-8874-8B9A0F466B5A}"/>
                  </a:ext>
                </a:extLst>
              </p:cNvPr>
              <p:cNvSpPr txBox="1"/>
              <p:nvPr/>
            </p:nvSpPr>
            <p:spPr>
              <a:xfrm>
                <a:off x="9995717" y="4416879"/>
                <a:ext cx="1739287" cy="45380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Selección</a:t>
                </a:r>
                <a:endParaRPr lang="es-E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CuadroTexto 10">
                <a:extLst>
                  <a:ext uri="{FF2B5EF4-FFF2-40B4-BE49-F238E27FC236}">
                    <a16:creationId xmlns:a16="http://schemas.microsoft.com/office/drawing/2014/main" id="{939E2E0B-644C-440F-8FF3-E433EBF56961}"/>
                  </a:ext>
                </a:extLst>
              </p:cNvPr>
              <p:cNvSpPr txBox="1"/>
              <p:nvPr/>
            </p:nvSpPr>
            <p:spPr>
              <a:xfrm>
                <a:off x="9993413" y="5278684"/>
                <a:ext cx="1743895" cy="4538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16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Cruce</a:t>
                </a:r>
                <a:endParaRPr lang="es-E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CuadroTexto 11">
                <a:extLst>
                  <a:ext uri="{FF2B5EF4-FFF2-40B4-BE49-F238E27FC236}">
                    <a16:creationId xmlns:a16="http://schemas.microsoft.com/office/drawing/2014/main" id="{CB65BD87-73DA-4EB8-BF7D-2197240EB3B7}"/>
                  </a:ext>
                </a:extLst>
              </p:cNvPr>
              <p:cNvSpPr txBox="1"/>
              <p:nvPr/>
            </p:nvSpPr>
            <p:spPr>
              <a:xfrm>
                <a:off x="7364220" y="5278684"/>
                <a:ext cx="1740693" cy="4538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Mutación</a:t>
                </a:r>
                <a:endParaRPr lang="es-E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4C80B42B-FAD5-4EC2-80B8-D970E1189BD6}"/>
                  </a:ext>
                </a:extLst>
              </p:cNvPr>
              <p:cNvCxnSpPr>
                <a:cxnSpLocks/>
                <a:stCxn id="60" idx="1"/>
                <a:endCxn id="61" idx="3"/>
              </p:cNvCxnSpPr>
              <p:nvPr/>
            </p:nvCxnSpPr>
            <p:spPr>
              <a:xfrm flipH="1">
                <a:off x="9104913" y="5505589"/>
                <a:ext cx="888500" cy="0"/>
              </a:xfrm>
              <a:prstGeom prst="straightConnector1">
                <a:avLst/>
              </a:prstGeom>
              <a:ln w="19050">
                <a:prstDash val="dash"/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787D233E-A7BA-48F0-AF02-2A3A47E5FCEF}"/>
                  </a:ext>
                </a:extLst>
              </p:cNvPr>
              <p:cNvCxnSpPr>
                <a:cxnSpLocks/>
                <a:stCxn id="77" idx="2"/>
                <a:endCxn id="59" idx="0"/>
              </p:cNvCxnSpPr>
              <p:nvPr/>
            </p:nvCxnSpPr>
            <p:spPr>
              <a:xfrm>
                <a:off x="10865360" y="4008880"/>
                <a:ext cx="1" cy="407999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>
                <a:extLst>
                  <a:ext uri="{FF2B5EF4-FFF2-40B4-BE49-F238E27FC236}">
                    <a16:creationId xmlns:a16="http://schemas.microsoft.com/office/drawing/2014/main" id="{A92445C7-BCD8-430E-8827-6E2024E107DB}"/>
                  </a:ext>
                </a:extLst>
              </p:cNvPr>
              <p:cNvCxnSpPr>
                <a:cxnSpLocks/>
                <a:stCxn id="9" idx="6"/>
                <a:endCxn id="66" idx="1"/>
              </p:cNvCxnSpPr>
              <p:nvPr/>
            </p:nvCxnSpPr>
            <p:spPr>
              <a:xfrm>
                <a:off x="4580961" y="1173256"/>
                <a:ext cx="645396" cy="927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CuadroTexto 23">
                <a:extLst>
                  <a:ext uri="{FF2B5EF4-FFF2-40B4-BE49-F238E27FC236}">
                    <a16:creationId xmlns:a16="http://schemas.microsoft.com/office/drawing/2014/main" id="{E3F6FEA1-322D-4F39-8A8A-F78716CFD303}"/>
                  </a:ext>
                </a:extLst>
              </p:cNvPr>
              <p:cNvSpPr txBox="1"/>
              <p:nvPr/>
            </p:nvSpPr>
            <p:spPr>
              <a:xfrm>
                <a:off x="7611038" y="855359"/>
                <a:ext cx="1739284" cy="63764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 err="1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Decodificación</a:t>
                </a:r>
                <a:r>
                  <a:rPr lang="en-US" sz="160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de los </a:t>
                </a:r>
                <a:r>
                  <a:rPr lang="en-US" sz="1600" dirty="0" err="1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individuos</a:t>
                </a:r>
                <a:endParaRPr lang="es-ES" sz="16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CuadroTexto 23">
                <a:extLst>
                  <a:ext uri="{FF2B5EF4-FFF2-40B4-BE49-F238E27FC236}">
                    <a16:creationId xmlns:a16="http://schemas.microsoft.com/office/drawing/2014/main" id="{9B3EAD15-FA3C-4E23-B543-773D213E74C6}"/>
                  </a:ext>
                </a:extLst>
              </p:cNvPr>
              <p:cNvSpPr txBox="1"/>
              <p:nvPr/>
            </p:nvSpPr>
            <p:spPr>
              <a:xfrm>
                <a:off x="9995718" y="854431"/>
                <a:ext cx="1739284" cy="63764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 err="1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Entrenamiento</a:t>
                </a:r>
                <a:r>
                  <a:rPr lang="en-US" sz="160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de los </a:t>
                </a:r>
                <a:r>
                  <a:rPr lang="en-US" sz="1600" dirty="0" err="1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individuos</a:t>
                </a:r>
                <a:endParaRPr lang="es-ES" sz="16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2" name="Conector recto de flecha 161">
                <a:extLst>
                  <a:ext uri="{FF2B5EF4-FFF2-40B4-BE49-F238E27FC236}">
                    <a16:creationId xmlns:a16="http://schemas.microsoft.com/office/drawing/2014/main" id="{66E6C153-9429-4486-8DD1-92E6B8917C2C}"/>
                  </a:ext>
                </a:extLst>
              </p:cNvPr>
              <p:cNvCxnSpPr>
                <a:cxnSpLocks/>
                <a:stCxn id="153" idx="3"/>
                <a:endCxn id="158" idx="1"/>
              </p:cNvCxnSpPr>
              <p:nvPr/>
            </p:nvCxnSpPr>
            <p:spPr>
              <a:xfrm flipV="1">
                <a:off x="9350322" y="1173255"/>
                <a:ext cx="645396" cy="928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CuadroTexto 23">
                <a:extLst>
                  <a:ext uri="{FF2B5EF4-FFF2-40B4-BE49-F238E27FC236}">
                    <a16:creationId xmlns:a16="http://schemas.microsoft.com/office/drawing/2014/main" id="{7BF29F7B-CF95-4A10-9558-A2A73BAE0171}"/>
                  </a:ext>
                </a:extLst>
              </p:cNvPr>
              <p:cNvSpPr txBox="1"/>
              <p:nvPr/>
            </p:nvSpPr>
            <p:spPr>
              <a:xfrm>
                <a:off x="9995718" y="1962295"/>
                <a:ext cx="1739284" cy="63764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 err="1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Cálculo</a:t>
                </a:r>
                <a:r>
                  <a:rPr lang="en-US" sz="160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del accuracy (fitness)</a:t>
                </a:r>
                <a:endParaRPr lang="es-ES" sz="16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Diagrama de flujo: proceso 172">
                <a:extLst>
                  <a:ext uri="{FF2B5EF4-FFF2-40B4-BE49-F238E27FC236}">
                    <a16:creationId xmlns:a16="http://schemas.microsoft.com/office/drawing/2014/main" id="{338413DE-B0C2-444A-91B1-3BD1B5ED33C3}"/>
                  </a:ext>
                </a:extLst>
              </p:cNvPr>
              <p:cNvSpPr/>
              <p:nvPr/>
            </p:nvSpPr>
            <p:spPr>
              <a:xfrm>
                <a:off x="7439024" y="356656"/>
                <a:ext cx="4482793" cy="265433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Evaluación</a:t>
                </a:r>
              </a:p>
            </p:txBody>
          </p:sp>
          <p:cxnSp>
            <p:nvCxnSpPr>
              <p:cNvPr id="184" name="Conector recto de flecha 183">
                <a:extLst>
                  <a:ext uri="{FF2B5EF4-FFF2-40B4-BE49-F238E27FC236}">
                    <a16:creationId xmlns:a16="http://schemas.microsoft.com/office/drawing/2014/main" id="{9327BFDA-B172-4806-8A0D-DEF0C26B396B}"/>
                  </a:ext>
                </a:extLst>
              </p:cNvPr>
              <p:cNvCxnSpPr>
                <a:cxnSpLocks/>
                <a:stCxn id="158" idx="2"/>
                <a:endCxn id="167" idx="0"/>
              </p:cNvCxnSpPr>
              <p:nvPr/>
            </p:nvCxnSpPr>
            <p:spPr>
              <a:xfrm>
                <a:off x="10865360" y="1492078"/>
                <a:ext cx="0" cy="470217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de flecha 206">
                <a:extLst>
                  <a:ext uri="{FF2B5EF4-FFF2-40B4-BE49-F238E27FC236}">
                    <a16:creationId xmlns:a16="http://schemas.microsoft.com/office/drawing/2014/main" id="{DC85392B-1179-4807-B189-E9D1D4C25E4C}"/>
                  </a:ext>
                </a:extLst>
              </p:cNvPr>
              <p:cNvCxnSpPr>
                <a:cxnSpLocks/>
                <a:stCxn id="59" idx="2"/>
                <a:endCxn id="60" idx="0"/>
              </p:cNvCxnSpPr>
              <p:nvPr/>
            </p:nvCxnSpPr>
            <p:spPr>
              <a:xfrm>
                <a:off x="10865361" y="4870685"/>
                <a:ext cx="0" cy="4079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59FF013D-C67E-4750-B2BD-665BF7A2CBE2}"/>
                </a:ext>
              </a:extLst>
            </p:cNvPr>
            <p:cNvSpPr/>
            <p:nvPr/>
          </p:nvSpPr>
          <p:spPr>
            <a:xfrm>
              <a:off x="531040" y="3888438"/>
              <a:ext cx="4633479" cy="2519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CuadroTexto 23">
              <a:extLst>
                <a:ext uri="{FF2B5EF4-FFF2-40B4-BE49-F238E27FC236}">
                  <a16:creationId xmlns:a16="http://schemas.microsoft.com/office/drawing/2014/main" id="{B114168B-3D7C-4FE0-8D40-37C4CAAB521D}"/>
                </a:ext>
              </a:extLst>
            </p:cNvPr>
            <p:cNvSpPr txBox="1"/>
            <p:nvPr/>
          </p:nvSpPr>
          <p:spPr>
            <a:xfrm>
              <a:off x="3172068" y="5186764"/>
              <a:ext cx="1739284" cy="6376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 err="1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Decodificación</a:t>
              </a:r>
              <a:r>
                <a:rPr lang="en-US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de los </a:t>
              </a:r>
              <a:r>
                <a:rPr lang="en-US" sz="1600" dirty="0" err="1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individuos</a:t>
              </a:r>
              <a:endParaRPr lang="es-E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CuadroTexto 23">
              <a:extLst>
                <a:ext uri="{FF2B5EF4-FFF2-40B4-BE49-F238E27FC236}">
                  <a16:creationId xmlns:a16="http://schemas.microsoft.com/office/drawing/2014/main" id="{8F1DD54E-7F26-4331-9030-9CE8E7663A93}"/>
                </a:ext>
              </a:extLst>
            </p:cNvPr>
            <p:cNvSpPr txBox="1"/>
            <p:nvPr/>
          </p:nvSpPr>
          <p:spPr>
            <a:xfrm>
              <a:off x="782090" y="4088756"/>
              <a:ext cx="1739284" cy="6376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 err="1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Cálculo</a:t>
              </a:r>
              <a:r>
                <a:rPr lang="en-US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del accuracy (fitness)</a:t>
              </a:r>
              <a:endParaRPr lang="es-E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CuadroTexto 23">
              <a:extLst>
                <a:ext uri="{FF2B5EF4-FFF2-40B4-BE49-F238E27FC236}">
                  <a16:creationId xmlns:a16="http://schemas.microsoft.com/office/drawing/2014/main" id="{EB9B6F23-D724-4CC1-8340-C80A15B249FC}"/>
                </a:ext>
              </a:extLst>
            </p:cNvPr>
            <p:cNvSpPr txBox="1"/>
            <p:nvPr/>
          </p:nvSpPr>
          <p:spPr>
            <a:xfrm>
              <a:off x="782090" y="5185835"/>
              <a:ext cx="1739284" cy="6376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 err="1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Entrenamiento</a:t>
              </a:r>
              <a:r>
                <a:rPr lang="en-US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de los </a:t>
              </a:r>
              <a:r>
                <a:rPr lang="en-US" sz="1600" dirty="0" err="1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individuos</a:t>
              </a:r>
              <a:endParaRPr lang="es-E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0" name="Conector recto de flecha 229">
              <a:extLst>
                <a:ext uri="{FF2B5EF4-FFF2-40B4-BE49-F238E27FC236}">
                  <a16:creationId xmlns:a16="http://schemas.microsoft.com/office/drawing/2014/main" id="{163F08B5-4058-486C-A0E4-3033BD7ECCC5}"/>
                </a:ext>
              </a:extLst>
            </p:cNvPr>
            <p:cNvCxnSpPr>
              <a:cxnSpLocks/>
              <a:stCxn id="61" idx="1"/>
              <a:endCxn id="218" idx="3"/>
            </p:cNvCxnSpPr>
            <p:nvPr/>
          </p:nvCxnSpPr>
          <p:spPr>
            <a:xfrm flipH="1" flipV="1">
              <a:off x="4911352" y="5505588"/>
              <a:ext cx="398578" cy="1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Conector recto de flecha 232">
              <a:extLst>
                <a:ext uri="{FF2B5EF4-FFF2-40B4-BE49-F238E27FC236}">
                  <a16:creationId xmlns:a16="http://schemas.microsoft.com/office/drawing/2014/main" id="{3D709684-A370-4DCD-B964-4072B0B0605C}"/>
                </a:ext>
              </a:extLst>
            </p:cNvPr>
            <p:cNvCxnSpPr>
              <a:cxnSpLocks/>
              <a:stCxn id="218" idx="1"/>
              <a:endCxn id="220" idx="3"/>
            </p:cNvCxnSpPr>
            <p:nvPr/>
          </p:nvCxnSpPr>
          <p:spPr>
            <a:xfrm flipH="1" flipV="1">
              <a:off x="2521374" y="5504659"/>
              <a:ext cx="650694" cy="929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Conector recto de flecha 236">
              <a:extLst>
                <a:ext uri="{FF2B5EF4-FFF2-40B4-BE49-F238E27FC236}">
                  <a16:creationId xmlns:a16="http://schemas.microsoft.com/office/drawing/2014/main" id="{69D024AC-DBF5-44C8-927D-3ED90F855235}"/>
                </a:ext>
              </a:extLst>
            </p:cNvPr>
            <p:cNvCxnSpPr>
              <a:cxnSpLocks/>
              <a:stCxn id="220" idx="0"/>
              <a:endCxn id="219" idx="2"/>
            </p:cNvCxnSpPr>
            <p:nvPr/>
          </p:nvCxnSpPr>
          <p:spPr>
            <a:xfrm flipV="1">
              <a:off x="1651732" y="4726403"/>
              <a:ext cx="0" cy="459432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CuadroTexto 7">
              <a:extLst>
                <a:ext uri="{FF2B5EF4-FFF2-40B4-BE49-F238E27FC236}">
                  <a16:creationId xmlns:a16="http://schemas.microsoft.com/office/drawing/2014/main" id="{A097D66F-ABCD-46B8-96FD-E8F663360BB4}"/>
                </a:ext>
              </a:extLst>
            </p:cNvPr>
            <p:cNvSpPr txBox="1"/>
            <p:nvPr/>
          </p:nvSpPr>
          <p:spPr>
            <a:xfrm>
              <a:off x="10617547" y="3299982"/>
              <a:ext cx="1184476" cy="4538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6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Solución</a:t>
              </a:r>
              <a:endParaRPr lang="es-E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7" name="Conector recto de flecha 246">
              <a:extLst>
                <a:ext uri="{FF2B5EF4-FFF2-40B4-BE49-F238E27FC236}">
                  <a16:creationId xmlns:a16="http://schemas.microsoft.com/office/drawing/2014/main" id="{27E38902-19F5-4FE9-B9CC-467962B01D55}"/>
                </a:ext>
              </a:extLst>
            </p:cNvPr>
            <p:cNvCxnSpPr>
              <a:cxnSpLocks/>
              <a:stCxn id="77" idx="3"/>
              <a:endCxn id="246" idx="1"/>
            </p:cNvCxnSpPr>
            <p:nvPr/>
          </p:nvCxnSpPr>
          <p:spPr>
            <a:xfrm flipV="1">
              <a:off x="9927730" y="3526885"/>
              <a:ext cx="689817" cy="1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Diagrama de flujo: proceso 250">
              <a:extLst>
                <a:ext uri="{FF2B5EF4-FFF2-40B4-BE49-F238E27FC236}">
                  <a16:creationId xmlns:a16="http://schemas.microsoft.com/office/drawing/2014/main" id="{56BF4DE0-2A85-432D-8CC8-B472429319AF}"/>
                </a:ext>
              </a:extLst>
            </p:cNvPr>
            <p:cNvSpPr/>
            <p:nvPr/>
          </p:nvSpPr>
          <p:spPr>
            <a:xfrm>
              <a:off x="9532325" y="3071514"/>
              <a:ext cx="1085222" cy="515923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Sí</a:t>
              </a:r>
            </a:p>
          </p:txBody>
        </p:sp>
        <p:sp>
          <p:nvSpPr>
            <p:cNvPr id="252" name="Diagrama de flujo: proceso 251">
              <a:extLst>
                <a:ext uri="{FF2B5EF4-FFF2-40B4-BE49-F238E27FC236}">
                  <a16:creationId xmlns:a16="http://schemas.microsoft.com/office/drawing/2014/main" id="{286FEC1A-E9B6-49D5-B5BC-4C180AEC28F6}"/>
                </a:ext>
              </a:extLst>
            </p:cNvPr>
            <p:cNvSpPr/>
            <p:nvPr/>
          </p:nvSpPr>
          <p:spPr>
            <a:xfrm>
              <a:off x="8524155" y="3914924"/>
              <a:ext cx="1085222" cy="515923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No</a:t>
              </a:r>
            </a:p>
          </p:txBody>
        </p:sp>
        <p:cxnSp>
          <p:nvCxnSpPr>
            <p:cNvPr id="256" name="Conector recto de flecha 255">
              <a:extLst>
                <a:ext uri="{FF2B5EF4-FFF2-40B4-BE49-F238E27FC236}">
                  <a16:creationId xmlns:a16="http://schemas.microsoft.com/office/drawing/2014/main" id="{23F8DBF4-EBAA-4510-996F-9E0AFCAEA154}"/>
                </a:ext>
              </a:extLst>
            </p:cNvPr>
            <p:cNvCxnSpPr>
              <a:cxnSpLocks/>
              <a:stCxn id="57" idx="3"/>
              <a:endCxn id="77" idx="1"/>
            </p:cNvCxnSpPr>
            <p:nvPr/>
          </p:nvCxnSpPr>
          <p:spPr>
            <a:xfrm>
              <a:off x="7050623" y="3526885"/>
              <a:ext cx="643787" cy="1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Conector: angular 268">
              <a:extLst>
                <a:ext uri="{FF2B5EF4-FFF2-40B4-BE49-F238E27FC236}">
                  <a16:creationId xmlns:a16="http://schemas.microsoft.com/office/drawing/2014/main" id="{CDFE8EB0-E9E3-4A31-91FA-8A356E149BE2}"/>
                </a:ext>
              </a:extLst>
            </p:cNvPr>
            <p:cNvCxnSpPr>
              <a:stCxn id="219" idx="0"/>
              <a:endCxn id="57" idx="1"/>
            </p:cNvCxnSpPr>
            <p:nvPr/>
          </p:nvCxnSpPr>
          <p:spPr>
            <a:xfrm rot="5400000" flipH="1" flipV="1">
              <a:off x="3199896" y="1978722"/>
              <a:ext cx="561871" cy="3658198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Diagrama de flujo: proceso 269">
              <a:extLst>
                <a:ext uri="{FF2B5EF4-FFF2-40B4-BE49-F238E27FC236}">
                  <a16:creationId xmlns:a16="http://schemas.microsoft.com/office/drawing/2014/main" id="{71B29A97-EF47-4CEE-96BD-9E3B6FAF4DF5}"/>
                </a:ext>
              </a:extLst>
            </p:cNvPr>
            <p:cNvSpPr/>
            <p:nvPr/>
          </p:nvSpPr>
          <p:spPr>
            <a:xfrm>
              <a:off x="597883" y="6052318"/>
              <a:ext cx="4482793" cy="265433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Evaluación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80</Words>
  <Application>Microsoft Office PowerPoint</Application>
  <PresentationFormat>Panorámica</PresentationFormat>
  <Paragraphs>49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26</cp:revision>
  <dcterms:created xsi:type="dcterms:W3CDTF">2019-05-02T11:40:02Z</dcterms:created>
  <dcterms:modified xsi:type="dcterms:W3CDTF">2019-05-16T22:12:27Z</dcterms:modified>
</cp:coreProperties>
</file>