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61" d="100"/>
          <a:sy n="61" d="100"/>
        </p:scale>
        <p:origin x="-9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1872" y="1334686"/>
            <a:ext cx="9418320" cy="4041648"/>
          </a:xfrm>
        </p:spPr>
        <p:txBody>
          <a:bodyPr/>
          <a:lstStyle/>
          <a:p>
            <a:r>
              <a:rPr lang="fr-FR" dirty="0" err="1" smtClean="0"/>
              <a:t>Bibduino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1872" y="5376334"/>
            <a:ext cx="9418320" cy="872067"/>
          </a:xfrm>
        </p:spPr>
        <p:txBody>
          <a:bodyPr/>
          <a:lstStyle/>
          <a:p>
            <a:r>
              <a:rPr lang="fr-FR" dirty="0" smtClean="0"/>
              <a:t>Par Claire-Victoria Carles, Emma </a:t>
            </a:r>
            <a:r>
              <a:rPr lang="fr-FR" dirty="0" err="1" smtClean="0"/>
              <a:t>Sautel</a:t>
            </a:r>
            <a:r>
              <a:rPr lang="fr-FR" dirty="0" smtClean="0"/>
              <a:t> &amp; Solène Schropff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21873"/>
            <a:ext cx="6726264" cy="29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6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2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Motivation &amp; objectifs</a:t>
            </a:r>
          </a:p>
          <a:p>
            <a:r>
              <a:rPr lang="fr-FR" dirty="0" smtClean="0"/>
              <a:t>Fonctions &amp; schémas</a:t>
            </a:r>
          </a:p>
          <a:p>
            <a:r>
              <a:rPr lang="fr-FR" dirty="0" smtClean="0"/>
              <a:t>Matériel</a:t>
            </a:r>
          </a:p>
          <a:p>
            <a:r>
              <a:rPr lang="fr-FR" dirty="0" smtClean="0"/>
              <a:t>Utilisation du matériel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Diagramme de Gantt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5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fr-FR" sz="2800" dirty="0"/>
              <a:t>Comment gagner du </a:t>
            </a:r>
            <a:r>
              <a:rPr lang="fr-FR" sz="2800" dirty="0" smtClean="0"/>
              <a:t>temps au quotidien pour </a:t>
            </a:r>
            <a:r>
              <a:rPr lang="fr-FR" sz="2800" dirty="0"/>
              <a:t>préparer </a:t>
            </a:r>
            <a:r>
              <a:rPr lang="fr-FR" sz="2800" dirty="0" smtClean="0"/>
              <a:t>un </a:t>
            </a:r>
            <a:r>
              <a:rPr lang="fr-FR" sz="2800" dirty="0"/>
              <a:t>biberon 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420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Motivation,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+ schémas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waterproof </a:t>
            </a:r>
            <a:r>
              <a:rPr lang="fr-FR" dirty="0" err="1" smtClean="0"/>
              <a:t>OneWire</a:t>
            </a:r>
            <a:endParaRPr lang="fr-FR" dirty="0" smtClean="0"/>
          </a:p>
          <a:p>
            <a:r>
              <a:rPr lang="fr-FR" dirty="0" smtClean="0"/>
              <a:t>Résistance waterproof</a:t>
            </a:r>
          </a:p>
          <a:p>
            <a:r>
              <a:rPr lang="fr-FR" dirty="0" smtClean="0"/>
              <a:t>Balance électronique </a:t>
            </a:r>
            <a:r>
              <a:rPr lang="fr-FR" dirty="0" err="1" smtClean="0"/>
              <a:t>Elecrow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1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1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fait 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9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OTLSHAPE_T_a8b300f39aff4bc58f0699eca00c37f4_HorizontalConnector1"/>
          <p:cNvCxnSpPr/>
          <p:nvPr>
            <p:custDataLst>
              <p:tags r:id="rId2"/>
            </p:custDataLst>
          </p:nvPr>
        </p:nvCxnSpPr>
        <p:spPr>
          <a:xfrm>
            <a:off x="876004" y="4846955"/>
            <a:ext cx="34683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OTLSHAPE_T_92d3055546b74b2c88f17a5f433cec81_HorizontalConnector1"/>
          <p:cNvCxnSpPr/>
          <p:nvPr>
            <p:custDataLst>
              <p:tags r:id="rId3"/>
            </p:custDataLst>
          </p:nvPr>
        </p:nvCxnSpPr>
        <p:spPr>
          <a:xfrm>
            <a:off x="2316142" y="4580255"/>
            <a:ext cx="129073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OTLSHAPE_T_63ce90d9dfe840d599ce11b9d7fe382b_HorizontalConnector1"/>
          <p:cNvCxnSpPr/>
          <p:nvPr>
            <p:custDataLst>
              <p:tags r:id="rId4"/>
            </p:custDataLst>
          </p:nvPr>
        </p:nvCxnSpPr>
        <p:spPr>
          <a:xfrm>
            <a:off x="1630299" y="4313555"/>
            <a:ext cx="13277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 smtClean="0">
                <a:solidFill>
                  <a:srgbClr val="ED7D31"/>
                </a:solidFill>
                <a:latin typeface="Calibri"/>
              </a:rPr>
              <a:t>2018</a:t>
            </a:r>
            <a:endParaRPr lang="fr-FR" b="1" spc="-38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38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 dirty="0" smtClean="0">
                <a:solidFill>
                  <a:srgbClr val="ED7D31"/>
                </a:solidFill>
                <a:latin typeface="Calibri"/>
              </a:rPr>
              <a:t>2018</a:t>
            </a:r>
            <a:endParaRPr lang="fr-FR" b="1" spc="-38" dirty="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39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chemeClr val="dk2"/>
          </a:solidFill>
          <a:ln w="1397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0" name="OTLSHAPE_TB_00000000000000000000000000000000_ElapsedTime"/>
          <p:cNvSpPr/>
          <p:nvPr>
            <p:custDataLst>
              <p:tags r:id="rId8"/>
            </p:custDataLst>
          </p:nvPr>
        </p:nvSpPr>
        <p:spPr>
          <a:xfrm>
            <a:off x="933365" y="3352800"/>
            <a:ext cx="5334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397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1" name="OTLSHAPE_TB_00000000000000000000000000000000_TodayMarkerShape"/>
          <p:cNvSpPr/>
          <p:nvPr>
            <p:custDataLst>
              <p:tags r:id="rId9"/>
            </p:custDataLst>
          </p:nvPr>
        </p:nvSpPr>
        <p:spPr>
          <a:xfrm>
            <a:off x="1401132" y="3429000"/>
            <a:ext cx="114300" cy="127000"/>
          </a:xfrm>
          <a:prstGeom prst="triangle">
            <a:avLst/>
          </a:prstGeom>
          <a:solidFill>
            <a:srgbClr val="FF0000"/>
          </a:solidFill>
          <a:ln w="1397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2" name="OTLSHAPE_TB_00000000000000000000000000000000_TodayMarkerText"/>
          <p:cNvSpPr txBox="1"/>
          <p:nvPr>
            <p:custDataLst>
              <p:tags r:id="rId10"/>
            </p:custDataLst>
          </p:nvPr>
        </p:nvSpPr>
        <p:spPr>
          <a:xfrm>
            <a:off x="1093103" y="3556000"/>
            <a:ext cx="736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6" smtClean="0">
                <a:solidFill>
                  <a:schemeClr val="dk1"/>
                </a:solidFill>
                <a:latin typeface="Calibri"/>
              </a:rPr>
              <a:t>Aujourd'hui</a:t>
            </a:r>
            <a:endParaRPr lang="fr-FR" sz="1200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3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96865" y="3145473"/>
            <a:ext cx="647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0" smtClean="0">
                <a:solidFill>
                  <a:schemeClr val="lt1"/>
                </a:solidFill>
                <a:latin typeface="Calibri"/>
              </a:rPr>
              <a:t>Semaine 1</a:t>
            </a:r>
            <a:endParaRPr lang="fr-FR" sz="1200" spc="-10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44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2224023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8752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3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46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514682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57818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5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48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805341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486884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7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50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09600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6159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9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52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738665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OTLSHAPE_TB_00000000000000000000000000000000_TimescaleInterval6"/>
          <p:cNvSpPr txBox="1"/>
          <p:nvPr>
            <p:custDataLst>
              <p:tags r:id="rId21"/>
            </p:custDataLst>
          </p:nvPr>
        </p:nvSpPr>
        <p:spPr>
          <a:xfrm>
            <a:off x="7450159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11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54" name="OTLSHAPE_TB_00000000000000000000000000000000_Separator6"/>
          <p:cNvCxnSpPr/>
          <p:nvPr>
            <p:custDataLst>
              <p:tags r:id="rId22"/>
            </p:custDataLst>
          </p:nvPr>
        </p:nvCxnSpPr>
        <p:spPr>
          <a:xfrm>
            <a:off x="8677317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OTLSHAPE_TB_00000000000000000000000000000000_TimescaleInterval7"/>
          <p:cNvSpPr txBox="1"/>
          <p:nvPr>
            <p:custDataLst>
              <p:tags r:id="rId23"/>
            </p:custDataLst>
          </p:nvPr>
        </p:nvSpPr>
        <p:spPr>
          <a:xfrm>
            <a:off x="874081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13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56" name="OTLSHAPE_TB_00000000000000000000000000000000_Separator7"/>
          <p:cNvCxnSpPr/>
          <p:nvPr>
            <p:custDataLst>
              <p:tags r:id="rId24"/>
            </p:custDataLst>
          </p:nvPr>
        </p:nvCxnSpPr>
        <p:spPr>
          <a:xfrm>
            <a:off x="996797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OTLSHAPE_TB_00000000000000000000000000000000_TimescaleInterval8"/>
          <p:cNvSpPr txBox="1"/>
          <p:nvPr>
            <p:custDataLst>
              <p:tags r:id="rId25"/>
            </p:custDataLst>
          </p:nvPr>
        </p:nvSpPr>
        <p:spPr>
          <a:xfrm>
            <a:off x="10031477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smtClean="0">
                <a:solidFill>
                  <a:schemeClr val="lt1"/>
                </a:solidFill>
                <a:latin typeface="Calibri"/>
              </a:rPr>
              <a:t>15</a:t>
            </a:r>
            <a:endParaRPr lang="fr-FR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61" name="OTLSHAPE_T_bdb11a26d20a4e0397d92817b0af0ada_Shape"/>
          <p:cNvSpPr/>
          <p:nvPr>
            <p:custDataLst>
              <p:tags r:id="rId26"/>
            </p:custDataLst>
          </p:nvPr>
        </p:nvSpPr>
        <p:spPr>
          <a:xfrm>
            <a:off x="1394315" y="3945255"/>
            <a:ext cx="2959100" cy="203200"/>
          </a:xfrm>
          <a:prstGeom prst="roundRect">
            <a:avLst/>
          </a:prstGeom>
          <a:solidFill>
            <a:srgbClr val="FFED13"/>
          </a:solidFill>
          <a:ln w="1397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2" name="OTLSHAPE_T_bdb11a26d20a4e0397d92817b0af0ada_ShapePercentage" hidden="1"/>
          <p:cNvSpPr/>
          <p:nvPr>
            <p:custDataLst>
              <p:tags r:id="rId27"/>
            </p:custDataLst>
          </p:nvPr>
        </p:nvSpPr>
        <p:spPr>
          <a:xfrm>
            <a:off x="1394315" y="39452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3" name="OTLSHAPE_T_bdb11a26d20a4e0397d92817b0af0ada_Duration" hidden="1"/>
          <p:cNvSpPr txBox="1"/>
          <p:nvPr>
            <p:custDataLst>
              <p:tags r:id="rId28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mtClean="0">
                <a:solidFill>
                  <a:srgbClr val="ED7D31"/>
                </a:solidFill>
                <a:latin typeface="Calibri"/>
              </a:rPr>
              <a:t>32 jours</a:t>
            </a:r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64" name="OTLSHAPE_T_bdb11a26d20a4e0397d92817b0af0ada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65" name="OTLSHAPE_T_bdb11a26d20a4e0397d92817b0af0ada_StartDate" hidden="1"/>
          <p:cNvSpPr txBox="1"/>
          <p:nvPr>
            <p:custDataLst>
              <p:tags r:id="rId3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66" name="OTLSHAPE_T_bdb11a26d20a4e0397d92817b0af0ada_EndDate" hidden="1"/>
          <p:cNvSpPr txBox="1"/>
          <p:nvPr>
            <p:custDataLst>
              <p:tags r:id="rId31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67" name="OTLSHAPE_T_bdb11a26d20a4e0397d92817b0af0ada_JoinedDate"/>
          <p:cNvSpPr txBox="1"/>
          <p:nvPr>
            <p:custDataLst>
              <p:tags r:id="rId32"/>
            </p:custDataLst>
          </p:nvPr>
        </p:nvSpPr>
        <p:spPr>
          <a:xfrm>
            <a:off x="4395128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smtClean="0">
                <a:solidFill>
                  <a:srgbClr val="44546A"/>
                </a:solidFill>
                <a:latin typeface="Calibri"/>
              </a:rPr>
              <a:t>19/1/2018 - 19/2/2018</a:t>
            </a:r>
            <a:endParaRPr lang="fr-FR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68" name="OTLSHAPE_T_bdb11a26d20a4e0397d92817b0af0ada_Title"/>
          <p:cNvSpPr txBox="1"/>
          <p:nvPr>
            <p:custDataLst>
              <p:tags r:id="rId33"/>
            </p:custDataLst>
          </p:nvPr>
        </p:nvSpPr>
        <p:spPr>
          <a:xfrm>
            <a:off x="127000" y="3961596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10" smtClean="0">
                <a:solidFill>
                  <a:schemeClr val="dk1"/>
                </a:solidFill>
                <a:latin typeface="Calibri"/>
              </a:rPr>
              <a:t>Tester les composants</a:t>
            </a:r>
            <a:endParaRPr lang="fr-FR" sz="1100" b="1" spc="-1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9" name="OTLSHAPE_T_63ce90d9dfe840d599ce11b9d7fe382b_Shape"/>
          <p:cNvSpPr/>
          <p:nvPr>
            <p:custDataLst>
              <p:tags r:id="rId34"/>
            </p:custDataLst>
          </p:nvPr>
        </p:nvSpPr>
        <p:spPr>
          <a:xfrm>
            <a:off x="1763075" y="4211955"/>
            <a:ext cx="2959100" cy="203200"/>
          </a:xfrm>
          <a:prstGeom prst="roundRect">
            <a:avLst/>
          </a:prstGeom>
          <a:solidFill>
            <a:srgbClr val="FB9A00"/>
          </a:solidFill>
          <a:ln w="1397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0" name="OTLSHAPE_T_63ce90d9dfe840d599ce11b9d7fe382b_ShapePercentage" hidden="1"/>
          <p:cNvSpPr/>
          <p:nvPr>
            <p:custDataLst>
              <p:tags r:id="rId35"/>
            </p:custDataLst>
          </p:nvPr>
        </p:nvSpPr>
        <p:spPr>
          <a:xfrm>
            <a:off x="1763075" y="42119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1" name="OTLSHAPE_T_63ce90d9dfe840d599ce11b9d7fe382b_Duration" hidden="1"/>
          <p:cNvSpPr txBox="1"/>
          <p:nvPr>
            <p:custDataLst>
              <p:tags r:id="rId36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mtClean="0">
                <a:solidFill>
                  <a:srgbClr val="ED7D31"/>
                </a:solidFill>
                <a:latin typeface="Calibri"/>
              </a:rPr>
              <a:t>32 jours</a:t>
            </a:r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72" name="OTLSHAPE_T_63ce90d9dfe840d599ce11b9d7fe382b_TextPercentage" hidden="1"/>
          <p:cNvSpPr txBox="1"/>
          <p:nvPr>
            <p:custDataLst>
              <p:tags r:id="rId3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73" name="OTLSHAPE_T_63ce90d9dfe840d599ce11b9d7fe382b_StartDate" hidden="1"/>
          <p:cNvSpPr txBox="1"/>
          <p:nvPr>
            <p:custDataLst>
              <p:tags r:id="rId3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74" name="OTLSHAPE_T_63ce90d9dfe840d599ce11b9d7fe382b_EndDate" hidden="1"/>
          <p:cNvSpPr txBox="1"/>
          <p:nvPr>
            <p:custDataLst>
              <p:tags r:id="rId39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75" name="OTLSHAPE_T_63ce90d9dfe840d599ce11b9d7fe382b_JoinedDate"/>
          <p:cNvSpPr txBox="1"/>
          <p:nvPr>
            <p:custDataLst>
              <p:tags r:id="rId40"/>
            </p:custDataLst>
          </p:nvPr>
        </p:nvSpPr>
        <p:spPr>
          <a:xfrm>
            <a:off x="4763888" y="42360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smtClean="0">
                <a:solidFill>
                  <a:srgbClr val="44546A"/>
                </a:solidFill>
                <a:latin typeface="Calibri"/>
              </a:rPr>
              <a:t>23/1/2018 - 23/2/2018</a:t>
            </a:r>
            <a:endParaRPr lang="fr-FR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76" name="OTLSHAPE_T_63ce90d9dfe840d599ce11b9d7fe382b_Title"/>
          <p:cNvSpPr txBox="1"/>
          <p:nvPr>
            <p:custDataLst>
              <p:tags r:id="rId41"/>
            </p:custDataLst>
          </p:nvPr>
        </p:nvSpPr>
        <p:spPr>
          <a:xfrm>
            <a:off x="127000" y="4228296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 smtClean="0">
                <a:solidFill>
                  <a:schemeClr val="dk1"/>
                </a:solidFill>
                <a:latin typeface="Calibri"/>
              </a:rPr>
              <a:t>Créer/Imprimer les pièces</a:t>
            </a:r>
            <a:endParaRPr lang="fr-FR" sz="1100" b="1" spc="-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7" name="OTLSHAPE_T_92d3055546b74b2c88f17a5f433cec81_Shape"/>
          <p:cNvSpPr/>
          <p:nvPr>
            <p:custDataLst>
              <p:tags r:id="rId42"/>
            </p:custDataLst>
          </p:nvPr>
        </p:nvSpPr>
        <p:spPr>
          <a:xfrm>
            <a:off x="3606873" y="4478655"/>
            <a:ext cx="1384300" cy="203200"/>
          </a:xfrm>
          <a:prstGeom prst="roundRect">
            <a:avLst/>
          </a:prstGeom>
          <a:solidFill>
            <a:srgbClr val="FF6C00"/>
          </a:solidFill>
          <a:ln w="1397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8" name="OTLSHAPE_T_92d3055546b74b2c88f17a5f433cec81_ShapePercentage" hidden="1"/>
          <p:cNvSpPr/>
          <p:nvPr>
            <p:custDataLst>
              <p:tags r:id="rId43"/>
            </p:custDataLst>
          </p:nvPr>
        </p:nvSpPr>
        <p:spPr>
          <a:xfrm>
            <a:off x="3606873" y="44786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9" name="OTLSHAPE_T_92d3055546b74b2c88f17a5f433cec81_Duration" hidden="1"/>
          <p:cNvSpPr txBox="1"/>
          <p:nvPr>
            <p:custDataLst>
              <p:tags r:id="rId44"/>
            </p:custDataLst>
          </p:nvPr>
        </p:nvSpPr>
        <p:spPr>
          <a:xfrm>
            <a:off x="0" y="44786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mtClean="0">
                <a:solidFill>
                  <a:srgbClr val="ED7D31"/>
                </a:solidFill>
                <a:latin typeface="Calibri"/>
              </a:rPr>
              <a:t>15 jours</a:t>
            </a:r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80" name="OTLSHAPE_T_92d3055546b74b2c88f17a5f433cec81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81" name="OTLSHAPE_T_92d3055546b74b2c88f17a5f433cec81_StartDate" hidden="1"/>
          <p:cNvSpPr txBox="1"/>
          <p:nvPr>
            <p:custDataLst>
              <p:tags r:id="rId4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82" name="OTLSHAPE_T_92d3055546b74b2c88f17a5f433cec81_EndDate" hidden="1"/>
          <p:cNvSpPr txBox="1"/>
          <p:nvPr>
            <p:custDataLst>
              <p:tags r:id="rId47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83" name="OTLSHAPE_T_92d3055546b74b2c88f17a5f433cec81_JoinedDate"/>
          <p:cNvSpPr txBox="1"/>
          <p:nvPr>
            <p:custDataLst>
              <p:tags r:id="rId48"/>
            </p:custDataLst>
          </p:nvPr>
        </p:nvSpPr>
        <p:spPr>
          <a:xfrm>
            <a:off x="5040457" y="45027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smtClean="0">
                <a:solidFill>
                  <a:srgbClr val="44546A"/>
                </a:solidFill>
                <a:latin typeface="Calibri"/>
              </a:rPr>
              <a:t>12/2/2018 - 26/2/2018</a:t>
            </a:r>
            <a:endParaRPr lang="fr-FR" sz="1000" spc="-6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84" name="OTLSHAPE_T_92d3055546b74b2c88f17a5f433cec81_Title"/>
          <p:cNvSpPr txBox="1"/>
          <p:nvPr>
            <p:custDataLst>
              <p:tags r:id="rId49"/>
            </p:custDataLst>
          </p:nvPr>
        </p:nvSpPr>
        <p:spPr>
          <a:xfrm>
            <a:off x="127000" y="4494996"/>
            <a:ext cx="219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smtClean="0">
                <a:solidFill>
                  <a:schemeClr val="dk1"/>
                </a:solidFill>
                <a:latin typeface="Calibri"/>
              </a:rPr>
              <a:t>Teste des différents sous-assemblages</a:t>
            </a:r>
            <a:endParaRPr lang="fr-FR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5" name="OTLSHAPE_T_a8b300f39aff4bc58f0699eca00c37f4_Shape"/>
          <p:cNvSpPr/>
          <p:nvPr>
            <p:custDataLst>
              <p:tags r:id="rId50"/>
            </p:custDataLst>
          </p:nvPr>
        </p:nvSpPr>
        <p:spPr>
          <a:xfrm>
            <a:off x="4344392" y="4745355"/>
            <a:ext cx="6184900" cy="203200"/>
          </a:xfrm>
          <a:prstGeom prst="roundRect">
            <a:avLst/>
          </a:prstGeom>
          <a:solidFill>
            <a:srgbClr val="FB3B00"/>
          </a:solidFill>
          <a:ln w="1397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6" name="OTLSHAPE_T_a8b300f39aff4bc58f0699eca00c37f4_ShapePercentage" hidden="1"/>
          <p:cNvSpPr/>
          <p:nvPr>
            <p:custDataLst>
              <p:tags r:id="rId51"/>
            </p:custDataLst>
          </p:nvPr>
        </p:nvSpPr>
        <p:spPr>
          <a:xfrm>
            <a:off x="4344392" y="474535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7" name="OTLSHAPE_T_a8b300f39aff4bc58f0699eca00c37f4_Duration" hidden="1"/>
          <p:cNvSpPr txBox="1"/>
          <p:nvPr>
            <p:custDataLst>
              <p:tags r:id="rId52"/>
            </p:custDataLst>
          </p:nvPr>
        </p:nvSpPr>
        <p:spPr>
          <a:xfrm>
            <a:off x="0" y="47453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mtClean="0">
                <a:solidFill>
                  <a:srgbClr val="ED7D31"/>
                </a:solidFill>
                <a:latin typeface="Calibri"/>
              </a:rPr>
              <a:t>67 jours</a:t>
            </a:r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88" name="OTLSHAPE_T_a8b300f39aff4bc58f0699eca00c37f4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ED7D31"/>
              </a:solidFill>
              <a:latin typeface="Calibri"/>
            </a:endParaRPr>
          </a:p>
        </p:txBody>
      </p:sp>
      <p:sp>
        <p:nvSpPr>
          <p:cNvPr id="589" name="OTLSHAPE_T_a8b300f39aff4bc58f0699eca00c37f4_StartDate" hidden="1"/>
          <p:cNvSpPr txBox="1"/>
          <p:nvPr>
            <p:custDataLst>
              <p:tags r:id="rId5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90" name="OTLSHAPE_T_a8b300f39aff4bc58f0699eca00c37f4_EndDate" hidden="1"/>
          <p:cNvSpPr txBox="1"/>
          <p:nvPr>
            <p:custDataLst>
              <p:tags r:id="rId55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91" name="OTLSHAPE_T_a8b300f39aff4bc58f0699eca00c37f4_JoinedDate"/>
          <p:cNvSpPr txBox="1"/>
          <p:nvPr>
            <p:custDataLst>
              <p:tags r:id="rId56"/>
            </p:custDataLst>
          </p:nvPr>
        </p:nvSpPr>
        <p:spPr>
          <a:xfrm>
            <a:off x="10571852" y="47694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 smtClean="0">
                <a:solidFill>
                  <a:srgbClr val="44546A"/>
                </a:solidFill>
                <a:latin typeface="Calibri"/>
              </a:rPr>
              <a:t>20/2/2018 - 27/4/2018</a:t>
            </a:r>
            <a:endParaRPr lang="fr-FR" sz="1000" spc="-6" dirty="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92" name="OTLSHAPE_T_a8b300f39aff4bc58f0699eca00c37f4_Title"/>
          <p:cNvSpPr txBox="1"/>
          <p:nvPr>
            <p:custDataLst>
              <p:tags r:id="rId57"/>
            </p:custDataLst>
          </p:nvPr>
        </p:nvSpPr>
        <p:spPr>
          <a:xfrm>
            <a:off x="127000" y="4761696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 smtClean="0">
                <a:solidFill>
                  <a:schemeClr val="dk1"/>
                </a:solidFill>
                <a:latin typeface="Calibri"/>
              </a:rPr>
              <a:t>Assemblages</a:t>
            </a:r>
            <a:endParaRPr lang="fr-FR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3" name="Titre 1"/>
          <p:cNvSpPr txBox="1">
            <a:spLocks/>
          </p:cNvSpPr>
          <p:nvPr/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Diagramme de Gantt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481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nItRlIiLCJTdHlsZU5hbWUiOm51bGwsIlZlcnNpb24iOnsiJGlkIjoiMiIsIlZlcnNpb24iOiIzLjEuMSIsIk9yaWdpbmFsQXNzZW1ibHlWZXJzaW9uIjoiMy4xOC4wMi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EwNSwiRyI6MTAwLCJCIjoxMD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C0wNC0yN1QyMzo1OTowMCIsIkZvcm1hdCI6InciLCJUeXBlIjoxLCJBdXRvRGF0ZVJhbmdlIjp0cnVlLCJXb3JraW5nRGF5cyI6MTI3LCJUb2RheU1hcmtlclRleHQiOiJBdWpvdXJkJ2h1aSIsIkF1dG9TY2FsZVR5cGUiOmZhbHNlfSwiTWlsZXN0b25lcyI6W10sIlRhc2tzIjpbeyIkaWQiOiIxMjgiLCJHcm91cE5hbWUiOm51bGwsIlN0YXJ0RGF0ZSI6IjIwMTgtMDEtMTlUMDA6MDA6MDAiLCJFbmREYXRlIjoiMjAxOC0wMi0xOVQyMzo1OTowMCIsIlBlcmNlbnRhZ2VDb21wbGV0ZSI6bnVsbCwiU3R5bGUiOnsiJGlkIjoiMTI5IiwiU2hhcGUiOjE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U1LCJHIjoyMzcsIkIiOjE5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wLCJWZXJ0aWNhbEFsaWdubWVudCI6MCwiU21hcnRGb3JlZ3JvdW5kIjpudWxs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kL0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YmRiMTFhMjYtZDIwYS00ZTAzLTk3ZDktMjgxN2IwYWYwYWRhIiwiSW1wb3J0SWQiOm51bGwsIlRpdGxlIjoiVGVzdGVyIGxlcyBjb21wb3NhbnRzIiwiTm90ZSI6bnVsbCwiSHlwZXJsaW5rIjpudWxsLCJJc0NoYW5nZWQiOmZhbHNlLCJJc05ldyI6ZmFsc2V9LHsiJGlkIjoiMTYzIiwiR3JvdXBOYW1lIjpudWxsLCJTdGFydERhdGUiOiIyMDE4LTAxLTIzVDAwOjAwOjAwIiwiRW5kRGF0ZSI6IjIwMTgtMDItMjNUMjM6NTk6MDAiLCJQZXJjZW50YWdlQ29tcGxldGUiOm51bGwsIlN0eWxlIjp7IiRpZCI6IjE2NCIsIlNoYXBlIjox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wLCJWZXJ0aWNhbEFsaWdubWVudCI6MCwiU21hcnRGb3JlZ3JvdW5kIjpudWxs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1hcmdpbiI6eyIkaWQiOiIxNzQiLCJUb3AiOjAsIkxlZnQiOjAsIlJpZ2h0IjowLCJCb3R0b20iOjB9LCJQYWRkaW5nIjp7IiRpZCI6IjE3NSIsIlRvcCI6MCwiTGVmdCI6MCwiUmlnaHQiOjAsIkJvdHRvbSI6MH0sIkJhY2tncm91bmQiOnsiJHJlZiI6Ijk2In0sIklzVmlzaWJsZSI6dHJ1ZSwiV2lkdGgiOjAuMCwiSGVpZ2h0IjowLjAsIkJvcmRlclN0eWxlIjp7IiRpZCI6IjE3NiIsIkxpbmVDb2xvciI6bnVsbCwiTGluZVdlaWdodCI6MC4wLCJMaW5lVHlwZSI6MCwiUGFyZW50U3R5bGUiOm51bGx9LCJQYXJlbnRTdHlsZSI6bnVsbH0sIkhvcml6b250YWxDb25uZWN0b3JTdHlsZSI6eyIkaWQiOiIxNzciLCJMaW5lQ29sb3IiOnsiJHJlZiI6Ijk4In0sIkxpbmVXZWlnaHQiOjEuMCwiTGluZVR5cGUiOjAsIlBhcmVudFN0eWxlIjpudWxsfSwiVmVydGljYWxDb25uZWN0b3JTdHlsZSI6eyIkaWQiOiIxNz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5IiwiTWFyZ2luIjp7IiRpZCI6IjE4MCIsIlRvcCI6MCwiTGVmdCI6NCwiUmlnaHQiOjQsIkJvdHRvbSI6MH0sIlBhZGRpbmciOnsiJGlkIjoiMTgxIiwiVG9wIjowLCJMZWZ0IjowLCJSaWdodCI6MCwiQm90dG9tIjowfSwiQmFja2dyb3VuZCI6eyIkaWQiOiIxODIiLCJDb2xvciI6eyIkaWQiOiIxODMiLCJBIjoyNTUsIlIiOjI1MSwiRyI6MTU0LCJCIjow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wLCJWZXJ0aWNhbEFsaWdubWVudCI6MCwiU21hcnRGb3JlZ3JvdW5kIjpudWxsLCJNYXJnaW4iOnsiJGlkIjoiMTg4IiwiVG9wIjowLCJMZWZ0IjowLCJSaWdodCI6MCwiQm90dG9tIjowfSwiUGFkZGluZyI6eyIkaWQiOiIxODkiLCJUb3AiOjAsIkxlZnQiOjAsIlJpZ2h0IjowLCJCb3R0b20iOjB9LCJCYWNrZ3JvdW5kIjp7IiRyZWYiOiIxMTcifSwiSXNWaXNpYmxlIjp0cnVlLCJXaWR0aCI6MC4wLCJIZWlnaHQiOjAuMCwiQm9yZGVyU3R5bGUiOnsiJGlkIjoiMTkwIiwiTGluZUNvbG9yIjpudWxsLCJMaW5lV2VpZ2h0IjowLjAsIkxpbmVUeXBlIjowLCJQYXJlbnRTdHlsZSI6bnVsbH0sIlBhcmVudFN0eWxlIjpudWxsfSwiRGF0ZV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MTIxIn19LCJNYXhXaWR0aCI6MjAwLjAsIk1heEhlaWdodCI6IkluZmluaXR5IiwiU21hcnRGb3JlZ3JvdW5kSXNBY3RpdmUiOmZhbHNlLCJIb3Jpem9udGFsQWxpZ25tZW50IjowLCJWZXJ0aWNhbEFsaWdubWVudCI6MCwiU21hcnRGb3JlZ3JvdW5kIjpudWxsLCJNYXJnaW4iOnsiJGlkIjoiMTk0IiwiVG9wIjowLCJMZWZ0IjowLCJSaWdodCI6MCwiQm90dG9tIjowfSwiUGFkZGluZyI6eyIkaWQiOiIxOTUiLCJUb3AiOjAsIkxlZnQiOjAsIlJpZ2h0IjowLCJCb3R0b20iOjB9LCJCYWNrZ3JvdW5kIjp7IiRyZWYiOiIxMjQifSwiSXNWaXNpYmxlIjp0cnVlLCJXaWR0aCI6MC4wLCJIZWlnaHQiOjAuMCwiQm9yZGVyU3R5bGUiOnsiJGlkIjoiMTk2IiwiTGluZUNvbG9yIjpudWxsLCJMaW5lV2VpZ2h0IjowLjAsIkxpbmVUeXBlIjowLCJQYXJlbnRTdHlsZSI6bnVsbH0sIlBhcmVudFN0eWxlIjpudWxsfSwiRGF0ZUZvcm1hdCI6eyIkaWQiOiIxOTciLCJGb3JtYXRTdHJpbmciOiJkL0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Tk3In0sIklkIjoiNjNjZTkwZDktZGZlOC00MGQ1LTk5Y2UtMTFiOWQ3ZmUzODJiIiwiSW1wb3J0SWQiOm51bGwsIlRpdGxlIjoiQ3LDqWVyL0ltcHJpbWVyIGxlcyBwacOoY2VzIiwiTm90ZSI6bnVsbCwiSHlwZXJsaW5rIjpudWxsLCJJc0NoYW5nZWQiOmZhbHNlLCJJc05ldyI6ZmFsc2V9LHsiJGlkIjoiMTk4IiwiR3JvdXBOYW1lIjpudWxsLCJTdGFydERhdGUiOiIyMDE4LTAyLTEyVDAwOjAwOjAwIiwiRW5kRGF0ZSI6IjIwMTgtMDItMjZUMjM6NTk6MDAiLCJQZXJjZW50YWdlQ29tcGxldGUiOm51bGwsIlN0eWxlIjp7IiRpZCI6IjE5OSIsIlNoYXBlIjox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GlkIjoiMjAyIiwiQ29sb3IiOnsiJHJlZiI6Ijg2In19LCJNYXhXaWR0aCI6MjAwLjAsIk1heEhlaWdodCI6IkluZmluaXR5IiwiU21hcnRGb3JlZ3JvdW5kSXNBY3RpdmUiOmZhbHNlLCJIb3Jpem9udGFsQWxpZ25tZW50IjowLCJWZXJ0aWNhbEFsaWdubWVudCI6MCwiU21hcnRGb3JlZ3JvdW5kIjpudWxsLCJNYXJnaW4iOnsiJGlkIjoiMjAzIiwiVG9wIjowLCJMZWZ0IjowLCJSaWdodCI6MCwiQm90dG9tIjowfSwiUGFkZGluZyI6eyIkaWQiOiIyMDQiLCJUb3AiOjAsIkxlZnQiOjAsIlJpZ2h0IjowLCJCb3R0b20iOjB9LCJCYWNrZ3JvdW5kIjp7IiRyZWYiOiI4OSJ9LCJJc1Zpc2libGUiOnRydWUsIldpZHRoIjowLjAsIkhlaWdodCI6MC4wLCJCb3JkZXJTdHlsZSI6eyIkaWQiOiIyMDUiLCJMaW5lQ29sb3IiOm51bGwsIkxpbmVXZWlnaHQiOjAuMCwiTGluZVR5cGUiOjAsIlBhcmVudFN0eWxlIjpudWxsfSwiUGFyZW50U3R5bGUiOm51bGx9LCJEdXJhdGlvblN0eWxlIjp7IiRpZCI6IjIwNiIsIkZvbnRTZXR0aW5ncyI6eyIkaWQiOiIyMDciLCJGb250U2l6ZSI6MTAsIkZvbnROYW1lIjoiQ2FsaWJyaSIsIklzQm9sZCI6ZmFsc2UsIklzSXRhbGljIjpmYWxzZSwiSXNVbmRlcmxpbmVkIjpmYWxzZSwiUGFyZW50U3R5bGUiOm51bGx9LCJBdXRvU2l6ZSI6MCwiRm9yZWdyb3VuZCI6eyIkaWQiOiIyMDgiLCJDb2xvciI6eyIkcmVmIjoiOTMifX0sIk1heFdpZHRoIjoyMDAuMCwiTWF4SGVpZ2h0IjoiSW5maW5pdHkiLCJTbWFydEZvcmVncm91bmRJc0FjdGl2ZSI6ZmFsc2UsIkhvcml6b250YWxBbGlnbm1lbnQiOjAsIlZlcnRpY2FsQWxpZ25tZW50IjowLCJTbWFydEZvcmVncm91bmQiOm51bGw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I1NSwiRyI6MTA4LCJCIjowfX0sIklzVmlzaWJsZSI6dHJ1ZSwiV2lkdGgiOjAuMCwiSGVpZ2h0IjoxNi4wLCJCb3JkZXJTdHlsZSI6eyIkaWQiOiIyMTkiLCJMaW5lQ29sb3IiOnsiJHJlZiI6IjEwOSJ9LCJMaW5lV2VpZ2h0IjowLjAsIkxpbmVUeXBlIjowLCJQYXJlbnRTdHlsZSI6bnVsbH0sIlBhcmVudFN0eWxlIjpudWxsfSwiVGl0bGVTdHlsZSI6eyIkaWQiOiIyMjAiLCJGb250U2V0dGluZ3MiOnsiJGlkIjoiMjIxIiwiRm9udFNpemUiOjExLCJGb250TmFtZSI6IkNhbGlicmkiLCJJc0JvbGQiOnRydWUsIklzSXRhbGljIjpmYWxzZSwiSXNVbmRlcmxpbmVkIjpmYWxzZSwiUGFyZW50U3R5bGUiOm51bGx9LCJBdXRvU2l6ZSI6MCwiRm9yZWdyb3VuZCI6eyIkaWQiOiIyMjIiLCJDb2xvciI6eyIkcmVmIjoiMTE0In19LCJNYXhXaWR0aCI6OTYwLjAsIk1heEhlaWdodCI6IkluZmluaXR5IiwiU21hcnRGb3JlZ3JvdW5kSXNBY3RpdmUiOmZhbHNlLCJIb3Jpem9udGFsQWxpZ25tZW50IjowLCJWZXJ0aWNhbEFsaWdubWVudCI6MCwiU21hcnRGb3JlZ3JvdW5kIjpudWxs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NYXJnaW4iOnsiJGlkIjoiMjI5IiwiVG9wIjowLCJMZWZ0IjowLCJSaWdodCI6MCwiQm90dG9tIjowfSwiUGFkZGluZyI6eyIkaWQiOiIyMzAiLCJUb3AiOjAsIkxlZnQiOjAsIlJpZ2h0IjowLCJCb3R0b20iOjB9LCJCYWNrZ3JvdW5kIjp7IiRyZWYiOiIxMjQifSwiSXNWaXNpYmxlIjp0cnVlLCJXaWR0aCI6MC4wLCJIZWlnaHQiOjAuMCwiQm9yZGVyU3R5bGUiOnsiJGlkIjoiMjMxIiwiTGluZUNvbG9yIjpudWxsLCJMaW5lV2VpZ2h0IjowLjAsIkxpbmVUeXBlIjowLCJQYXJlbnRTdHlsZSI6bnVsbH0sIlBhcmVudFN0eWxlIjpudWxsfSwiRGF0ZUZvcm1hdCI6eyIkaWQiOiIyMzIiLCJGb3JtYXRTdHJpbmciOiJkL0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luZGV4IjozLCJTbWFydER1cmF0aW9uQWN0aXZhdGVkIjpmYWxzZSwiRGF0ZUZvcm1hdCI6eyIkcmVmIjoiMjMyIn0sIklkIjoiOTJkMzA1NTUtNDZiNy00YjJjLTg4ZjEtN2E1ZjQzM2NlYzgxIiwiSW1wb3J0SWQiOm51bGwsIlRpdGxlIjoiVGVzdGUgZGVzIGRpZmbDqXJlbnRzIHNvdXMtYXNzZW1ibGFnZXMiLCJOb3RlIjpudWxsLCJIeXBlcmxpbmsiOm51bGwsIklzQ2hhbmdlZCI6ZmFsc2UsIklzTmV3IjpmYWxzZX0seyIkaWQiOiIyMzMiLCJHcm91cE5hbWUiOm51bGwsIlN0YXJ0RGF0ZSI6IjIwMTgtMDItMjBUMDA6MDA6MDAiLCJFbmREYXRlIjoiMjAxOC0wNC0yN1QyMzo1OTowMCIsIlBlcmNlbnRhZ2VDb21wbGV0ZSI6bnVsbCwiU3R5bGUiOnsiJGlkIjoiMjM0IiwiU2hhcGUiOjEsIlNoYXBlVGhpY2tuZXNzIjox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aWQiOiIyMzciLCJDb2xvciI6eyIkcmVmIjoiODYifX0sIk1heFdpZHRoIjoyMDAuMCwiTWF4SGVpZ2h0IjoiSW5maW5pdHkiLCJTbWFydEZvcmVncm91bmRJc0FjdGl2ZSI6ZmFsc2UsIkhvcml6b250YWxBbGlnbm1lbnQiOjAsIlZlcnRpY2FsQWxpZ25tZW50IjowLCJTbWFydEZvcmVncm91bmQiOm51bGw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TWFyZ2luIjp7IiRpZCI6IjI0NCIsIlRvcCI6MCwiTGVmdCI6MCwiUmlnaHQiOjAsIkJvdHRvbSI6MH0sIlBhZGRpbmciOnsiJGlkIjoiMjQ1IiwiVG9wIjowLCJMZWZ0IjowLCJSaWdodCI6MCwiQm90dG9tIjowfSwiQmFja2dyb3VuZCI6eyIkcmVmIjoiOTYifSwiSXNWaXNpYmxlIjp0cnVlLCJXaWR0aCI6MC4wLCJIZWlnaHQiOjAuMCwiQm9yZGVyU3R5bGUiOnsiJGlkIjoiMjQ2IiwiTGluZUNvbG9yIjpudWxsLCJMaW5lV2VpZ2h0IjowLjAsIkxpbmVUeXBlIjowLCJQYXJlbnRTdHlsZSI6bnVsbH0sIlBhcmVudFN0eWxlIjpudWxsfSwiSG9yaXpvbnRhbENvbm5lY3RvclN0eWxlIjp7IiRpZCI6IjI0NyIsIkxpbmVDb2xvciI6eyIkcmVmIjoiOTgifSwiTGluZVdlaWdodCI6MS4wLCJMaW5lVHlwZSI6MCwiUGFyZW50U3R5bGUiOm51bGx9LCJWZXJ0aWNhbENvbm5lY3RvclN0eWxlIjp7IiRpZCI6IjI0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kiLCJNYXJnaW4iOnsiJGlkIjoiMjUwIiwiVG9wIjowLCJMZWZ0Ijo0LCJSaWdodCI6NCwiQm90dG9tIjowfSwiUGFkZGluZyI6eyIkaWQiOiIyNTEiLCJUb3AiOjAsIkxlZnQiOjAsIlJpZ2h0IjowLCJCb3R0b20iOjB9LCJCYWNrZ3JvdW5kIjp7IiRpZCI6IjI1MiIsIkNvbG9yIjp7IiRpZCI6IjI1MyIsIkEiOjI1NSwiUiI6MjUxLCJHIjo1OSwiQiI6MH19LCJJc1Zpc2libGUiOnRydWUsIldpZHRoIjowLjAsIkhlaWdodCI6MTYuMCwiQm9yZGVyU3R5bGUiOnsiJGlkIjoiMjU0IiwiTGluZUNvbG9yIjp7IiRyZWYiOiIxMDkifSwiTGluZVdlaWdodCI6MC4wLCJMaW5lVHlwZSI6MCwiUGFyZW50U3R5bGUiOm51bGx9LCJQYXJlbnRTdHlsZSI6bnVsbH0sIlRpdGxlU3R5bGUiOnsiJGlkIjoiMjU1IiwiRm9udFNldHRpbmdzIjp7IiRpZCI6IjI1NiIsIkZvbnRTaXplIjoxMSwiRm9udE5hbWUiOiJDYWxpYnJpIiwiSXNCb2xkIjp0cnVlLCJJc0l0YWxpYyI6ZmFsc2UsIklzVW5kZXJsaW5lZCI6ZmFsc2UsIlBhcmVudFN0eWxlIjpudWxsfSwiQXV0b1NpemUiOjAsIkZvcmVncm91bmQiOnsiJGlkIjoiMjU3IiwiQ29sb3IiOnsiJHJlZiI6IjExNCJ9fSwiTWF4V2lkdGgiOjk2MC4wLCJNYXhIZWlnaHQiOiJJbmZpbml0eSIsIlNtYXJ0Rm9yZWdyb3VuZElzQWN0aXZlIjpmYWxzZSwiSG9yaXpvbnRhbEFsaWdubWVudCI6MCwiVmVydGljYWxBbGlnbm1lbnQiOjAsIlNtYXJ0Rm9yZWdyb3VuZCI6bnVsb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TWFyZ2luIjp7IiRpZCI6IjI2NCIsIlRvcCI6MCwiTGVmdCI6MCwiUmlnaHQiOjAsIkJvdHRvbSI6MH0sIlBhZGRpbmciOnsiJGlkIjoiMjY1IiwiVG9wIjowLCJMZWZ0IjowLCJSaWdodCI6MCwiQm90dG9tIjowfSwiQmFja2dyb3VuZCI6eyIkcmVmIjoiMTI0In0sIklzVmlzaWJsZSI6dHJ1ZSwiV2lkdGgiOjAuMCwiSGVpZ2h0IjowLjAsIkJvcmRlclN0eWxlIjp7IiRpZCI6IjI2NiIsIkxpbmVDb2xvciI6bnVsbCwiTGluZVdlaWdodCI6MC4wLCJMaW5lVHlwZSI6MCwiUGFyZW50U3R5bGUiOm51bGx9LCJQYXJlbnRTdHlsZSI6bnVsbH0sIkRhdGVGb3JtYXQiOnsiJGlkIjoiMjY3IiwiRm9ybWF0U3RyaW5nIjoiZC9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mE4YjMwMGYzLTlhZmYtNGJjNS04ZjA2LTk5ZWNhMDBjMzdmNCIsIkltcG9ydElkIjpudWxsLCJUaXRsZSI6IkFzc2VtYmxhZ2VzIiwiTm90ZSI6bnVsbCwiSHlwZXJsaW5rIjpudWxsLCJJc0NoYW5nZWQiOmZhbHNlLCJJc05ldyI6ZmFsc2V9XSwiTXNQcm9qZWN0SXRlbXNUcmVlIjp7IiRpZCI6IjI2OCIsIlJvb3QiOnsiSW1wb3J0SWQiOm51bGwsIklzSW1wb3J0ZWQiOmZhbHNlLCJDaGlsZHJlbiI6W119fSwiTWV0YWRhdGEiOnsiJGlkIjoiMjY5In0sIlNldHRpbmdzIjp7IiRpZCI6IjI3MCIsIkltcGFPcHRpb25zIjp7IiRpZCI6IjI3MS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jcyIiwiVXNlVGltZSI6ZmFsc2UsIldvcmtEYXlTdGFydCI6IjAwOjAwOjAwIiwiV29ya0RheUVuZCI6IjIzOjU5OjAwIn0sIkxhc3RVc2VkVGVtcGxhdGVJZCI6IjczNTViNjMzLWFjNjYtNDUyOC04YjRkLTI5OWZhZWRjOWVl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Affichag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317</TotalTime>
  <Words>109</Words>
  <Application>Microsoft Office PowerPoint</Application>
  <PresentationFormat>Personnalisé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Affichage</vt:lpstr>
      <vt:lpstr>Bibduino</vt:lpstr>
      <vt:lpstr>Sommaire</vt:lpstr>
      <vt:lpstr>Problématique</vt:lpstr>
      <vt:lpstr>Motivation, objectifs</vt:lpstr>
      <vt:lpstr>Fonctions + schémas</vt:lpstr>
      <vt:lpstr>Matériel</vt:lpstr>
      <vt:lpstr>Utilisation du matériel</vt:lpstr>
      <vt:lpstr>Gestion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Bibduino</dc:title>
  <dc:creator>Solene Schropff</dc:creator>
  <cp:lastModifiedBy>ClaireVi</cp:lastModifiedBy>
  <cp:revision>13</cp:revision>
  <dcterms:created xsi:type="dcterms:W3CDTF">2018-01-12T12:28:33Z</dcterms:created>
  <dcterms:modified xsi:type="dcterms:W3CDTF">2018-01-19T15:03:07Z</dcterms:modified>
</cp:coreProperties>
</file>