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9" r:id="rId4"/>
    <p:sldId id="258"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1"/>
  </p:normalViewPr>
  <p:slideViewPr>
    <p:cSldViewPr snapToGrid="0" snapToObjects="1">
      <p:cViewPr varScale="1">
        <p:scale>
          <a:sx n="68" d="100"/>
          <a:sy n="68" d="100"/>
        </p:scale>
        <p:origin x="-126"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Cliquez pour modifier le style des sous-titres du masque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3C633830-2244-49AE-BC4A-47F415C177C6}" type="datetimeFigureOut">
              <a:rPr lang="en-US" smtClean="0"/>
              <a:pPr/>
              <a:t>1/21/2018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2AC27A5A-7290-4DE1-BA94-4BE8A8E57DCF}" type="slidenum">
              <a:rPr lang="en-US" smtClean="0"/>
              <a:pPr/>
              <a:t>‹N°›</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smtClean="0"/>
              <a:t>Cliquez et modifiez le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3C633830-2244-49AE-BC4A-47F415C177C6}" type="datetimeFigureOut">
              <a:rPr lang="en-US" smtClean="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‹N°›</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Cliquez et modifiez le titre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smtClean="0"/>
              <a:t>Cliquez pour 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fr-FR" smtClean="0"/>
              <a:t>Cliquez et modifiez le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3C633830-2244-49AE-BC4A-47F415C177C6}" type="datetimeFigureOut">
              <a:rPr lang="en-US" smtClean="0"/>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3C633830-2244-49AE-BC4A-47F415C177C6}" type="datetimeFigureOut">
              <a:rPr lang="en-US" smtClean="0"/>
              <a:pPr/>
              <a:t>1/21/2018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2AC27A5A-7290-4DE1-BA94-4BE8A8E57DCF}" type="slidenum">
              <a:rPr lang="en-US" smtClean="0"/>
              <a:pPr/>
              <a:t>‹N°›</a:t>
            </a:fld>
            <a:endParaRPr lang="en-US" dirty="0"/>
          </a:p>
        </p:txBody>
      </p:sp>
    </p:spTree>
    <p:extLst>
      <p:ext uri="{BB962C8B-B14F-4D97-AF65-F5344CB8AC3E}">
        <p14:creationId xmlns:p14="http://schemas.microsoft.com/office/powerpoint/2010/main" val="14141783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61872" y="1334686"/>
            <a:ext cx="9418320" cy="4041648"/>
          </a:xfrm>
        </p:spPr>
        <p:txBody>
          <a:bodyPr/>
          <a:lstStyle/>
          <a:p>
            <a:r>
              <a:rPr lang="fr-FR" dirty="0" err="1" smtClean="0"/>
              <a:t>Bibduino</a:t>
            </a:r>
            <a:endParaRPr lang="fr-FR" dirty="0"/>
          </a:p>
        </p:txBody>
      </p:sp>
      <p:sp>
        <p:nvSpPr>
          <p:cNvPr id="3" name="Sous-titre 2"/>
          <p:cNvSpPr>
            <a:spLocks noGrp="1"/>
          </p:cNvSpPr>
          <p:nvPr>
            <p:ph type="subTitle" idx="1"/>
          </p:nvPr>
        </p:nvSpPr>
        <p:spPr>
          <a:xfrm>
            <a:off x="1261872" y="5376334"/>
            <a:ext cx="9418320" cy="872067"/>
          </a:xfrm>
        </p:spPr>
        <p:txBody>
          <a:bodyPr/>
          <a:lstStyle/>
          <a:p>
            <a:r>
              <a:rPr lang="fr-FR" dirty="0" smtClean="0"/>
              <a:t>Par Claire-Victoria Carles, Emma </a:t>
            </a:r>
            <a:r>
              <a:rPr lang="fr-FR" dirty="0" err="1" smtClean="0"/>
              <a:t>Sautel</a:t>
            </a:r>
            <a:r>
              <a:rPr lang="fr-FR" dirty="0" smtClean="0"/>
              <a:t> &amp; Solène Schropff</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721873"/>
            <a:ext cx="6726264" cy="2929603"/>
          </a:xfrm>
          <a:prstGeom prst="rect">
            <a:avLst/>
          </a:prstGeom>
        </p:spPr>
      </p:pic>
    </p:spTree>
    <p:extLst>
      <p:ext uri="{BB962C8B-B14F-4D97-AF65-F5344CB8AC3E}">
        <p14:creationId xmlns:p14="http://schemas.microsoft.com/office/powerpoint/2010/main" val="1167261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0"/>
            <a:ext cx="9692640" cy="998806"/>
          </a:xfrm>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46628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0"/>
            <a:ext cx="9692640" cy="976393"/>
          </a:xfrm>
        </p:spPr>
        <p:txBody>
          <a:bodyPr/>
          <a:lstStyle/>
          <a:p>
            <a:r>
              <a:rPr lang="fr-FR" dirty="0"/>
              <a:t>S</a:t>
            </a:r>
            <a:r>
              <a:rPr lang="fr-FR" dirty="0" smtClean="0"/>
              <a:t>ommaire</a:t>
            </a:r>
            <a:endParaRPr lang="fr-FR" dirty="0"/>
          </a:p>
        </p:txBody>
      </p:sp>
      <p:sp>
        <p:nvSpPr>
          <p:cNvPr id="3" name="Espace réservé du contenu 2"/>
          <p:cNvSpPr>
            <a:spLocks noGrp="1"/>
          </p:cNvSpPr>
          <p:nvPr>
            <p:ph idx="1"/>
          </p:nvPr>
        </p:nvSpPr>
        <p:spPr/>
        <p:txBody>
          <a:bodyPr/>
          <a:lstStyle/>
          <a:p>
            <a:r>
              <a:rPr lang="fr-FR" dirty="0" smtClean="0"/>
              <a:t>Problématique</a:t>
            </a:r>
          </a:p>
          <a:p>
            <a:r>
              <a:rPr lang="fr-FR" dirty="0" smtClean="0"/>
              <a:t>Motivation &amp; objectifs</a:t>
            </a:r>
          </a:p>
          <a:p>
            <a:r>
              <a:rPr lang="fr-FR" dirty="0" smtClean="0"/>
              <a:t>Fonctions &amp; schémas</a:t>
            </a:r>
          </a:p>
          <a:p>
            <a:r>
              <a:rPr lang="fr-FR" dirty="0" smtClean="0"/>
              <a:t>Matériel</a:t>
            </a:r>
          </a:p>
          <a:p>
            <a:r>
              <a:rPr lang="fr-FR" dirty="0" smtClean="0"/>
              <a:t>Utilisation du </a:t>
            </a:r>
            <a:r>
              <a:rPr lang="fr-FR" dirty="0" smtClean="0"/>
              <a:t>matériel</a:t>
            </a:r>
          </a:p>
          <a:p>
            <a:r>
              <a:rPr lang="fr-FR" dirty="0" smtClean="0"/>
              <a:t>Gestion</a:t>
            </a:r>
            <a:endParaRPr lang="fr-FR" dirty="0" smtClean="0"/>
          </a:p>
          <a:p>
            <a:r>
              <a:rPr lang="fr-FR" dirty="0" smtClean="0"/>
              <a:t>Planning</a:t>
            </a:r>
          </a:p>
          <a:p>
            <a:r>
              <a:rPr lang="fr-FR" dirty="0" smtClean="0"/>
              <a:t>Conclusion</a:t>
            </a:r>
            <a:endParaRPr lang="fr-FR" dirty="0" smtClean="0"/>
          </a:p>
        </p:txBody>
      </p:sp>
    </p:spTree>
    <p:extLst>
      <p:ext uri="{BB962C8B-B14F-4D97-AF65-F5344CB8AC3E}">
        <p14:creationId xmlns:p14="http://schemas.microsoft.com/office/powerpoint/2010/main" val="30857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1077"/>
            <a:ext cx="9692640" cy="1101458"/>
          </a:xfrm>
        </p:spPr>
        <p:txBody>
          <a:bodyPr/>
          <a:lstStyle/>
          <a:p>
            <a:r>
              <a:rPr lang="fr-FR" dirty="0" smtClean="0"/>
              <a:t>Problématique</a:t>
            </a:r>
            <a:endParaRPr lang="fr-FR" dirty="0"/>
          </a:p>
        </p:txBody>
      </p:sp>
      <p:sp>
        <p:nvSpPr>
          <p:cNvPr id="3" name="Espace réservé du contenu 2"/>
          <p:cNvSpPr>
            <a:spLocks noGrp="1"/>
          </p:cNvSpPr>
          <p:nvPr>
            <p:ph idx="1"/>
          </p:nvPr>
        </p:nvSpPr>
        <p:spPr/>
        <p:txBody>
          <a:bodyPr>
            <a:normAutofit/>
          </a:bodyPr>
          <a:lstStyle/>
          <a:p>
            <a:pPr marL="0" indent="0" algn="ctr">
              <a:lnSpc>
                <a:spcPct val="100000"/>
              </a:lnSpc>
              <a:spcBef>
                <a:spcPts val="0"/>
              </a:spcBef>
              <a:spcAft>
                <a:spcPts val="0"/>
              </a:spcAft>
              <a:buClrTx/>
              <a:buSzTx/>
              <a:buNone/>
            </a:pPr>
            <a:r>
              <a:rPr lang="fr-FR" sz="2800" dirty="0"/>
              <a:t>Comment gagner du </a:t>
            </a:r>
            <a:r>
              <a:rPr lang="fr-FR" sz="2800" dirty="0" smtClean="0"/>
              <a:t>temps au quotidien pour </a:t>
            </a:r>
            <a:r>
              <a:rPr lang="fr-FR" sz="2800" dirty="0"/>
              <a:t>préparer </a:t>
            </a:r>
            <a:r>
              <a:rPr lang="fr-FR" sz="2800" dirty="0" smtClean="0"/>
              <a:t>un </a:t>
            </a:r>
            <a:r>
              <a:rPr lang="fr-FR" sz="2800" dirty="0"/>
              <a:t>biberon ?</a:t>
            </a:r>
          </a:p>
          <a:p>
            <a:pPr marL="0" marR="0" lvl="0" indent="0" defTabSz="914400" eaLnBrk="1" fontAlgn="auto" latinLnBrk="0" hangingPunct="1">
              <a:lnSpc>
                <a:spcPct val="100000"/>
              </a:lnSpc>
              <a:spcBef>
                <a:spcPts val="0"/>
              </a:spcBef>
              <a:spcAft>
                <a:spcPts val="0"/>
              </a:spcAft>
              <a:buClrTx/>
              <a:buSzTx/>
              <a:buFontTx/>
              <a:buNone/>
              <a:tabLst/>
              <a:defRPr/>
            </a:pPr>
            <a:endParaRPr lang="fr-FR" sz="2800" dirty="0"/>
          </a:p>
        </p:txBody>
      </p:sp>
    </p:spTree>
    <p:extLst>
      <p:ext uri="{BB962C8B-B14F-4D97-AF65-F5344CB8AC3E}">
        <p14:creationId xmlns:p14="http://schemas.microsoft.com/office/powerpoint/2010/main" val="164201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0"/>
            <a:ext cx="9692640" cy="1053885"/>
          </a:xfrm>
        </p:spPr>
        <p:txBody>
          <a:bodyPr/>
          <a:lstStyle/>
          <a:p>
            <a:r>
              <a:rPr lang="fr-FR" dirty="0" smtClean="0"/>
              <a:t>Motivation, objectifs</a:t>
            </a:r>
            <a:endParaRPr lang="fr-FR" dirty="0"/>
          </a:p>
        </p:txBody>
      </p:sp>
      <p:sp>
        <p:nvSpPr>
          <p:cNvPr id="3" name="Espace réservé du contenu 2"/>
          <p:cNvSpPr>
            <a:spLocks noGrp="1"/>
          </p:cNvSpPr>
          <p:nvPr>
            <p:ph idx="1"/>
          </p:nvPr>
        </p:nvSpPr>
        <p:spPr/>
        <p:txBody>
          <a:bodyPr/>
          <a:lstStyle/>
          <a:p>
            <a:pPr algn="just"/>
            <a:r>
              <a:rPr lang="fr-FR" dirty="0" smtClean="0"/>
              <a:t>Apprendre à gérer un projet par nous même</a:t>
            </a:r>
          </a:p>
          <a:p>
            <a:pPr algn="just"/>
            <a:r>
              <a:rPr lang="fr-FR" dirty="0" smtClean="0"/>
              <a:t>Acquérir de nouvelles connaissances dans la programmation, la construction de machines électroniques et sûrement bien plus</a:t>
            </a:r>
            <a:endParaRPr lang="fr-FR" dirty="0" smtClean="0"/>
          </a:p>
          <a:p>
            <a:pPr algn="just"/>
            <a:r>
              <a:rPr lang="fr-FR" dirty="0" smtClean="0"/>
              <a:t>Ce projet répond à une réelle demande du consommateur (la machine existe mais les paramètres ne sont pas modulables).</a:t>
            </a:r>
          </a:p>
          <a:p>
            <a:pPr algn="just"/>
            <a:r>
              <a:rPr lang="fr-FR" dirty="0" smtClean="0"/>
              <a:t> Nous avons donc pensées faire une application Android permettan</a:t>
            </a:r>
            <a:r>
              <a:rPr lang="fr-FR" dirty="0" smtClean="0"/>
              <a:t>t de choisir les doses et températures parfaites correspondant à chaque bébé</a:t>
            </a:r>
          </a:p>
          <a:p>
            <a:pPr algn="just"/>
            <a:r>
              <a:rPr lang="fr-FR" dirty="0" smtClean="0"/>
              <a:t>Le biberon pourrait être mélangé par la machine ou par les parents. Cette étape demande une réflexion non aboutie pour le moment sur comment mélanger le lait et la poudre sans faire de grumeaux </a:t>
            </a:r>
            <a:endParaRPr lang="fr-FR" dirty="0"/>
          </a:p>
        </p:txBody>
      </p:sp>
    </p:spTree>
    <p:extLst>
      <p:ext uri="{BB962C8B-B14F-4D97-AF65-F5344CB8AC3E}">
        <p14:creationId xmlns:p14="http://schemas.microsoft.com/office/powerpoint/2010/main" val="2004393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1"/>
            <a:ext cx="9692640" cy="1022888"/>
          </a:xfrm>
        </p:spPr>
        <p:txBody>
          <a:bodyPr/>
          <a:lstStyle/>
          <a:p>
            <a:r>
              <a:rPr lang="fr-FR" dirty="0" smtClean="0"/>
              <a:t>Fonctions </a:t>
            </a:r>
            <a:r>
              <a:rPr lang="fr-FR" dirty="0" smtClean="0"/>
              <a:t>et</a:t>
            </a:r>
            <a:r>
              <a:rPr lang="fr-FR" dirty="0" smtClean="0"/>
              <a:t> </a:t>
            </a:r>
            <a:r>
              <a:rPr lang="fr-FR" dirty="0" smtClean="0"/>
              <a:t>schémas</a:t>
            </a:r>
            <a:endParaRPr lang="fr-FR" dirty="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4924" t="20808" r="11631" b="2995"/>
          <a:stretch/>
        </p:blipFill>
        <p:spPr>
          <a:xfrm>
            <a:off x="3447842" y="1825112"/>
            <a:ext cx="7788429" cy="5032888"/>
          </a:xfrm>
          <a:prstGeom prst="rect">
            <a:avLst/>
          </a:prstGeom>
        </p:spPr>
      </p:pic>
      <p:sp>
        <p:nvSpPr>
          <p:cNvPr id="3" name="Espace réservé du contenu 2"/>
          <p:cNvSpPr>
            <a:spLocks noGrp="1"/>
          </p:cNvSpPr>
          <p:nvPr>
            <p:ph idx="1"/>
          </p:nvPr>
        </p:nvSpPr>
        <p:spPr>
          <a:xfrm>
            <a:off x="81497" y="2231382"/>
            <a:ext cx="4025554" cy="4351337"/>
          </a:xfrm>
        </p:spPr>
        <p:txBody>
          <a:bodyPr/>
          <a:lstStyle/>
          <a:p>
            <a:pPr algn="just"/>
            <a:r>
              <a:rPr lang="fr-FR" dirty="0" smtClean="0"/>
              <a:t>Chauffer l’eau et la verser</a:t>
            </a:r>
          </a:p>
          <a:p>
            <a:pPr algn="just"/>
            <a:r>
              <a:rPr lang="fr-FR" dirty="0" smtClean="0"/>
              <a:t>Verser le lait</a:t>
            </a:r>
          </a:p>
          <a:p>
            <a:pPr algn="just"/>
            <a:r>
              <a:rPr lang="fr-FR" dirty="0" smtClean="0"/>
              <a:t>Mélanger le tout</a:t>
            </a:r>
            <a:endParaRPr lang="fr-FR" dirty="0" smtClean="0"/>
          </a:p>
          <a:p>
            <a:pPr algn="just"/>
            <a:r>
              <a:rPr lang="fr-FR" dirty="0" smtClean="0"/>
              <a:t>Afficher la température et indiquer quand le bibero</a:t>
            </a:r>
            <a:r>
              <a:rPr lang="fr-FR" dirty="0" smtClean="0"/>
              <a:t>n est près grâce à l’écran LCD</a:t>
            </a:r>
          </a:p>
          <a:p>
            <a:endParaRPr lang="fr-FR" dirty="0"/>
          </a:p>
        </p:txBody>
      </p:sp>
      <p:sp>
        <p:nvSpPr>
          <p:cNvPr id="4" name="Rectangle 3"/>
          <p:cNvSpPr/>
          <p:nvPr/>
        </p:nvSpPr>
        <p:spPr>
          <a:xfrm>
            <a:off x="1261871" y="1061081"/>
            <a:ext cx="6537367" cy="369332"/>
          </a:xfrm>
          <a:prstGeom prst="rect">
            <a:avLst/>
          </a:prstGeom>
        </p:spPr>
        <p:txBody>
          <a:bodyPr wrap="none">
            <a:spAutoFit/>
          </a:bodyPr>
          <a:lstStyle/>
          <a:p>
            <a:r>
              <a:rPr lang="fr-FR" dirty="0" smtClean="0"/>
              <a:t>But: Préparer </a:t>
            </a:r>
            <a:r>
              <a:rPr lang="fr-FR" dirty="0"/>
              <a:t>un biberon en un clique depuis son téléphone</a:t>
            </a:r>
          </a:p>
        </p:txBody>
      </p:sp>
    </p:spTree>
    <p:extLst>
      <p:ext uri="{BB962C8B-B14F-4D97-AF65-F5344CB8AC3E}">
        <p14:creationId xmlns:p14="http://schemas.microsoft.com/office/powerpoint/2010/main" val="2101323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1"/>
            <a:ext cx="9692640" cy="991892"/>
          </a:xfrm>
        </p:spPr>
        <p:txBody>
          <a:bodyPr/>
          <a:lstStyle/>
          <a:p>
            <a:r>
              <a:rPr lang="fr-FR" dirty="0" smtClean="0"/>
              <a:t>Matériel</a:t>
            </a:r>
            <a:endParaRPr lang="fr-FR" dirty="0"/>
          </a:p>
        </p:txBody>
      </p:sp>
      <p:sp>
        <p:nvSpPr>
          <p:cNvPr id="3" name="Espace réservé du contenu 2"/>
          <p:cNvSpPr>
            <a:spLocks noGrp="1"/>
          </p:cNvSpPr>
          <p:nvPr>
            <p:ph idx="1"/>
          </p:nvPr>
        </p:nvSpPr>
        <p:spPr/>
        <p:txBody>
          <a:bodyPr/>
          <a:lstStyle/>
          <a:p>
            <a:r>
              <a:rPr lang="fr-FR" dirty="0" err="1" smtClean="0"/>
              <a:t>Sensor</a:t>
            </a:r>
            <a:r>
              <a:rPr lang="fr-FR" dirty="0" smtClean="0"/>
              <a:t> waterproof </a:t>
            </a:r>
            <a:r>
              <a:rPr lang="fr-FR" dirty="0" err="1" smtClean="0"/>
              <a:t>OneWire</a:t>
            </a:r>
            <a:endParaRPr lang="fr-FR" dirty="0" smtClean="0"/>
          </a:p>
          <a:p>
            <a:r>
              <a:rPr lang="fr-FR" dirty="0" smtClean="0"/>
              <a:t>Résistance waterproof</a:t>
            </a:r>
          </a:p>
          <a:p>
            <a:r>
              <a:rPr lang="fr-FR" dirty="0" smtClean="0"/>
              <a:t>Balance électronique </a:t>
            </a:r>
            <a:r>
              <a:rPr lang="fr-FR" dirty="0" err="1" smtClean="0"/>
              <a:t>Elecrow</a:t>
            </a:r>
            <a:endParaRPr lang="fr-FR" dirty="0" smtClean="0"/>
          </a:p>
          <a:p>
            <a:r>
              <a:rPr lang="fr-FR" dirty="0" smtClean="0"/>
              <a:t>Ecran LCD</a:t>
            </a:r>
          </a:p>
          <a:p>
            <a:r>
              <a:rPr lang="fr-FR" dirty="0" smtClean="0"/>
              <a:t>Moteur pas à pas</a:t>
            </a:r>
          </a:p>
          <a:p>
            <a:r>
              <a:rPr lang="fr-FR" dirty="0" smtClean="0"/>
              <a:t>Fouet</a:t>
            </a:r>
          </a:p>
          <a:p>
            <a:r>
              <a:rPr lang="fr-FR" dirty="0" smtClean="0"/>
              <a:t>Pompe</a:t>
            </a:r>
          </a:p>
          <a:p>
            <a:r>
              <a:rPr lang="fr-FR" dirty="0" smtClean="0"/>
              <a:t>Module de réception Wifi</a:t>
            </a:r>
          </a:p>
          <a:p>
            <a:r>
              <a:rPr lang="fr-FR" dirty="0" smtClean="0"/>
              <a:t>Plastique pour découper les pièces</a:t>
            </a:r>
            <a:endParaRPr lang="fr-FR" dirty="0" smtClean="0"/>
          </a:p>
          <a:p>
            <a:endParaRPr lang="fr-FR" dirty="0"/>
          </a:p>
        </p:txBody>
      </p:sp>
    </p:spTree>
    <p:extLst>
      <p:ext uri="{BB962C8B-B14F-4D97-AF65-F5344CB8AC3E}">
        <p14:creationId xmlns:p14="http://schemas.microsoft.com/office/powerpoint/2010/main" val="474100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1"/>
            <a:ext cx="9692640" cy="1100380"/>
          </a:xfrm>
        </p:spPr>
        <p:txBody>
          <a:bodyPr/>
          <a:lstStyle/>
          <a:p>
            <a:r>
              <a:rPr lang="fr-FR" dirty="0" smtClean="0"/>
              <a:t>Utilisation du matériel</a:t>
            </a:r>
            <a:endParaRPr lang="fr-FR" dirty="0"/>
          </a:p>
        </p:txBody>
      </p:sp>
      <p:sp>
        <p:nvSpPr>
          <p:cNvPr id="3" name="Espace réservé du contenu 2"/>
          <p:cNvSpPr>
            <a:spLocks noGrp="1"/>
          </p:cNvSpPr>
          <p:nvPr>
            <p:ph idx="1"/>
          </p:nvPr>
        </p:nvSpPr>
        <p:spPr>
          <a:xfrm>
            <a:off x="225083" y="1448972"/>
            <a:ext cx="10729429" cy="5029200"/>
          </a:xfrm>
        </p:spPr>
        <p:txBody>
          <a:bodyPr>
            <a:normAutofit fontScale="92500" lnSpcReduction="10000"/>
          </a:bodyPr>
          <a:lstStyle/>
          <a:p>
            <a:pPr algn="just"/>
            <a:r>
              <a:rPr lang="fr-FR" b="1" dirty="0"/>
              <a:t>B</a:t>
            </a:r>
            <a:r>
              <a:rPr lang="fr-FR" b="1" dirty="0" smtClean="0"/>
              <a:t>alance</a:t>
            </a:r>
            <a:r>
              <a:rPr lang="fr-FR" dirty="0" smtClean="0"/>
              <a:t>: sert à vérifier qu’un biberon est placé sous le bec verseur et à doser la quantité de 	      lait et d’eau introduite</a:t>
            </a:r>
          </a:p>
          <a:p>
            <a:pPr algn="just"/>
            <a:endParaRPr lang="fr-FR" sz="100" dirty="0" smtClean="0"/>
          </a:p>
          <a:p>
            <a:pPr algn="just"/>
            <a:r>
              <a:rPr lang="fr-FR" b="1" dirty="0"/>
              <a:t>Résistance</a:t>
            </a:r>
            <a:r>
              <a:rPr lang="fr-FR" dirty="0"/>
              <a:t>: chauffe l’eau </a:t>
            </a:r>
            <a:endParaRPr lang="fr-FR" dirty="0" smtClean="0"/>
          </a:p>
          <a:p>
            <a:pPr algn="just"/>
            <a:endParaRPr lang="fr-FR" sz="100" dirty="0" smtClean="0"/>
          </a:p>
          <a:p>
            <a:pPr algn="just"/>
            <a:r>
              <a:rPr lang="fr-FR" b="1" dirty="0" smtClean="0"/>
              <a:t>Thermomètre</a:t>
            </a:r>
            <a:r>
              <a:rPr lang="fr-FR" dirty="0" smtClean="0"/>
              <a:t>: lance la distribution de l’eau une fois la température désirée atteinte</a:t>
            </a:r>
          </a:p>
          <a:p>
            <a:pPr algn="just"/>
            <a:endParaRPr lang="fr-FR" sz="100" dirty="0" smtClean="0"/>
          </a:p>
          <a:p>
            <a:pPr algn="just"/>
            <a:r>
              <a:rPr lang="fr-FR" b="1" dirty="0" smtClean="0"/>
              <a:t>Ecran LCD</a:t>
            </a:r>
            <a:r>
              <a:rPr lang="fr-FR" dirty="0" smtClean="0"/>
              <a:t>: affiche la température et un message de biberon prêt </a:t>
            </a:r>
          </a:p>
          <a:p>
            <a:pPr algn="just"/>
            <a:endParaRPr lang="fr-FR" sz="100" dirty="0" smtClean="0"/>
          </a:p>
          <a:p>
            <a:pPr algn="just"/>
            <a:r>
              <a:rPr lang="fr-FR" b="1" dirty="0" smtClean="0"/>
              <a:t>Moteur pas à pas</a:t>
            </a:r>
            <a:r>
              <a:rPr lang="fr-FR" dirty="0" smtClean="0"/>
              <a:t>: permet la rotation de la pièce doseuse de lait</a:t>
            </a:r>
          </a:p>
          <a:p>
            <a:pPr algn="just"/>
            <a:endParaRPr lang="fr-FR" sz="100" dirty="0" smtClean="0"/>
          </a:p>
          <a:p>
            <a:pPr algn="just"/>
            <a:r>
              <a:rPr lang="fr-FR" b="1" dirty="0" smtClean="0"/>
              <a:t>Pompe</a:t>
            </a:r>
            <a:r>
              <a:rPr lang="fr-FR" dirty="0" smtClean="0"/>
              <a:t>: envoie l’eau dans le biberon</a:t>
            </a:r>
          </a:p>
          <a:p>
            <a:pPr algn="just"/>
            <a:endParaRPr lang="fr-FR" sz="100" dirty="0" smtClean="0"/>
          </a:p>
          <a:p>
            <a:pPr algn="just"/>
            <a:r>
              <a:rPr lang="fr-FR" b="1" dirty="0" smtClean="0"/>
              <a:t>Module Wifi</a:t>
            </a:r>
            <a:r>
              <a:rPr lang="fr-FR" dirty="0" smtClean="0"/>
              <a:t>: permet de recevoir les informations (température, dose) envoyées depuis 		  l’application Android par le consommateur</a:t>
            </a:r>
          </a:p>
          <a:p>
            <a:pPr marL="0" indent="0">
              <a:buNone/>
            </a:pPr>
            <a:endParaRPr lang="fr-FR" dirty="0" smtClean="0"/>
          </a:p>
          <a:p>
            <a:endParaRPr lang="fr-FR" dirty="0" smtClean="0"/>
          </a:p>
        </p:txBody>
      </p:sp>
    </p:spTree>
    <p:extLst>
      <p:ext uri="{BB962C8B-B14F-4D97-AF65-F5344CB8AC3E}">
        <p14:creationId xmlns:p14="http://schemas.microsoft.com/office/powerpoint/2010/main" val="1049916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1872" y="0"/>
            <a:ext cx="9692640" cy="883403"/>
          </a:xfrm>
        </p:spPr>
        <p:txBody>
          <a:bodyPr/>
          <a:lstStyle/>
          <a:p>
            <a:r>
              <a:rPr lang="fr-FR" dirty="0" smtClean="0"/>
              <a:t>Répartition des tâches</a:t>
            </a:r>
            <a:endParaRPr lang="fr-FR" dirty="0"/>
          </a:p>
        </p:txBody>
      </p:sp>
      <p:sp>
        <p:nvSpPr>
          <p:cNvPr id="3" name="Espace réservé du contenu 2"/>
          <p:cNvSpPr>
            <a:spLocks noGrp="1"/>
          </p:cNvSpPr>
          <p:nvPr>
            <p:ph idx="1"/>
          </p:nvPr>
        </p:nvSpPr>
        <p:spPr/>
        <p:txBody>
          <a:bodyPr/>
          <a:lstStyle/>
          <a:p>
            <a:r>
              <a:rPr lang="fr-FR" dirty="0" smtClean="0"/>
              <a:t>Solène : codes informatiques</a:t>
            </a:r>
          </a:p>
          <a:p>
            <a:r>
              <a:rPr lang="fr-FR" dirty="0" smtClean="0"/>
              <a:t>Emma: construction de la machine</a:t>
            </a:r>
          </a:p>
          <a:p>
            <a:r>
              <a:rPr lang="fr-FR" dirty="0" smtClean="0"/>
              <a:t>Claire-Vi: branchements électroniques</a:t>
            </a:r>
          </a:p>
          <a:p>
            <a:endParaRPr lang="fr-FR" dirty="0"/>
          </a:p>
          <a:p>
            <a:pPr marL="0" indent="0" algn="just">
              <a:buNone/>
            </a:pPr>
            <a:r>
              <a:rPr lang="fr-FR" dirty="0" smtClean="0"/>
              <a:t>Bien sûr, les rôles ne sont pas fixes et chacune expérimentera tous les rôles disponibles afin de tirer le plus de connaissances possibles de ce projet</a:t>
            </a:r>
            <a:endParaRPr lang="fr-FR" dirty="0"/>
          </a:p>
        </p:txBody>
      </p:sp>
    </p:spTree>
    <p:extLst>
      <p:ext uri="{BB962C8B-B14F-4D97-AF65-F5344CB8AC3E}">
        <p14:creationId xmlns:p14="http://schemas.microsoft.com/office/powerpoint/2010/main" val="1709996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OTLSHAPE_T_323585acf7fe4c43b0e4c7fec3541ec9_HorizontalConnector1"/>
          <p:cNvCxnSpPr/>
          <p:nvPr>
            <p:custDataLst>
              <p:tags r:id="rId2"/>
            </p:custDataLst>
          </p:nvPr>
        </p:nvCxnSpPr>
        <p:spPr>
          <a:xfrm>
            <a:off x="1625398" y="4980183"/>
            <a:ext cx="1422684"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a8b300f39aff4bc58f0699eca00c37f4_HorizontalConnector1"/>
          <p:cNvCxnSpPr/>
          <p:nvPr>
            <p:custDataLst>
              <p:tags r:id="rId3"/>
            </p:custDataLst>
          </p:nvPr>
        </p:nvCxnSpPr>
        <p:spPr>
          <a:xfrm>
            <a:off x="1158999" y="4449566"/>
            <a:ext cx="3468389"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OTLSHAPE_T_92d3055546b74b2c88f17a5f433cec81_HorizontalConnector1"/>
          <p:cNvCxnSpPr/>
          <p:nvPr>
            <p:custDataLst>
              <p:tags r:id="rId4"/>
            </p:custDataLst>
          </p:nvPr>
        </p:nvCxnSpPr>
        <p:spPr>
          <a:xfrm>
            <a:off x="2530708" y="3985381"/>
            <a:ext cx="1290731"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OTLSHAPE_T_63ce90d9dfe840d599ce11b9d7fe382b_HorizontalConnector1"/>
          <p:cNvCxnSpPr/>
          <p:nvPr>
            <p:custDataLst>
              <p:tags r:id="rId5"/>
            </p:custDataLst>
          </p:nvPr>
        </p:nvCxnSpPr>
        <p:spPr>
          <a:xfrm>
            <a:off x="1563748" y="3486813"/>
            <a:ext cx="132776"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OTLSHAPE_TB_00000000000000000000000000000000_LeftEndCaps"/>
          <p:cNvSpPr txBox="1"/>
          <p:nvPr>
            <p:custDataLst>
              <p:tags r:id="rId6"/>
            </p:custDataLst>
          </p:nvPr>
        </p:nvSpPr>
        <p:spPr>
          <a:xfrm>
            <a:off x="11320374" y="1807652"/>
            <a:ext cx="499880" cy="307777"/>
          </a:xfrm>
          <a:prstGeom prst="rect">
            <a:avLst/>
          </a:prstGeom>
          <a:noFill/>
        </p:spPr>
        <p:txBody>
          <a:bodyPr vert="horz" wrap="none" lIns="0" tIns="0" rIns="0" bIns="0" rtlCol="0" anchor="ctr" anchorCtr="0">
            <a:spAutoFit/>
          </a:bodyPr>
          <a:lstStyle/>
          <a:p>
            <a:pPr algn="ctr"/>
            <a:r>
              <a:rPr lang="fr-FR" sz="2000" b="1" spc="-38" dirty="0" smtClean="0">
                <a:solidFill>
                  <a:srgbClr val="ED7D31"/>
                </a:solidFill>
                <a:latin typeface="Calibri"/>
              </a:rPr>
              <a:t>2018</a:t>
            </a:r>
            <a:endParaRPr lang="fr-FR" sz="2000" b="1" spc="-38" dirty="0">
              <a:solidFill>
                <a:srgbClr val="ED7D31"/>
              </a:solidFill>
              <a:latin typeface="Calibri"/>
            </a:endParaRPr>
          </a:p>
        </p:txBody>
      </p:sp>
      <p:sp>
        <p:nvSpPr>
          <p:cNvPr id="4" name="OTLSHAPE_TB_00000000000000000000000000000000_ScaleContainer"/>
          <p:cNvSpPr/>
          <p:nvPr>
            <p:custDataLst>
              <p:tags r:id="rId7"/>
            </p:custDataLst>
          </p:nvPr>
        </p:nvSpPr>
        <p:spPr>
          <a:xfrm>
            <a:off x="930314" y="1779563"/>
            <a:ext cx="10337800" cy="381000"/>
          </a:xfrm>
          <a:prstGeom prst="rect">
            <a:avLst/>
          </a:prstGeom>
          <a:gradFill flip="none" rotWithShape="1">
            <a:gsLst>
              <a:gs pos="0">
                <a:srgbClr val="696464"/>
              </a:gs>
              <a:gs pos="0">
                <a:schemeClr val="dk2"/>
              </a:gs>
            </a:gsLst>
            <a:lin ang="5400000" scaled="1"/>
            <a:tileRect/>
          </a:gradFill>
          <a:ln w="1397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397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5" name="OTLSHAPE_TB_00000000000000000000000000000000_ElapsedTime"/>
          <p:cNvSpPr/>
          <p:nvPr>
            <p:custDataLst>
              <p:tags r:id="rId8"/>
            </p:custDataLst>
          </p:nvPr>
        </p:nvSpPr>
        <p:spPr>
          <a:xfrm>
            <a:off x="926322" y="2115429"/>
            <a:ext cx="711200" cy="76200"/>
          </a:xfrm>
          <a:prstGeom prst="rect">
            <a:avLst/>
          </a:prstGeom>
          <a:solidFill>
            <a:srgbClr val="FF0000">
              <a:alpha val="74902"/>
            </a:srgbClr>
          </a:solidFill>
          <a:ln w="13970" cap="flat" cmpd="sng" algn="ctr">
            <a:noFill/>
            <a:prstDash val="solid"/>
          </a:ln>
          <a:effectLst/>
          <a:scene3d>
            <a:camera prst="orthographicFront"/>
            <a:lightRig rig="threePt" dir="t">
              <a:rot lat="0" lon="0" rev="0"/>
            </a:lightRig>
          </a:scene3d>
          <a:sp3d>
            <a:bevelT w="12700" h="139700"/>
          </a:sp3d>
          <a:extLst>
            <a:ext uri="{91240B29-F687-4F45-9708-019B960494DF}">
              <a14:hiddenLine xmlns:a14="http://schemas.microsoft.com/office/drawing/2010/main" w="1397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6" name="OTLSHAPE_TB_00000000000000000000000000000000_TodayMarkerShape"/>
          <p:cNvSpPr/>
          <p:nvPr>
            <p:custDataLst>
              <p:tags r:id="rId9"/>
            </p:custDataLst>
          </p:nvPr>
        </p:nvSpPr>
        <p:spPr>
          <a:xfrm>
            <a:off x="1600042" y="2191629"/>
            <a:ext cx="114300" cy="127000"/>
          </a:xfrm>
          <a:prstGeom prst="triangle">
            <a:avLst/>
          </a:prstGeom>
          <a:solidFill>
            <a:srgbClr val="FF0000"/>
          </a:solidFill>
          <a:ln w="13970" cap="flat" cmpd="sng" algn="ctr">
            <a:noFill/>
            <a:prstDash val="solid"/>
          </a:ln>
          <a:effectLst>
            <a:outerShdw>
              <a:scrgbClr r="0" g="0" b="0">
                <a:alpha val="50000"/>
              </a:scrgbClr>
            </a:outerShdw>
          </a:effectLst>
          <a:extLst>
            <a:ext uri="{91240B29-F687-4F45-9708-019B960494DF}">
              <a14:hiddenLine xmlns:a14="http://schemas.microsoft.com/office/drawing/2010/main" w="1397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7" name="OTLSHAPE_TB_00000000000000000000000000000000_TodayMarkerText"/>
          <p:cNvSpPr txBox="1"/>
          <p:nvPr>
            <p:custDataLst>
              <p:tags r:id="rId10"/>
            </p:custDataLst>
          </p:nvPr>
        </p:nvSpPr>
        <p:spPr>
          <a:xfrm>
            <a:off x="1159586" y="2303935"/>
            <a:ext cx="848310" cy="215444"/>
          </a:xfrm>
          <a:prstGeom prst="rect">
            <a:avLst/>
          </a:prstGeom>
          <a:noFill/>
        </p:spPr>
        <p:txBody>
          <a:bodyPr vert="horz" wrap="none" lIns="0" tIns="0" rIns="0" bIns="0" rtlCol="0" anchor="ctr" anchorCtr="0">
            <a:spAutoFit/>
          </a:bodyPr>
          <a:lstStyle/>
          <a:p>
            <a:pPr algn="ctr"/>
            <a:r>
              <a:rPr lang="fr-FR" sz="1400" spc="-6" smtClean="0">
                <a:solidFill>
                  <a:schemeClr val="dk1"/>
                </a:solidFill>
                <a:latin typeface="Calibri"/>
              </a:rPr>
              <a:t>Aujourd'hui</a:t>
            </a:r>
            <a:endParaRPr lang="fr-FR" sz="1400" spc="-6">
              <a:solidFill>
                <a:schemeClr val="dk1"/>
              </a:solidFill>
              <a:latin typeface="Calibri"/>
            </a:endParaRPr>
          </a:p>
        </p:txBody>
      </p:sp>
      <p:sp>
        <p:nvSpPr>
          <p:cNvPr id="8" name="OTLSHAPE_TB_00000000000000000000000000000000_TimescaleInterval1"/>
          <p:cNvSpPr txBox="1"/>
          <p:nvPr>
            <p:custDataLst>
              <p:tags r:id="rId11"/>
            </p:custDataLst>
          </p:nvPr>
        </p:nvSpPr>
        <p:spPr>
          <a:xfrm>
            <a:off x="930314" y="1908102"/>
            <a:ext cx="647700" cy="186055"/>
          </a:xfrm>
          <a:prstGeom prst="rect">
            <a:avLst/>
          </a:prstGeom>
          <a:noFill/>
        </p:spPr>
        <p:txBody>
          <a:bodyPr vert="horz" wrap="none" lIns="0" tIns="0" rIns="0" bIns="0" rtlCol="0" anchor="ctr" anchorCtr="0">
            <a:noAutofit/>
          </a:bodyPr>
          <a:lstStyle/>
          <a:p>
            <a:r>
              <a:rPr lang="fr-FR" sz="1400" spc="-10" dirty="0" smtClean="0">
                <a:solidFill>
                  <a:schemeClr val="lt1"/>
                </a:solidFill>
                <a:latin typeface="Calibri"/>
              </a:rPr>
              <a:t>Semaine 1</a:t>
            </a:r>
            <a:endParaRPr lang="fr-FR" sz="1400" spc="-10" dirty="0">
              <a:solidFill>
                <a:schemeClr val="lt1"/>
              </a:solidFill>
              <a:latin typeface="Calibri"/>
            </a:endParaRPr>
          </a:p>
        </p:txBody>
      </p:sp>
      <p:cxnSp>
        <p:nvCxnSpPr>
          <p:cNvPr id="9" name="OTLSHAPE_TB_00000000000000000000000000000000_Separator1"/>
          <p:cNvCxnSpPr/>
          <p:nvPr>
            <p:custDataLst>
              <p:tags r:id="rId12"/>
            </p:custDataLst>
          </p:nvPr>
        </p:nvCxnSpPr>
        <p:spPr>
          <a:xfrm>
            <a:off x="2157472"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TLSHAPE_TB_00000000000000000000000000000000_TimescaleInterval2"/>
          <p:cNvSpPr txBox="1"/>
          <p:nvPr>
            <p:custDataLst>
              <p:tags r:id="rId13"/>
            </p:custDataLst>
          </p:nvPr>
        </p:nvSpPr>
        <p:spPr>
          <a:xfrm>
            <a:off x="2220973" y="1908102"/>
            <a:ext cx="75470" cy="186055"/>
          </a:xfrm>
          <a:prstGeom prst="rect">
            <a:avLst/>
          </a:prstGeom>
          <a:noFill/>
        </p:spPr>
        <p:txBody>
          <a:bodyPr vert="horz" wrap="none" lIns="0" tIns="0" rIns="0" bIns="0" rtlCol="0" anchor="ctr" anchorCtr="0">
            <a:noAutofit/>
          </a:bodyPr>
          <a:lstStyle/>
          <a:p>
            <a:r>
              <a:rPr lang="fr-FR" sz="1400" spc="-26" smtClean="0">
                <a:solidFill>
                  <a:schemeClr val="lt1"/>
                </a:solidFill>
                <a:latin typeface="Calibri"/>
              </a:rPr>
              <a:t>3</a:t>
            </a:r>
            <a:endParaRPr lang="fr-FR" sz="1400" spc="-26">
              <a:solidFill>
                <a:schemeClr val="lt1"/>
              </a:solidFill>
              <a:latin typeface="Calibri"/>
            </a:endParaRPr>
          </a:p>
        </p:txBody>
      </p:sp>
      <p:cxnSp>
        <p:nvCxnSpPr>
          <p:cNvPr id="11" name="OTLSHAPE_TB_00000000000000000000000000000000_Separator2"/>
          <p:cNvCxnSpPr/>
          <p:nvPr>
            <p:custDataLst>
              <p:tags r:id="rId14"/>
            </p:custDataLst>
          </p:nvPr>
        </p:nvCxnSpPr>
        <p:spPr>
          <a:xfrm>
            <a:off x="3448131"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TLSHAPE_TB_00000000000000000000000000000000_TimescaleInterval3"/>
          <p:cNvSpPr txBox="1"/>
          <p:nvPr>
            <p:custDataLst>
              <p:tags r:id="rId15"/>
            </p:custDataLst>
          </p:nvPr>
        </p:nvSpPr>
        <p:spPr>
          <a:xfrm>
            <a:off x="3511632" y="1908102"/>
            <a:ext cx="75470" cy="186055"/>
          </a:xfrm>
          <a:prstGeom prst="rect">
            <a:avLst/>
          </a:prstGeom>
          <a:noFill/>
        </p:spPr>
        <p:txBody>
          <a:bodyPr vert="horz" wrap="none" lIns="0" tIns="0" rIns="0" bIns="0" rtlCol="0" anchor="ctr" anchorCtr="0">
            <a:noAutofit/>
          </a:bodyPr>
          <a:lstStyle/>
          <a:p>
            <a:r>
              <a:rPr lang="fr-FR" sz="1400" spc="-26" smtClean="0">
                <a:solidFill>
                  <a:schemeClr val="lt1"/>
                </a:solidFill>
                <a:latin typeface="Calibri"/>
              </a:rPr>
              <a:t>5</a:t>
            </a:r>
            <a:endParaRPr lang="fr-FR" sz="1400" spc="-26">
              <a:solidFill>
                <a:schemeClr val="lt1"/>
              </a:solidFill>
              <a:latin typeface="Calibri"/>
            </a:endParaRPr>
          </a:p>
        </p:txBody>
      </p:sp>
      <p:cxnSp>
        <p:nvCxnSpPr>
          <p:cNvPr id="13" name="OTLSHAPE_TB_00000000000000000000000000000000_Separator3"/>
          <p:cNvCxnSpPr/>
          <p:nvPr>
            <p:custDataLst>
              <p:tags r:id="rId16"/>
            </p:custDataLst>
          </p:nvPr>
        </p:nvCxnSpPr>
        <p:spPr>
          <a:xfrm>
            <a:off x="4738790"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TLSHAPE_TB_00000000000000000000000000000000_TimescaleInterval4"/>
          <p:cNvSpPr txBox="1"/>
          <p:nvPr>
            <p:custDataLst>
              <p:tags r:id="rId17"/>
            </p:custDataLst>
          </p:nvPr>
        </p:nvSpPr>
        <p:spPr>
          <a:xfrm>
            <a:off x="4802291" y="1908102"/>
            <a:ext cx="75470" cy="186055"/>
          </a:xfrm>
          <a:prstGeom prst="rect">
            <a:avLst/>
          </a:prstGeom>
          <a:noFill/>
        </p:spPr>
        <p:txBody>
          <a:bodyPr vert="horz" wrap="none" lIns="0" tIns="0" rIns="0" bIns="0" rtlCol="0" anchor="ctr" anchorCtr="0">
            <a:noAutofit/>
          </a:bodyPr>
          <a:lstStyle/>
          <a:p>
            <a:r>
              <a:rPr lang="fr-FR" sz="1400" spc="-26" smtClean="0">
                <a:solidFill>
                  <a:schemeClr val="lt1"/>
                </a:solidFill>
                <a:latin typeface="Calibri"/>
              </a:rPr>
              <a:t>7</a:t>
            </a:r>
            <a:endParaRPr lang="fr-FR" sz="1400" spc="-26">
              <a:solidFill>
                <a:schemeClr val="lt1"/>
              </a:solidFill>
              <a:latin typeface="Calibri"/>
            </a:endParaRPr>
          </a:p>
        </p:txBody>
      </p:sp>
      <p:cxnSp>
        <p:nvCxnSpPr>
          <p:cNvPr id="15" name="OTLSHAPE_TB_00000000000000000000000000000000_Separator4"/>
          <p:cNvCxnSpPr/>
          <p:nvPr>
            <p:custDataLst>
              <p:tags r:id="rId18"/>
            </p:custDataLst>
          </p:nvPr>
        </p:nvCxnSpPr>
        <p:spPr>
          <a:xfrm>
            <a:off x="6029449"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TLSHAPE_TB_00000000000000000000000000000000_TimescaleInterval5"/>
          <p:cNvSpPr txBox="1"/>
          <p:nvPr>
            <p:custDataLst>
              <p:tags r:id="rId19"/>
            </p:custDataLst>
          </p:nvPr>
        </p:nvSpPr>
        <p:spPr>
          <a:xfrm>
            <a:off x="6092949" y="1908102"/>
            <a:ext cx="75470" cy="186055"/>
          </a:xfrm>
          <a:prstGeom prst="rect">
            <a:avLst/>
          </a:prstGeom>
          <a:noFill/>
        </p:spPr>
        <p:txBody>
          <a:bodyPr vert="horz" wrap="none" lIns="0" tIns="0" rIns="0" bIns="0" rtlCol="0" anchor="ctr" anchorCtr="0">
            <a:noAutofit/>
          </a:bodyPr>
          <a:lstStyle/>
          <a:p>
            <a:r>
              <a:rPr lang="fr-FR" sz="1400" spc="-26" dirty="0" smtClean="0">
                <a:solidFill>
                  <a:schemeClr val="lt1"/>
                </a:solidFill>
                <a:latin typeface="Calibri"/>
              </a:rPr>
              <a:t>9</a:t>
            </a:r>
            <a:endParaRPr lang="fr-FR" sz="1400" spc="-26" dirty="0">
              <a:solidFill>
                <a:schemeClr val="lt1"/>
              </a:solidFill>
              <a:latin typeface="Calibri"/>
            </a:endParaRPr>
          </a:p>
        </p:txBody>
      </p:sp>
      <p:cxnSp>
        <p:nvCxnSpPr>
          <p:cNvPr id="17" name="OTLSHAPE_TB_00000000000000000000000000000000_Separator5"/>
          <p:cNvCxnSpPr/>
          <p:nvPr>
            <p:custDataLst>
              <p:tags r:id="rId20"/>
            </p:custDataLst>
          </p:nvPr>
        </p:nvCxnSpPr>
        <p:spPr>
          <a:xfrm>
            <a:off x="7320107"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TB_00000000000000000000000000000000_TimescaleInterval6"/>
          <p:cNvSpPr txBox="1"/>
          <p:nvPr>
            <p:custDataLst>
              <p:tags r:id="rId21"/>
            </p:custDataLst>
          </p:nvPr>
        </p:nvSpPr>
        <p:spPr>
          <a:xfrm>
            <a:off x="7383608" y="1908102"/>
            <a:ext cx="150939" cy="186055"/>
          </a:xfrm>
          <a:prstGeom prst="rect">
            <a:avLst/>
          </a:prstGeom>
          <a:noFill/>
        </p:spPr>
        <p:txBody>
          <a:bodyPr vert="horz" wrap="none" lIns="0" tIns="0" rIns="0" bIns="0" rtlCol="0" anchor="ctr" anchorCtr="0">
            <a:noAutofit/>
          </a:bodyPr>
          <a:lstStyle/>
          <a:p>
            <a:r>
              <a:rPr lang="fr-FR" sz="1400" spc="-26" smtClean="0">
                <a:solidFill>
                  <a:schemeClr val="lt1"/>
                </a:solidFill>
                <a:latin typeface="Calibri"/>
              </a:rPr>
              <a:t>11</a:t>
            </a:r>
            <a:endParaRPr lang="fr-FR" sz="1400" spc="-26">
              <a:solidFill>
                <a:schemeClr val="lt1"/>
              </a:solidFill>
              <a:latin typeface="Calibri"/>
            </a:endParaRPr>
          </a:p>
        </p:txBody>
      </p:sp>
      <p:cxnSp>
        <p:nvCxnSpPr>
          <p:cNvPr id="19" name="OTLSHAPE_TB_00000000000000000000000000000000_Separator6"/>
          <p:cNvCxnSpPr/>
          <p:nvPr>
            <p:custDataLst>
              <p:tags r:id="rId22"/>
            </p:custDataLst>
          </p:nvPr>
        </p:nvCxnSpPr>
        <p:spPr>
          <a:xfrm>
            <a:off x="8610766"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B_00000000000000000000000000000000_TimescaleInterval7"/>
          <p:cNvSpPr txBox="1"/>
          <p:nvPr>
            <p:custDataLst>
              <p:tags r:id="rId23"/>
            </p:custDataLst>
          </p:nvPr>
        </p:nvSpPr>
        <p:spPr>
          <a:xfrm>
            <a:off x="8674267" y="1908102"/>
            <a:ext cx="150939" cy="186055"/>
          </a:xfrm>
          <a:prstGeom prst="rect">
            <a:avLst/>
          </a:prstGeom>
          <a:noFill/>
        </p:spPr>
        <p:txBody>
          <a:bodyPr vert="horz" wrap="none" lIns="0" tIns="0" rIns="0" bIns="0" rtlCol="0" anchor="ctr" anchorCtr="0">
            <a:noAutofit/>
          </a:bodyPr>
          <a:lstStyle/>
          <a:p>
            <a:r>
              <a:rPr lang="fr-FR" sz="1400" spc="-26" smtClean="0">
                <a:solidFill>
                  <a:schemeClr val="lt1"/>
                </a:solidFill>
                <a:latin typeface="Calibri"/>
              </a:rPr>
              <a:t>13</a:t>
            </a:r>
            <a:endParaRPr lang="fr-FR" sz="1400" spc="-26">
              <a:solidFill>
                <a:schemeClr val="lt1"/>
              </a:solidFill>
              <a:latin typeface="Calibri"/>
            </a:endParaRPr>
          </a:p>
        </p:txBody>
      </p:sp>
      <p:cxnSp>
        <p:nvCxnSpPr>
          <p:cNvPr id="21" name="OTLSHAPE_TB_00000000000000000000000000000000_Separator7"/>
          <p:cNvCxnSpPr/>
          <p:nvPr>
            <p:custDataLst>
              <p:tags r:id="rId24"/>
            </p:custDataLst>
          </p:nvPr>
        </p:nvCxnSpPr>
        <p:spPr>
          <a:xfrm>
            <a:off x="9901425" y="1899529"/>
            <a:ext cx="0" cy="203200"/>
          </a:xfrm>
          <a:prstGeom prst="line">
            <a:avLst/>
          </a:prstGeom>
          <a:ln w="9525"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TLSHAPE_TB_00000000000000000000000000000000_TimescaleInterval8"/>
          <p:cNvSpPr txBox="1"/>
          <p:nvPr>
            <p:custDataLst>
              <p:tags r:id="rId25"/>
            </p:custDataLst>
          </p:nvPr>
        </p:nvSpPr>
        <p:spPr>
          <a:xfrm>
            <a:off x="9964926" y="1908102"/>
            <a:ext cx="150939" cy="186055"/>
          </a:xfrm>
          <a:prstGeom prst="rect">
            <a:avLst/>
          </a:prstGeom>
          <a:noFill/>
        </p:spPr>
        <p:txBody>
          <a:bodyPr vert="horz" wrap="none" lIns="0" tIns="0" rIns="0" bIns="0" rtlCol="0" anchor="ctr" anchorCtr="0">
            <a:noAutofit/>
          </a:bodyPr>
          <a:lstStyle/>
          <a:p>
            <a:r>
              <a:rPr lang="fr-FR" sz="1400" spc="-26" smtClean="0">
                <a:solidFill>
                  <a:schemeClr val="lt1"/>
                </a:solidFill>
                <a:latin typeface="Calibri"/>
              </a:rPr>
              <a:t>15</a:t>
            </a:r>
            <a:endParaRPr lang="fr-FR" sz="1400" spc="-26">
              <a:solidFill>
                <a:schemeClr val="lt1"/>
              </a:solidFill>
              <a:latin typeface="Calibri"/>
            </a:endParaRPr>
          </a:p>
        </p:txBody>
      </p:sp>
      <p:sp>
        <p:nvSpPr>
          <p:cNvPr id="27" name="OTLSHAPE_T_bdb11a26d20a4e0397d92817b0af0ada_Shape"/>
          <p:cNvSpPr/>
          <p:nvPr>
            <p:custDataLst>
              <p:tags r:id="rId26"/>
            </p:custDataLst>
          </p:nvPr>
        </p:nvSpPr>
        <p:spPr>
          <a:xfrm>
            <a:off x="1568532" y="2818751"/>
            <a:ext cx="2959100" cy="203200"/>
          </a:xfrm>
          <a:prstGeom prst="roundRect">
            <a:avLst/>
          </a:prstGeom>
          <a:solidFill>
            <a:srgbClr val="FFED13"/>
          </a:solidFill>
          <a:ln w="1397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397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28" name="OTLSHAPE_T_bdb11a26d20a4e0397d92817b0af0ada_ShapePercentage" hidden="1"/>
          <p:cNvSpPr/>
          <p:nvPr>
            <p:custDataLst>
              <p:tags r:id="rId27"/>
            </p:custDataLst>
          </p:nvPr>
        </p:nvSpPr>
        <p:spPr>
          <a:xfrm>
            <a:off x="1394315"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TLSHAPE_T_bdb11a26d20a4e0397d92817b0af0ada_Duration" hidden="1"/>
          <p:cNvSpPr txBox="1"/>
          <p:nvPr>
            <p:custDataLst>
              <p:tags r:id="rId28"/>
            </p:custDataLst>
          </p:nvPr>
        </p:nvSpPr>
        <p:spPr>
          <a:xfrm>
            <a:off x="0" y="3945255"/>
            <a:ext cx="419100" cy="155025"/>
          </a:xfrm>
          <a:prstGeom prst="rect">
            <a:avLst/>
          </a:prstGeom>
          <a:noFill/>
        </p:spPr>
        <p:txBody>
          <a:bodyPr vert="horz" wrap="square" lIns="0" tIns="0" rIns="0" bIns="0" rtlCol="0" anchor="ctr" anchorCtr="0">
            <a:spAutoFit/>
          </a:bodyPr>
          <a:lstStyle/>
          <a:p>
            <a:pPr algn="ctr"/>
            <a:r>
              <a:rPr lang="fr-FR" sz="1000" smtClean="0">
                <a:solidFill>
                  <a:srgbClr val="ED7D31"/>
                </a:solidFill>
                <a:latin typeface="Calibri"/>
              </a:rPr>
              <a:t>32 jours</a:t>
            </a:r>
            <a:endParaRPr lang="fr-FR" sz="1000">
              <a:solidFill>
                <a:srgbClr val="ED7D31"/>
              </a:solidFill>
              <a:latin typeface="Calibri"/>
            </a:endParaRPr>
          </a:p>
        </p:txBody>
      </p:sp>
      <p:sp>
        <p:nvSpPr>
          <p:cNvPr id="30" name="OTLSHAPE_T_bdb11a26d20a4e0397d92817b0af0ada_TextPercentage" hidden="1"/>
          <p:cNvSpPr txBox="1"/>
          <p:nvPr>
            <p:custDataLst>
              <p:tags r:id="rId29"/>
            </p:custDataLst>
          </p:nvPr>
        </p:nvSpPr>
        <p:spPr>
          <a:xfrm>
            <a:off x="0" y="4100280"/>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a:endParaRPr>
          </a:p>
        </p:txBody>
      </p:sp>
      <p:sp>
        <p:nvSpPr>
          <p:cNvPr id="31" name="OTLSHAPE_T_bdb11a26d20a4e0397d92817b0af0ada_StartDate" hidden="1"/>
          <p:cNvSpPr txBox="1"/>
          <p:nvPr>
            <p:custDataLst>
              <p:tags r:id="rId30"/>
            </p:custDataLst>
          </p:nvPr>
        </p:nvSpPr>
        <p:spPr>
          <a:xfrm>
            <a:off x="0" y="41002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12" name="OTLSHAPE_T_bdb11a26d20a4e0397d92817b0af0ada_EndDate" hidden="1"/>
          <p:cNvSpPr txBox="1"/>
          <p:nvPr>
            <p:custDataLst>
              <p:tags r:id="rId31"/>
            </p:custDataLst>
          </p:nvPr>
        </p:nvSpPr>
        <p:spPr>
          <a:xfrm>
            <a:off x="0" y="41002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13" name="OTLSHAPE_T_bdb11a26d20a4e0397d92817b0af0ada_JoinedDate"/>
          <p:cNvSpPr txBox="1"/>
          <p:nvPr>
            <p:custDataLst>
              <p:tags r:id="rId32"/>
            </p:custDataLst>
          </p:nvPr>
        </p:nvSpPr>
        <p:spPr>
          <a:xfrm>
            <a:off x="4608199" y="2758768"/>
            <a:ext cx="1206500" cy="323165"/>
          </a:xfrm>
          <a:prstGeom prst="rect">
            <a:avLst/>
          </a:prstGeom>
          <a:noFill/>
        </p:spPr>
        <p:txBody>
          <a:bodyPr vert="horz" wrap="square" lIns="0" tIns="0" rIns="0" bIns="0" rtlCol="0" anchor="ctr" anchorCtr="0">
            <a:spAutoFit/>
          </a:bodyPr>
          <a:lstStyle/>
          <a:p>
            <a:r>
              <a:rPr lang="fr-FR" sz="1050" spc="-6" dirty="0" smtClean="0">
                <a:solidFill>
                  <a:srgbClr val="44546A"/>
                </a:solidFill>
                <a:latin typeface="Calibri"/>
              </a:rPr>
              <a:t>19/1/2018 - 19/2/2018</a:t>
            </a:r>
            <a:endParaRPr lang="fr-FR" sz="1050" spc="-6" dirty="0">
              <a:solidFill>
                <a:srgbClr val="44546A"/>
              </a:solidFill>
              <a:latin typeface="Calibri"/>
            </a:endParaRPr>
          </a:p>
        </p:txBody>
      </p:sp>
      <p:sp>
        <p:nvSpPr>
          <p:cNvPr id="514" name="OTLSHAPE_T_bdb11a26d20a4e0397d92817b0af0ada_Title"/>
          <p:cNvSpPr txBox="1"/>
          <p:nvPr>
            <p:custDataLst>
              <p:tags r:id="rId33"/>
            </p:custDataLst>
          </p:nvPr>
        </p:nvSpPr>
        <p:spPr>
          <a:xfrm>
            <a:off x="113522" y="2818751"/>
            <a:ext cx="1696524" cy="184666"/>
          </a:xfrm>
          <a:prstGeom prst="rect">
            <a:avLst/>
          </a:prstGeom>
          <a:noFill/>
        </p:spPr>
        <p:txBody>
          <a:bodyPr vert="horz" wrap="square" lIns="0" tIns="0" rIns="0" bIns="0" rtlCol="0" anchor="ctr" anchorCtr="0">
            <a:spAutoFit/>
          </a:bodyPr>
          <a:lstStyle/>
          <a:p>
            <a:r>
              <a:rPr lang="fr-FR" sz="1200" b="1" spc="-10" dirty="0" smtClean="0">
                <a:solidFill>
                  <a:schemeClr val="dk1"/>
                </a:solidFill>
                <a:latin typeface="Calibri"/>
              </a:rPr>
              <a:t>Tester les composants</a:t>
            </a:r>
            <a:endParaRPr lang="fr-FR" sz="1200" b="1" spc="-10" dirty="0">
              <a:solidFill>
                <a:schemeClr val="dk1"/>
              </a:solidFill>
              <a:latin typeface="Calibri"/>
            </a:endParaRPr>
          </a:p>
        </p:txBody>
      </p:sp>
      <p:sp>
        <p:nvSpPr>
          <p:cNvPr id="515" name="OTLSHAPE_T_63ce90d9dfe840d599ce11b9d7fe382b_Shape"/>
          <p:cNvSpPr/>
          <p:nvPr>
            <p:custDataLst>
              <p:tags r:id="rId34"/>
            </p:custDataLst>
          </p:nvPr>
        </p:nvSpPr>
        <p:spPr>
          <a:xfrm>
            <a:off x="1843191" y="3343303"/>
            <a:ext cx="2959100" cy="203200"/>
          </a:xfrm>
          <a:prstGeom prst="roundRect">
            <a:avLst/>
          </a:prstGeom>
          <a:solidFill>
            <a:srgbClr val="FB9A00"/>
          </a:solidFill>
          <a:ln w="1397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397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516" name="OTLSHAPE_T_63ce90d9dfe840d599ce11b9d7fe382b_ShapePercentage" hidden="1"/>
          <p:cNvSpPr/>
          <p:nvPr>
            <p:custDataLst>
              <p:tags r:id="rId35"/>
            </p:custDataLst>
          </p:nvPr>
        </p:nvSpPr>
        <p:spPr>
          <a:xfrm>
            <a:off x="1763075"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7" name="OTLSHAPE_T_63ce90d9dfe840d599ce11b9d7fe382b_Duration" hidden="1"/>
          <p:cNvSpPr txBox="1"/>
          <p:nvPr>
            <p:custDataLst>
              <p:tags r:id="rId36"/>
            </p:custDataLst>
          </p:nvPr>
        </p:nvSpPr>
        <p:spPr>
          <a:xfrm>
            <a:off x="0" y="4211955"/>
            <a:ext cx="419100" cy="155025"/>
          </a:xfrm>
          <a:prstGeom prst="rect">
            <a:avLst/>
          </a:prstGeom>
          <a:noFill/>
        </p:spPr>
        <p:txBody>
          <a:bodyPr vert="horz" wrap="square" lIns="0" tIns="0" rIns="0" bIns="0" rtlCol="0" anchor="ctr" anchorCtr="0">
            <a:spAutoFit/>
          </a:bodyPr>
          <a:lstStyle/>
          <a:p>
            <a:pPr algn="ctr"/>
            <a:r>
              <a:rPr lang="fr-FR" sz="1000" smtClean="0">
                <a:solidFill>
                  <a:srgbClr val="ED7D31"/>
                </a:solidFill>
                <a:latin typeface="Calibri"/>
              </a:rPr>
              <a:t>32 jours</a:t>
            </a:r>
            <a:endParaRPr lang="fr-FR" sz="1000">
              <a:solidFill>
                <a:srgbClr val="ED7D31"/>
              </a:solidFill>
              <a:latin typeface="Calibri"/>
            </a:endParaRPr>
          </a:p>
        </p:txBody>
      </p:sp>
      <p:sp>
        <p:nvSpPr>
          <p:cNvPr id="518" name="OTLSHAPE_T_63ce90d9dfe840d599ce11b9d7fe382b_TextPercentage" hidden="1"/>
          <p:cNvSpPr txBox="1"/>
          <p:nvPr>
            <p:custDataLst>
              <p:tags r:id="rId37"/>
            </p:custDataLst>
          </p:nvPr>
        </p:nvSpPr>
        <p:spPr>
          <a:xfrm>
            <a:off x="0" y="4366980"/>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a:endParaRPr>
          </a:p>
        </p:txBody>
      </p:sp>
      <p:sp>
        <p:nvSpPr>
          <p:cNvPr id="519" name="OTLSHAPE_T_63ce90d9dfe840d599ce11b9d7fe382b_StartDate" hidden="1"/>
          <p:cNvSpPr txBox="1"/>
          <p:nvPr>
            <p:custDataLst>
              <p:tags r:id="rId38"/>
            </p:custDataLst>
          </p:nvPr>
        </p:nvSpPr>
        <p:spPr>
          <a:xfrm>
            <a:off x="0" y="43669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20" name="OTLSHAPE_T_63ce90d9dfe840d599ce11b9d7fe382b_EndDate" hidden="1"/>
          <p:cNvSpPr txBox="1"/>
          <p:nvPr>
            <p:custDataLst>
              <p:tags r:id="rId39"/>
            </p:custDataLst>
          </p:nvPr>
        </p:nvSpPr>
        <p:spPr>
          <a:xfrm>
            <a:off x="0" y="43669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21" name="OTLSHAPE_T_63ce90d9dfe840d599ce11b9d7fe382b_JoinedDate"/>
          <p:cNvSpPr txBox="1"/>
          <p:nvPr>
            <p:custDataLst>
              <p:tags r:id="rId40"/>
            </p:custDataLst>
          </p:nvPr>
        </p:nvSpPr>
        <p:spPr>
          <a:xfrm>
            <a:off x="4877761" y="3325230"/>
            <a:ext cx="1206500" cy="323165"/>
          </a:xfrm>
          <a:prstGeom prst="rect">
            <a:avLst/>
          </a:prstGeom>
          <a:noFill/>
        </p:spPr>
        <p:txBody>
          <a:bodyPr vert="horz" wrap="square" lIns="0" tIns="0" rIns="0" bIns="0" rtlCol="0" anchor="ctr" anchorCtr="0">
            <a:spAutoFit/>
          </a:bodyPr>
          <a:lstStyle/>
          <a:p>
            <a:r>
              <a:rPr lang="fr-FR" sz="1050" spc="-6" smtClean="0">
                <a:solidFill>
                  <a:srgbClr val="44546A"/>
                </a:solidFill>
                <a:latin typeface="Calibri"/>
              </a:rPr>
              <a:t>23/1/2018 - 23/2/2018</a:t>
            </a:r>
            <a:endParaRPr lang="fr-FR" sz="1050" spc="-6">
              <a:solidFill>
                <a:srgbClr val="44546A"/>
              </a:solidFill>
              <a:latin typeface="Calibri"/>
            </a:endParaRPr>
          </a:p>
        </p:txBody>
      </p:sp>
      <p:sp>
        <p:nvSpPr>
          <p:cNvPr id="522" name="OTLSHAPE_T_63ce90d9dfe840d599ce11b9d7fe382b_Title"/>
          <p:cNvSpPr txBox="1"/>
          <p:nvPr>
            <p:custDataLst>
              <p:tags r:id="rId41"/>
            </p:custDataLst>
          </p:nvPr>
        </p:nvSpPr>
        <p:spPr>
          <a:xfrm>
            <a:off x="113522" y="3343303"/>
            <a:ext cx="2017298" cy="184666"/>
          </a:xfrm>
          <a:prstGeom prst="rect">
            <a:avLst/>
          </a:prstGeom>
          <a:noFill/>
        </p:spPr>
        <p:txBody>
          <a:bodyPr vert="horz" wrap="square" lIns="0" tIns="0" rIns="0" bIns="0" rtlCol="0" anchor="ctr" anchorCtr="0">
            <a:spAutoFit/>
          </a:bodyPr>
          <a:lstStyle/>
          <a:p>
            <a:r>
              <a:rPr lang="fr-FR" sz="1200" b="1" spc="-2" dirty="0" smtClean="0">
                <a:solidFill>
                  <a:schemeClr val="dk1"/>
                </a:solidFill>
                <a:latin typeface="Calibri"/>
              </a:rPr>
              <a:t>Créer/Imprimer les pièces</a:t>
            </a:r>
            <a:endParaRPr lang="fr-FR" sz="1200" b="1" spc="-2" dirty="0">
              <a:solidFill>
                <a:schemeClr val="dk1"/>
              </a:solidFill>
              <a:latin typeface="Calibri"/>
            </a:endParaRPr>
          </a:p>
        </p:txBody>
      </p:sp>
      <p:sp>
        <p:nvSpPr>
          <p:cNvPr id="523" name="OTLSHAPE_T_92d3055546b74b2c88f17a5f433cec81_Shape"/>
          <p:cNvSpPr/>
          <p:nvPr>
            <p:custDataLst>
              <p:tags r:id="rId42"/>
            </p:custDataLst>
          </p:nvPr>
        </p:nvSpPr>
        <p:spPr>
          <a:xfrm>
            <a:off x="3641350" y="3897080"/>
            <a:ext cx="2032000" cy="203200"/>
          </a:xfrm>
          <a:prstGeom prst="roundRect">
            <a:avLst/>
          </a:prstGeom>
          <a:solidFill>
            <a:srgbClr val="FF6C00"/>
          </a:solidFill>
          <a:ln w="1397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397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524" name="OTLSHAPE_T_92d3055546b74b2c88f17a5f433cec81_ShapePercentage" hidden="1"/>
          <p:cNvSpPr/>
          <p:nvPr>
            <p:custDataLst>
              <p:tags r:id="rId43"/>
            </p:custDataLst>
          </p:nvPr>
        </p:nvSpPr>
        <p:spPr>
          <a:xfrm>
            <a:off x="3606873"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5" name="OTLSHAPE_T_92d3055546b74b2c88f17a5f433cec81_Duration" hidden="1"/>
          <p:cNvSpPr txBox="1"/>
          <p:nvPr>
            <p:custDataLst>
              <p:tags r:id="rId44"/>
            </p:custDataLst>
          </p:nvPr>
        </p:nvSpPr>
        <p:spPr>
          <a:xfrm>
            <a:off x="0" y="4478655"/>
            <a:ext cx="419100" cy="155025"/>
          </a:xfrm>
          <a:prstGeom prst="rect">
            <a:avLst/>
          </a:prstGeom>
          <a:noFill/>
        </p:spPr>
        <p:txBody>
          <a:bodyPr vert="horz" wrap="square" lIns="0" tIns="0" rIns="0" bIns="0" rtlCol="0" anchor="ctr" anchorCtr="0">
            <a:spAutoFit/>
          </a:bodyPr>
          <a:lstStyle/>
          <a:p>
            <a:pPr algn="ctr"/>
            <a:r>
              <a:rPr lang="fr-FR" sz="1000" smtClean="0">
                <a:solidFill>
                  <a:srgbClr val="ED7D31"/>
                </a:solidFill>
                <a:latin typeface="Calibri"/>
              </a:rPr>
              <a:t>22 jours</a:t>
            </a:r>
            <a:endParaRPr lang="fr-FR" sz="1000">
              <a:solidFill>
                <a:srgbClr val="ED7D31"/>
              </a:solidFill>
              <a:latin typeface="Calibri"/>
            </a:endParaRPr>
          </a:p>
        </p:txBody>
      </p:sp>
      <p:sp>
        <p:nvSpPr>
          <p:cNvPr id="526" name="OTLSHAPE_T_92d3055546b74b2c88f17a5f433cec81_TextPercentage" hidden="1"/>
          <p:cNvSpPr txBox="1"/>
          <p:nvPr>
            <p:custDataLst>
              <p:tags r:id="rId45"/>
            </p:custDataLst>
          </p:nvPr>
        </p:nvSpPr>
        <p:spPr>
          <a:xfrm>
            <a:off x="0" y="4633680"/>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a:endParaRPr>
          </a:p>
        </p:txBody>
      </p:sp>
      <p:sp>
        <p:nvSpPr>
          <p:cNvPr id="527" name="OTLSHAPE_T_92d3055546b74b2c88f17a5f433cec81_StartDate" hidden="1"/>
          <p:cNvSpPr txBox="1"/>
          <p:nvPr>
            <p:custDataLst>
              <p:tags r:id="rId46"/>
            </p:custDataLst>
          </p:nvPr>
        </p:nvSpPr>
        <p:spPr>
          <a:xfrm>
            <a:off x="0" y="46336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28" name="OTLSHAPE_T_92d3055546b74b2c88f17a5f433cec81_EndDate" hidden="1"/>
          <p:cNvSpPr txBox="1"/>
          <p:nvPr>
            <p:custDataLst>
              <p:tags r:id="rId47"/>
            </p:custDataLst>
          </p:nvPr>
        </p:nvSpPr>
        <p:spPr>
          <a:xfrm>
            <a:off x="0" y="46336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29" name="OTLSHAPE_T_92d3055546b74b2c88f17a5f433cec81_JoinedDate"/>
          <p:cNvSpPr txBox="1"/>
          <p:nvPr>
            <p:custDataLst>
              <p:tags r:id="rId48"/>
            </p:custDataLst>
          </p:nvPr>
        </p:nvSpPr>
        <p:spPr>
          <a:xfrm>
            <a:off x="5814699" y="3785955"/>
            <a:ext cx="1130300" cy="323165"/>
          </a:xfrm>
          <a:prstGeom prst="rect">
            <a:avLst/>
          </a:prstGeom>
          <a:noFill/>
        </p:spPr>
        <p:txBody>
          <a:bodyPr vert="horz" wrap="square" lIns="0" tIns="0" rIns="0" bIns="0" rtlCol="0" anchor="ctr" anchorCtr="0">
            <a:spAutoFit/>
          </a:bodyPr>
          <a:lstStyle/>
          <a:p>
            <a:r>
              <a:rPr lang="fr-FR" sz="1050" spc="-6" dirty="0" smtClean="0">
                <a:solidFill>
                  <a:srgbClr val="44546A"/>
                </a:solidFill>
                <a:latin typeface="Calibri"/>
              </a:rPr>
              <a:t>12/2/2018 - 5/3/2018</a:t>
            </a:r>
            <a:endParaRPr lang="fr-FR" sz="1050" spc="-6" dirty="0">
              <a:solidFill>
                <a:srgbClr val="44546A"/>
              </a:solidFill>
              <a:latin typeface="Calibri"/>
            </a:endParaRPr>
          </a:p>
        </p:txBody>
      </p:sp>
      <p:sp>
        <p:nvSpPr>
          <p:cNvPr id="530" name="OTLSHAPE_T_92d3055546b74b2c88f17a5f433cec81_Title"/>
          <p:cNvSpPr txBox="1"/>
          <p:nvPr>
            <p:custDataLst>
              <p:tags r:id="rId49"/>
            </p:custDataLst>
          </p:nvPr>
        </p:nvSpPr>
        <p:spPr>
          <a:xfrm>
            <a:off x="102101" y="3893048"/>
            <a:ext cx="2923293" cy="184666"/>
          </a:xfrm>
          <a:prstGeom prst="rect">
            <a:avLst/>
          </a:prstGeom>
          <a:noFill/>
        </p:spPr>
        <p:txBody>
          <a:bodyPr vert="horz" wrap="square" lIns="0" tIns="0" rIns="0" bIns="0" rtlCol="0" anchor="ctr" anchorCtr="0">
            <a:spAutoFit/>
          </a:bodyPr>
          <a:lstStyle/>
          <a:p>
            <a:r>
              <a:rPr lang="fr-FR" sz="1200" b="1" spc="-8" dirty="0" smtClean="0">
                <a:solidFill>
                  <a:schemeClr val="dk1"/>
                </a:solidFill>
                <a:latin typeface="Calibri"/>
              </a:rPr>
              <a:t>Teste des différents sous-assemblages</a:t>
            </a:r>
            <a:endParaRPr lang="fr-FR" sz="1200" b="1" spc="-8" dirty="0">
              <a:solidFill>
                <a:schemeClr val="dk1"/>
              </a:solidFill>
              <a:latin typeface="Calibri"/>
            </a:endParaRPr>
          </a:p>
        </p:txBody>
      </p:sp>
      <p:sp>
        <p:nvSpPr>
          <p:cNvPr id="531" name="OTLSHAPE_T_a8b300f39aff4bc58f0699eca00c37f4_Shape"/>
          <p:cNvSpPr/>
          <p:nvPr>
            <p:custDataLst>
              <p:tags r:id="rId50"/>
            </p:custDataLst>
          </p:nvPr>
        </p:nvSpPr>
        <p:spPr>
          <a:xfrm>
            <a:off x="4507631" y="4366980"/>
            <a:ext cx="6184900" cy="203200"/>
          </a:xfrm>
          <a:prstGeom prst="roundRect">
            <a:avLst/>
          </a:prstGeom>
          <a:solidFill>
            <a:srgbClr val="FB3B00"/>
          </a:solidFill>
          <a:ln w="1397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397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532" name="OTLSHAPE_T_a8b300f39aff4bc58f0699eca00c37f4_ShapePercentage" hidden="1"/>
          <p:cNvSpPr/>
          <p:nvPr>
            <p:custDataLst>
              <p:tags r:id="rId51"/>
            </p:custDataLst>
          </p:nvPr>
        </p:nvSpPr>
        <p:spPr>
          <a:xfrm>
            <a:off x="4344392"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3" name="OTLSHAPE_T_a8b300f39aff4bc58f0699eca00c37f4_Duration" hidden="1"/>
          <p:cNvSpPr txBox="1"/>
          <p:nvPr>
            <p:custDataLst>
              <p:tags r:id="rId52"/>
            </p:custDataLst>
          </p:nvPr>
        </p:nvSpPr>
        <p:spPr>
          <a:xfrm>
            <a:off x="0" y="4745355"/>
            <a:ext cx="419100" cy="155025"/>
          </a:xfrm>
          <a:prstGeom prst="rect">
            <a:avLst/>
          </a:prstGeom>
          <a:noFill/>
        </p:spPr>
        <p:txBody>
          <a:bodyPr vert="horz" wrap="square" lIns="0" tIns="0" rIns="0" bIns="0" rtlCol="0" anchor="ctr" anchorCtr="0">
            <a:spAutoFit/>
          </a:bodyPr>
          <a:lstStyle/>
          <a:p>
            <a:pPr algn="ctr"/>
            <a:r>
              <a:rPr lang="fr-FR" sz="1000" smtClean="0">
                <a:solidFill>
                  <a:srgbClr val="ED7D31"/>
                </a:solidFill>
                <a:latin typeface="Calibri"/>
              </a:rPr>
              <a:t>67 jours</a:t>
            </a:r>
            <a:endParaRPr lang="fr-FR" sz="1000">
              <a:solidFill>
                <a:srgbClr val="ED7D31"/>
              </a:solidFill>
              <a:latin typeface="Calibri"/>
            </a:endParaRPr>
          </a:p>
        </p:txBody>
      </p:sp>
      <p:sp>
        <p:nvSpPr>
          <p:cNvPr id="534" name="OTLSHAPE_T_a8b300f39aff4bc58f0699eca00c37f4_TextPercentage" hidden="1"/>
          <p:cNvSpPr txBox="1"/>
          <p:nvPr>
            <p:custDataLst>
              <p:tags r:id="rId53"/>
            </p:custDataLst>
          </p:nvPr>
        </p:nvSpPr>
        <p:spPr>
          <a:xfrm>
            <a:off x="0" y="4900380"/>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a:endParaRPr>
          </a:p>
        </p:txBody>
      </p:sp>
      <p:sp>
        <p:nvSpPr>
          <p:cNvPr id="535" name="OTLSHAPE_T_a8b300f39aff4bc58f0699eca00c37f4_StartDate" hidden="1"/>
          <p:cNvSpPr txBox="1"/>
          <p:nvPr>
            <p:custDataLst>
              <p:tags r:id="rId54"/>
            </p:custDataLst>
          </p:nvPr>
        </p:nvSpPr>
        <p:spPr>
          <a:xfrm>
            <a:off x="0" y="49003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36" name="OTLSHAPE_T_a8b300f39aff4bc58f0699eca00c37f4_EndDate" hidden="1"/>
          <p:cNvSpPr txBox="1"/>
          <p:nvPr>
            <p:custDataLst>
              <p:tags r:id="rId55"/>
            </p:custDataLst>
          </p:nvPr>
        </p:nvSpPr>
        <p:spPr>
          <a:xfrm>
            <a:off x="0" y="49003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594" name="OTLSHAPE_T_a8b300f39aff4bc58f0699eca00c37f4_JoinedDate"/>
          <p:cNvSpPr txBox="1"/>
          <p:nvPr>
            <p:custDataLst>
              <p:tags r:id="rId56"/>
            </p:custDataLst>
          </p:nvPr>
        </p:nvSpPr>
        <p:spPr>
          <a:xfrm>
            <a:off x="10113874" y="4040297"/>
            <a:ext cx="1206500" cy="323165"/>
          </a:xfrm>
          <a:prstGeom prst="rect">
            <a:avLst/>
          </a:prstGeom>
          <a:noFill/>
        </p:spPr>
        <p:txBody>
          <a:bodyPr vert="horz" wrap="square" lIns="0" tIns="0" rIns="0" bIns="0" rtlCol="0" anchor="ctr" anchorCtr="0">
            <a:spAutoFit/>
          </a:bodyPr>
          <a:lstStyle/>
          <a:p>
            <a:r>
              <a:rPr lang="fr-FR" sz="1050" spc="-6" dirty="0" smtClean="0">
                <a:solidFill>
                  <a:srgbClr val="44546A"/>
                </a:solidFill>
                <a:latin typeface="Calibri"/>
              </a:rPr>
              <a:t>20/2/2018 - 27/4/2018</a:t>
            </a:r>
            <a:endParaRPr lang="fr-FR" sz="1050" spc="-6" dirty="0">
              <a:solidFill>
                <a:srgbClr val="44546A"/>
              </a:solidFill>
              <a:latin typeface="Calibri"/>
            </a:endParaRPr>
          </a:p>
        </p:txBody>
      </p:sp>
      <p:sp>
        <p:nvSpPr>
          <p:cNvPr id="595" name="OTLSHAPE_T_a8b300f39aff4bc58f0699eca00c37f4_Title"/>
          <p:cNvSpPr txBox="1"/>
          <p:nvPr>
            <p:custDataLst>
              <p:tags r:id="rId57"/>
            </p:custDataLst>
          </p:nvPr>
        </p:nvSpPr>
        <p:spPr>
          <a:xfrm>
            <a:off x="113522" y="4357233"/>
            <a:ext cx="1168400" cy="184666"/>
          </a:xfrm>
          <a:prstGeom prst="rect">
            <a:avLst/>
          </a:prstGeom>
          <a:noFill/>
        </p:spPr>
        <p:txBody>
          <a:bodyPr vert="horz" wrap="square" lIns="0" tIns="0" rIns="0" bIns="0" rtlCol="0" anchor="ctr" anchorCtr="0">
            <a:spAutoFit/>
          </a:bodyPr>
          <a:lstStyle/>
          <a:p>
            <a:r>
              <a:rPr lang="fr-FR" sz="1200" b="1" spc="-6" dirty="0" smtClean="0">
                <a:solidFill>
                  <a:schemeClr val="dk1"/>
                </a:solidFill>
                <a:latin typeface="Calibri"/>
              </a:rPr>
              <a:t>Assemblages</a:t>
            </a:r>
            <a:endParaRPr lang="fr-FR" sz="1200" b="1" spc="-6" dirty="0">
              <a:solidFill>
                <a:schemeClr val="dk1"/>
              </a:solidFill>
              <a:latin typeface="Calibri"/>
            </a:endParaRPr>
          </a:p>
        </p:txBody>
      </p:sp>
      <p:sp>
        <p:nvSpPr>
          <p:cNvPr id="596" name="OTLSHAPE_T_323585acf7fe4c43b0e4c7fec3541ec9_Shape"/>
          <p:cNvSpPr/>
          <p:nvPr>
            <p:custDataLst>
              <p:tags r:id="rId58"/>
            </p:custDataLst>
          </p:nvPr>
        </p:nvSpPr>
        <p:spPr>
          <a:xfrm>
            <a:off x="2919099" y="4910455"/>
            <a:ext cx="6921500" cy="203200"/>
          </a:xfrm>
          <a:prstGeom prst="roundRect">
            <a:avLst/>
          </a:prstGeom>
          <a:solidFill>
            <a:srgbClr val="B72A00"/>
          </a:solidFill>
          <a:ln w="1397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397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597" name="OTLSHAPE_T_323585acf7fe4c43b0e4c7fec3541ec9_ShapePercentage" hidden="1"/>
          <p:cNvSpPr/>
          <p:nvPr>
            <p:custDataLst>
              <p:tags r:id="rId59"/>
            </p:custDataLst>
          </p:nvPr>
        </p:nvSpPr>
        <p:spPr>
          <a:xfrm>
            <a:off x="2961543"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8" name="OTLSHAPE_T_323585acf7fe4c43b0e4c7fec3541ec9_Duration" hidden="1"/>
          <p:cNvSpPr txBox="1"/>
          <p:nvPr>
            <p:custDataLst>
              <p:tags r:id="rId60"/>
            </p:custDataLst>
          </p:nvPr>
        </p:nvSpPr>
        <p:spPr>
          <a:xfrm>
            <a:off x="0" y="5012055"/>
            <a:ext cx="419100" cy="155025"/>
          </a:xfrm>
          <a:prstGeom prst="rect">
            <a:avLst/>
          </a:prstGeom>
          <a:noFill/>
        </p:spPr>
        <p:txBody>
          <a:bodyPr vert="horz" wrap="square" lIns="0" tIns="0" rIns="0" bIns="0" rtlCol="0" anchor="ctr" anchorCtr="0">
            <a:spAutoFit/>
          </a:bodyPr>
          <a:lstStyle/>
          <a:p>
            <a:pPr algn="ctr"/>
            <a:r>
              <a:rPr lang="fr-FR" sz="1000" smtClean="0">
                <a:solidFill>
                  <a:srgbClr val="ED7D31"/>
                </a:solidFill>
                <a:latin typeface="Calibri"/>
              </a:rPr>
              <a:t>75 jours</a:t>
            </a:r>
            <a:endParaRPr lang="fr-FR" sz="1000">
              <a:solidFill>
                <a:srgbClr val="ED7D31"/>
              </a:solidFill>
              <a:latin typeface="Calibri"/>
            </a:endParaRPr>
          </a:p>
        </p:txBody>
      </p:sp>
      <p:sp>
        <p:nvSpPr>
          <p:cNvPr id="599" name="OTLSHAPE_T_323585acf7fe4c43b0e4c7fec3541ec9_TextPercentage" hidden="1"/>
          <p:cNvSpPr txBox="1"/>
          <p:nvPr>
            <p:custDataLst>
              <p:tags r:id="rId61"/>
            </p:custDataLst>
          </p:nvPr>
        </p:nvSpPr>
        <p:spPr>
          <a:xfrm>
            <a:off x="0" y="5167080"/>
            <a:ext cx="0" cy="153888"/>
          </a:xfrm>
          <a:prstGeom prst="rect">
            <a:avLst/>
          </a:prstGeom>
          <a:noFill/>
        </p:spPr>
        <p:txBody>
          <a:bodyPr vert="horz" wrap="square" lIns="0" tIns="0" rIns="0" bIns="0" rtlCol="0" anchor="ctr" anchorCtr="0">
            <a:spAutoFit/>
          </a:bodyPr>
          <a:lstStyle/>
          <a:p>
            <a:pPr algn="ctr"/>
            <a:endParaRPr lang="fr-FR" sz="1000">
              <a:solidFill>
                <a:srgbClr val="ED7D31"/>
              </a:solidFill>
              <a:latin typeface="Calibri"/>
            </a:endParaRPr>
          </a:p>
        </p:txBody>
      </p:sp>
      <p:sp>
        <p:nvSpPr>
          <p:cNvPr id="600" name="OTLSHAPE_T_323585acf7fe4c43b0e4c7fec3541ec9_StartDate" hidden="1"/>
          <p:cNvSpPr txBox="1"/>
          <p:nvPr>
            <p:custDataLst>
              <p:tags r:id="rId62"/>
            </p:custDataLst>
          </p:nvPr>
        </p:nvSpPr>
        <p:spPr>
          <a:xfrm>
            <a:off x="0" y="51670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601" name="OTLSHAPE_T_323585acf7fe4c43b0e4c7fec3541ec9_EndDate" hidden="1"/>
          <p:cNvSpPr txBox="1"/>
          <p:nvPr>
            <p:custDataLst>
              <p:tags r:id="rId63"/>
            </p:custDataLst>
          </p:nvPr>
        </p:nvSpPr>
        <p:spPr>
          <a:xfrm>
            <a:off x="0" y="5167080"/>
            <a:ext cx="0" cy="153888"/>
          </a:xfrm>
          <a:prstGeom prst="rect">
            <a:avLst/>
          </a:prstGeom>
          <a:noFill/>
        </p:spPr>
        <p:txBody>
          <a:bodyPr vert="horz" wrap="square" lIns="0" tIns="0" rIns="0" bIns="0" rtlCol="0" anchor="ctr" anchorCtr="0">
            <a:spAutoFit/>
          </a:bodyPr>
          <a:lstStyle/>
          <a:p>
            <a:pPr algn="ctr"/>
            <a:endParaRPr lang="fr-FR" sz="1000">
              <a:solidFill>
                <a:srgbClr val="44546A"/>
              </a:solidFill>
              <a:latin typeface="Calibri"/>
            </a:endParaRPr>
          </a:p>
        </p:txBody>
      </p:sp>
      <p:sp>
        <p:nvSpPr>
          <p:cNvPr id="602" name="OTLSHAPE_T_323585acf7fe4c43b0e4c7fec3541ec9_JoinedDate"/>
          <p:cNvSpPr txBox="1"/>
          <p:nvPr>
            <p:custDataLst>
              <p:tags r:id="rId64"/>
            </p:custDataLst>
          </p:nvPr>
        </p:nvSpPr>
        <p:spPr>
          <a:xfrm>
            <a:off x="9901425" y="4818600"/>
            <a:ext cx="1130300" cy="323165"/>
          </a:xfrm>
          <a:prstGeom prst="rect">
            <a:avLst/>
          </a:prstGeom>
          <a:noFill/>
        </p:spPr>
        <p:txBody>
          <a:bodyPr vert="horz" wrap="square" lIns="0" tIns="0" rIns="0" bIns="0" rtlCol="0" anchor="ctr" anchorCtr="0">
            <a:spAutoFit/>
          </a:bodyPr>
          <a:lstStyle/>
          <a:p>
            <a:r>
              <a:rPr lang="fr-FR" sz="1050" spc="-6" dirty="0" smtClean="0">
                <a:solidFill>
                  <a:srgbClr val="44546A"/>
                </a:solidFill>
                <a:latin typeface="Calibri"/>
              </a:rPr>
              <a:t>2/5/2018 - 4/20/2018</a:t>
            </a:r>
            <a:endParaRPr lang="fr-FR" sz="1050" spc="-6" dirty="0">
              <a:solidFill>
                <a:srgbClr val="44546A"/>
              </a:solidFill>
              <a:latin typeface="Calibri"/>
            </a:endParaRPr>
          </a:p>
        </p:txBody>
      </p:sp>
      <p:sp>
        <p:nvSpPr>
          <p:cNvPr id="603" name="OTLSHAPE_T_323585acf7fe4c43b0e4c7fec3541ec9_Title"/>
          <p:cNvSpPr txBox="1"/>
          <p:nvPr>
            <p:custDataLst>
              <p:tags r:id="rId65"/>
            </p:custDataLst>
          </p:nvPr>
        </p:nvSpPr>
        <p:spPr>
          <a:xfrm>
            <a:off x="102101" y="4869602"/>
            <a:ext cx="1772476" cy="184666"/>
          </a:xfrm>
          <a:prstGeom prst="rect">
            <a:avLst/>
          </a:prstGeom>
          <a:noFill/>
        </p:spPr>
        <p:txBody>
          <a:bodyPr vert="horz" wrap="square" lIns="0" tIns="0" rIns="0" bIns="0" rtlCol="0" anchor="ctr" anchorCtr="0">
            <a:spAutoFit/>
          </a:bodyPr>
          <a:lstStyle/>
          <a:p>
            <a:r>
              <a:rPr lang="fr-FR" sz="1200" b="1" spc="-6" dirty="0" smtClean="0">
                <a:solidFill>
                  <a:schemeClr val="dk1"/>
                </a:solidFill>
                <a:latin typeface="Calibri"/>
              </a:rPr>
              <a:t>Création de l'application</a:t>
            </a:r>
            <a:endParaRPr lang="fr-FR" sz="1200" b="1" spc="-6" dirty="0">
              <a:solidFill>
                <a:schemeClr val="dk1"/>
              </a:solidFill>
              <a:latin typeface="Calibri"/>
            </a:endParaRPr>
          </a:p>
        </p:txBody>
      </p:sp>
      <p:sp>
        <p:nvSpPr>
          <p:cNvPr id="593" name="Titre 1"/>
          <p:cNvSpPr txBox="1">
            <a:spLocks/>
          </p:cNvSpPr>
          <p:nvPr/>
        </p:nvSpPr>
        <p:spPr>
          <a:xfrm>
            <a:off x="1261872" y="262393"/>
            <a:ext cx="9692640" cy="1428929"/>
          </a:xfrm>
          <a:prstGeom prst="rect">
            <a:avLst/>
          </a:prstGeom>
        </p:spPr>
        <p:txBody>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fr-FR" smtClean="0"/>
              <a:t>Diagramme de Gantt</a:t>
            </a:r>
            <a:endParaRPr lang="fr-FR" dirty="0"/>
          </a:p>
        </p:txBody>
      </p:sp>
    </p:spTree>
    <p:custDataLst>
      <p:tags r:id="rId1"/>
    </p:custDataLst>
    <p:extLst>
      <p:ext uri="{BB962C8B-B14F-4D97-AF65-F5344CB8AC3E}">
        <p14:creationId xmlns:p14="http://schemas.microsoft.com/office/powerpoint/2010/main" val="38774817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nItRlIiLCJTdHlsZU5hbWUiOm51bGwsIlZlcnNpb24iOnsiJGlkIjoiMiIsIlZlcnNpb24iOiIzLjEuMSIsIk9yaWdpbmFsQXNzZW1ibHlWZXJzaW9uIjoiMy4xOC4wMi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EwNSwiRyI6MTAwLCJCIjoxMD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QtMjdUMjM6NTk6MDAiLCJGb3JtYXQiOiJ3IiwiVHlwZSI6MSwiQXV0b0RhdGVSYW5nZSI6dHJ1ZSwiV29ya2luZ0RheXMiOjEyNywiVG9kYXlNYXJrZXJUZXh0IjoiQXVqb3VyZCdodWkiLCJBdXRvU2NhbGVUeXBlIjpmYWxzZX0sIk1pbGVzdG9uZXMiOltdLCJUYXNrcyI6W3siJGlkIjoiMTI4IiwiR3JvdXBOYW1lIjpudWxsLCJTdGFydERhdGUiOiIyMDE4LTAxLTE5VDAwOjAwOjAwWiIsIkVuZERhdGUiOiIyMDE4LTAyLTE5VDIzOjU5OjAwWiIsIlBlcmNlbnRhZ2VDb21wbGV0ZSI6bnVsbCwiU3R5bGUiOnsiJGlkIjoiMTI5IiwiU2hhcGUiOjE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1hcmdpbiI6eyIkaWQiOiIxMzMiLCJUb3AiOjAsIkxlZnQiOjAsIlJpZ2h0IjowLCJCb3R0b20iOjB9LCJQYWRkaW5nIjp7IiRpZCI6IjEzNCIsIlRvcCI6MCwiTGVmdCI6MCwiUmlnaHQiOjAsIkJvdHRvbSI6MH0sIkJhY2tncm91bmQiOnsiJHJlZiI6Ijg5In0sIklzVmlzaWJsZSI6dHJ1ZSwiV2lkdGgiOjAuMCwiSGVpZ2h0IjowLjAsIkJvcmRlclN0eWxlIjp7IiRpZCI6IjEzNSIsIkxpbmVDb2xvciI6bnVsbCwiTGluZVdlaWdodCI6MC4wLCJMaW5lVHlwZSI6MCwiUGFyZW50U3R5bGUiOm51bGx9LCJQYXJlbnRTdHlsZSI6bnVsbH0sIkR1cmF0aW9uU3R5bGUiOnsiJGlkIjoiMTM2IiwiRm9udFNldHRpbmdzIjp7IiRpZCI6IjEzNyIsIkZvbnRTaXplIjoxMCwiRm9udE5hbWUiOiJDYWxpYnJpIiwiSXNCb2xkIjpmYWxzZSwiSXNJdGFsaWMiOmZhbHNlLCJJc1VuZGVybGluZWQiOmZhbHNlLCJQYXJlbnRTdHlsZSI6bnVsbH0sIkF1dG9TaXplIjowLCJGb3JlZ3JvdW5kIjp7IiRpZCI6IjEzOCIsIkNvbG9yIjp7IiRyZWYiOiI5MyJ9fSwiTWF4V2lkdGgiOjIwMC4wLCJNYXhIZWlnaHQiOiJJbmZpbml0eSIsIlNtYXJ0Rm9yZWdyb3VuZElzQWN0aXZlIjpmYWxzZSwiSG9yaXpvbnRhbEFsaWdubWVudCI6MCwiVmVydGljYWxBbGlnbm1lbnQiOjAsIlNtYXJ0Rm9yZWdyb3VuZCI6bnVsb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U1LCJHIjoyMzcsIkIiOjE5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wLCJWZXJ0aWNhbEFsaWdubWVudCI6MCwiU21hcnRGb3JlZ3JvdW5kIjpudWxs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NYXJnaW4iOnsiJGlkIjoiMTU5IiwiVG9wIjowLCJMZWZ0IjowLCJSaWdodCI6MCwiQm90dG9tIjowfSwiUGFkZGluZyI6eyIkaWQiOiIxNjAiLCJUb3AiOjAsIkxlZnQiOjAsIlJpZ2h0IjowLCJCb3R0b20iOjB9LCJCYWNrZ3JvdW5kIjp7IiRyZWYiOiIxMjQifSwiSXNWaXNpYmxlIjp0cnVlLCJXaWR0aCI6MC4wLCJIZWlnaHQiOjAuMCwiQm9yZGVyU3R5bGUiOnsiJGlkIjoiMTYxIiwiTGluZUNvbG9yIjpudWxsLCJMaW5lV2VpZ2h0IjowLjAsIkxpbmVUeXBlIjowLCJQYXJlbnRTdHlsZSI6bnVsbH0sIlBhcmVudFN0eWxlIjpudWxsfSwiRGF0ZUZvcm1hdCI6eyIkaWQiOiIxNjIiLCJGb3JtYXRTdHJpbmciOiJkL00veXl5e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YmRiMTFhMjYtZDIwYS00ZTAzLTk3ZDktMjgxN2IwYWYwYWRhIiwiSW1wb3J0SWQiOm51bGwsIlRpdGxlIjoiVGVzdGVyIGxlcyBjb21wb3NhbnRzIiwiTm90ZSI6bnVsbCwiSHlwZXJsaW5rIjpudWxsLCJJc0NoYW5nZWQiOmZhbHNlLCJJc05ldyI6ZmFsc2V9LHsiJGlkIjoiMTYzIiwiR3JvdXBOYW1lIjpudWxsLCJTdGFydERhdGUiOiIyMDE4LTAxLTIzVDAwOjAwOjAwWiIsIkVuZERhdGUiOiIyMDE4LTAyLTIzVDIzOjU5OjAwWiIsIlBlcmNlbnRhZ2VDb21wbGV0ZSI6bnVsbCwiU3R5bGUiOnsiJGlkIjoiMTY0IiwiU2hhcGUiOjE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aWQiOiIxNjciLCJDb2xvciI6eyIkcmVmIjoiODYifX0sIk1heFdpZHRoIjoyMDAuMCwiTWF4SGVpZ2h0IjoiSW5maW5pdHkiLCJTbWFydEZvcmVncm91bmRJc0FjdGl2ZSI6ZmFsc2UsIkhvcml6b250YWxBbGlnbm1lbnQiOjAsIlZlcnRpY2FsQWxpZ25tZW50IjowLCJTbWFydEZvcmVncm91bmQiOm51bGw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pZCI6IjE3MyIsIkNvbG9yIjp7IiRyZWYiOiI5MyJ9fSwiTWF4V2lkdGgiOjIwMC4wLCJNYXhIZWlnaHQiOiJJbmZpbml0eSIsIlNtYXJ0Rm9yZWdyb3VuZElzQWN0aXZlIjpmYWxzZSwiSG9yaXpvbnRhbEFsaWdubWVudCI6MCwiVmVydGljYWxBbGlnbm1lbnQiOjAsIlNtYXJ0Rm9yZWdyb3VuZCI6bnVsb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MjUxLCJHIjoxNTQsIkIiOjB9fSwiSXNWaXNpYmxlIjp0cnVlLCJXaWR0aCI6MC4wLCJIZWlnaHQiOjE2LjAsIkJvcmRlclN0eWxlIjp7IiRpZCI6IjE4NCIsIkxpbmVDb2xvciI6eyIkcmVmIjoiMTA5In0sIkxpbmVXZWlnaHQiOjAuMCwiTGluZVR5cGUiOjAsIlBhcmVudFN0eWxlIjpudWxsfSwiUGFyZW50U3R5bGUiOm51bGx9LCJUaXRsZVN0eWxlIjp7IiRpZCI6IjE4NSIsIkZvbnRTZXR0aW5ncyI6eyIkaWQiOiIxODYiLCJGb250U2l6ZSI6MTEsIkZvbnROYW1lIjoiQ2FsaWJyaSIsIklzQm9sZCI6dHJ1ZSwiSXNJdGFsaWMiOmZhbHNlLCJJc1VuZGVybGluZWQiOmZhbHNlLCJQYXJlbnRTdHlsZSI6bnVsbH0sIkF1dG9TaXplIjowLCJGb3JlZ3JvdW5kIjp7IiRpZCI6IjE4NyIsIkNvbG9yIjp7IiRyZWYiOiIxMTQifX0sIk1heFdpZHRoIjo5NjAuMCwiTWF4SGVpZ2h0IjoiSW5maW5pdHkiLCJTbWFydEZvcmVncm91bmRJc0FjdGl2ZSI6ZmFsc2UsIkhvcml6b250YWxBbGlnbm1lbnQiOjAsIlZlcnRpY2FsQWxpZ25tZW50IjowLCJTbWFydEZvcmVncm91bmQiOm51bGw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1hcmdpbiI6eyIkaWQiOiIxOTQiLCJUb3AiOjAsIkxlZnQiOjAsIlJpZ2h0IjowLCJCb3R0b20iOjB9LCJQYWRkaW5nIjp7IiRpZCI6IjE5NSIsIlRvcCI6MCwiTGVmdCI6MCwiUmlnaHQiOjAsIkJvdHRvbSI6MH0sIkJhY2tncm91bmQiOnsiJHJlZiI6IjEyNCJ9LCJJc1Zpc2libGUiOnRydWUsIldpZHRoIjowLjAsIkhlaWdodCI6MC4wLCJCb3JkZXJTdHlsZSI6eyIkaWQiOiIxOTYiLCJMaW5lQ29sb3IiOm51bGwsIkxpbmVXZWlnaHQiOjAuMCwiTGluZVR5cGUiOjAsIlBhcmVudFN0eWxlIjpudWxsfSwiUGFyZW50U3R5bGUiOm51bGx9LCJEYXRlRm9ybWF0Ijp7IiRpZCI6IjE5NyIsIkZvcm1hdFN0cmluZyI6ImQvTS95eXl5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I2M2NlOTBkOS1kZmU4LTQwZDUtOTljZS0xMWI5ZDdmZTM4MmIiLCJJbXBvcnRJZCI6bnVsbCwiVGl0bGUiOiJDcsOpZXIvSW1wcmltZXIgbGVzIHBpw6hjZXMiLCJOb3RlIjpudWxsLCJIeXBlcmxpbmsiOm51bGwsIklzQ2hhbmdlZCI6ZmFsc2UsIklzTmV3IjpmYWxzZX0seyIkaWQiOiIxOTgiLCJHcm91cE5hbWUiOm51bGwsIlN0YXJ0RGF0ZSI6IjIwMTgtMDItMTJUMDA6MDA6MDBaIiwiRW5kRGF0ZSI6IjIwMTgtMDMtMDVUMjM6NTk6MDBaIiwiUGVyY2VudGFnZUNvbXBsZXRlIjpudWxsLCJTdHlsZSI6eyIkaWQiOiIxOTkiLCJTaGFwZSI6MSwiU2hhcGVUaGlja25lc3MiOjE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pZCI6IjIwMiIsIkNvbG9yIjp7IiRyZWYiOiI4NiJ9fSwiTWF4V2lkdGgiOjIwMC4wLCJNYXhIZWlnaHQiOiJJbmZpbml0eSIsIlNtYXJ0Rm9yZWdyb3VuZElzQWN0aXZlIjpmYWxzZSwiSG9yaXpvbnRhbEFsaWdubWVudCI6MCwiVmVydGljYWxBbGlnbm1lbnQiOjAsIlNtYXJ0Rm9yZWdyb3VuZCI6bnVsbCwiTWFyZ2luIjp7IiRpZCI6IjIwMyIsIlRvcCI6MCwiTGVmdCI6MCwiUmlnaHQiOjAsIkJvdHRvbSI6MH0sIlBhZGRpbmciOnsiJGlkIjoiMjA0IiwiVG9wIjowLCJMZWZ0IjowLCJSaWdodCI6MCwiQm90dG9tIjowfSwiQmFja2dyb3VuZCI6eyIkcmVmIjoiODki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EwLCJGb250TmFtZSI6IkNhbGlicmkiLCJJc0JvbGQiOmZhbHNlLCJJc0l0YWxpYyI6ZmFsc2UsIklzVW5kZXJsaW5lZCI6ZmFsc2UsIlBhcmVudFN0eWxlIjpudWxsfSwiQXV0b1NpemUiOjAsIkZvcmVncm91bmQiOnsiJGlkIjoiMjA4IiwiQ29sb3IiOnsiJHJlZiI6IjkzIn19LCJNYXhXaWR0aCI6MjAwLjAsIk1heEhlaWdodCI6IkluZmluaXR5IiwiU21hcnRGb3JlZ3JvdW5kSXNBY3RpdmUiOmZhbHNlLCJIb3Jpem9udGFsQWxpZ25tZW50IjowLCJWZXJ0aWNhbEFsaWdubWVudCI6MCwiU21hcnRGb3JlZ3JvdW5kIjpudWxsLCJNYXJnaW4iOnsiJGlkIjoiMjA5IiwiVG9wIjowLCJMZWZ0IjowLCJSaWdodCI6MCwiQm90dG9tIjowfSwiUGFkZGluZyI6eyIkaWQiOiIyMTAiLCJUb3AiOjAsIkxlZnQiOjAsIlJpZ2h0IjowLCJCb3R0b20iOjB9LCJCYWNrZ3JvdW5kIjp7IiRyZWYiOiI5NiJ9LCJJc1Zpc2libGUiOnRydWUsIldpZHRoIjowLjAsIkhlaWdodCI6MC4wLCJCb3JkZXJTdHlsZSI6eyIkaWQiOiIyMTEiLCJMaW5lQ29sb3IiOm51bGwsIkxpbmVXZWlnaHQiOjAuMCwiTGluZVR5cGUiOjAsIlBhcmVudFN0eWxlIjpudWxsfSwiUGFyZW50U3R5bGUiOm51bGx9LCJIb3Jpem9udGFsQ29ubmVjdG9yU3R5bGUiOnsiJGlkIjoiMjEyIiwiTGluZUNvbG9yIjp7IiRyZWYiOiI5OCJ9LCJMaW5lV2VpZ2h0IjoxLjAsIkxpbmVUeXBlIjowLCJQYXJlbnRTdHlsZSI6bnVsbH0sIlZlcnRpY2FsQ29ubmVjdG9yU3R5bGUiOnsiJGlkIjoiMjE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yNTUsIkciOjEwOCwiQiI6MH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GlkIjoiMjIyIiwiQ29sb3IiOnsiJHJlZiI6IjExNCJ9fSwiTWF4V2lkdGgiOjk2MC4wLCJNYXhIZWlnaHQiOiJJbmZpbml0eSIsIlNtYXJ0Rm9yZWdyb3VuZElzQWN0aXZlIjpmYWxzZSwiSG9yaXpvbnRhbEFsaWdubWVudCI6MCwiVmVydGljYWxBbGlnbm1lbnQiOjAsIlNtYXJ0Rm9yZWdyb3VuZCI6bnVsbCwiTWFyZ2luIjp7IiRpZCI6IjIyMyIsIlRvcCI6MCwiTGVmdCI6MCwiUmlnaHQiOjAsIkJvdHRvbSI6MH0sIlBhZGRpbmciOnsiJGlkIjoiMjI0IiwiVG9wIjowLCJMZWZ0IjowLCJSaWdodCI6MCwiQm90dG9tIjowfSwiQmFja2dyb3VuZCI6eyIkcmVmIjoiMTE3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HJlZiI6IjEyMSJ9fSwiTWF4V2lkdGgiOjIwMC4wLCJNYXhIZWlnaHQiOiJJbmZpbml0eSIsIlNtYXJ0Rm9yZWdyb3VuZElzQWN0aXZlIjpmYWxzZSwiSG9yaXpvbnRhbEFsaWdubWVudCI6MCwiVmVydGljYWxBbGlnbm1lbnQiOjAsIlNtYXJ0Rm9yZWdyb3VuZCI6bnVsbCwiTWFyZ2luIjp7IiRpZCI6IjIyOSIsIlRvcCI6MCwiTGVmdCI6MCwiUmlnaHQiOjAsIkJvdHRvbSI6MH0sIlBhZGRpbmciOnsiJGlkIjoiMjMwIiwiVG9wIjowLCJMZWZ0IjowLCJSaWdodCI6MCwiQm90dG9tIjowfSwiQmFja2dyb3VuZCI6eyIkcmVmIjoiMTI0In0sIklzVmlzaWJsZSI6dHJ1ZSwiV2lkdGgiOjAuMCwiSGVpZ2h0IjowLjAsIkJvcmRlclN0eWxlIjp7IiRpZCI6IjIzMSIsIkxpbmVDb2xvciI6bnVsbCwiTGluZVdlaWdodCI6MC4wLCJMaW5lVHlwZSI6MCwiUGFyZW50U3R5bGUiOm51bGx9LCJQYXJlbnRTdHlsZSI6bnVsbH0sIkRhdGVGb3JtYXQiOnsiJGlkIjoiMjMyIiwiRm9ybWF0U3RyaW5nIjoiZC9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IzMiJ9LCJJZCI6IjkyZDMwNTU1LTQ2YjctNGIyYy04OGYxLTdhNWY0MzNjZWM4MSIsIkltcG9ydElkIjpudWxsLCJUaXRsZSI6IlRlc3RlIGRlcyBkaWZmw6lyZW50cyBzb3VzLWFzc2VtYmxhZ2VzIiwiTm90ZSI6bnVsbCwiSHlwZXJsaW5rIjpudWxsLCJJc0NoYW5nZWQiOmZhbHNlLCJJc05ldyI6ZmFsc2V9LHsiJGlkIjoiMjMzIiwiR3JvdXBOYW1lIjpudWxsLCJTdGFydERhdGUiOiIyMDE4LTAyLTIwVDAwOjAwOjAwWiIsIkVuZERhdGUiOiIyMDE4LTA0LTI3VDIzOjU5OjAwWiIsIlBlcmNlbnRhZ2VDb21wbGV0ZSI6bnVsbCwiU3R5bGUiOnsiJGlkIjoiMjM0IiwiU2hhcGUiOjEsIlNoYXBlVGhpY2tuZXNzIjox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aWQiOiIyMzciLCJDb2xvciI6eyIkcmVmIjoiODYifX0sIk1heFdpZHRoIjoyMDAuMCwiTWF4SGVpZ2h0IjoiSW5maW5pdHkiLCJTbWFydEZvcmVncm91bmRJc0FjdGl2ZSI6ZmFsc2UsIkhvcml6b250YWxBbGlnbm1lbnQiOjAsIlZlcnRpY2FsQWxpZ25tZW50IjowLCJTbWFydEZvcmVncm91bmQiOm51bGw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TWFyZ2luIjp7IiRpZCI6IjI0NCIsIlRvcCI6MCwiTGVmdCI6MCwiUmlnaHQiOjAsIkJvdHRvbSI6MH0sIlBhZGRpbmciOnsiJGlkIjoiMjQ1IiwiVG9wIjowLCJMZWZ0IjowLCJSaWdodCI6MCwiQm90dG9tIjowfSwiQmFja2dyb3VuZCI6eyIkcmVmIjoiOTYifSwiSXNWaXNpYmxlIjp0cnVlLCJXaWR0aCI6MC4wLCJIZWlnaHQiOjAuMCwiQm9yZGVyU3R5bGUiOnsiJGlkIjoiMjQ2IiwiTGluZUNvbG9yIjpudWxsLCJMaW5lV2VpZ2h0IjowLjAsIkxpbmVUeXBlIjowLCJQYXJlbnRTdHlsZSI6bnVsbH0sIlBhcmVudFN0eWxlIjpudWxsfSwiSG9yaXpvbnRhbENvbm5lY3RvclN0eWxlIjp7IiRpZCI6IjI0NyIsIkxpbmVDb2xvciI6eyIkcmVmIjoiOTgifSwiTGluZVdlaWdodCI6MS4wLCJMaW5lVHlwZSI6MCwiUGFyZW50U3R5bGUiOm51bGx9LCJWZXJ0aWNhbENvbm5lY3RvclN0eWxlIjp7IiRpZCI6IjI0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kiLCJNYXJnaW4iOnsiJGlkIjoiMjUwIiwiVG9wIjowLCJMZWZ0Ijo0LCJSaWdodCI6NCwiQm90dG9tIjowfSwiUGFkZGluZyI6eyIkaWQiOiIyNTEiLCJUb3AiOjAsIkxlZnQiOjAsIlJpZ2h0IjowLCJCb3R0b20iOjB9LCJCYWNrZ3JvdW5kIjp7IiRpZCI6IjI1MiIsIkNvbG9yIjp7IiRpZCI6IjI1MyIsIkEiOjI1NSwiUiI6MjUxLCJHIjo1OSwiQiI6MH19LCJJc1Zpc2libGUiOnRydWUsIldpZHRoIjowLjAsIkhlaWdodCI6MTYuMCwiQm9yZGVyU3R5bGUiOnsiJGlkIjoiMjU0IiwiTGluZUNvbG9yIjp7IiRyZWYiOiIxMDkifSwiTGluZVdlaWdodCI6MC4wLCJMaW5lVHlwZSI6MCwiUGFyZW50U3R5bGUiOm51bGx9LCJQYXJlbnRTdHlsZSI6bnVsbH0sIlRpdGxlU3R5bGUiOnsiJGlkIjoiMjU1IiwiRm9udFNldHRpbmdzIjp7IiRpZCI6IjI1NiIsIkZvbnRTaXplIjoxMSwiRm9udE5hbWUiOiJDYWxpYnJpIiwiSXNCb2xkIjp0cnVlLCJJc0l0YWxpYyI6ZmFsc2UsIklzVW5kZXJsaW5lZCI6ZmFsc2UsIlBhcmVudFN0eWxlIjpudWxsfSwiQXV0b1NpemUiOjAsIkZvcmVncm91bmQiOnsiJGlkIjoiMjU3IiwiQ29sb3IiOnsiJHJlZiI6IjExNCJ9fSwiTWF4V2lkdGgiOjk2MC4wLCJNYXhIZWlnaHQiOiJJbmZpbml0eSIsIlNtYXJ0Rm9yZWdyb3VuZElzQWN0aXZlIjpmYWxzZSwiSG9yaXpvbnRhbEFsaWdubWVudCI6MCwiVmVydGljYWxBbGlnbm1lbnQiOjAsIlNtYXJ0Rm9yZWdyb3VuZCI6bnVsb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TWFyZ2luIjp7IiRpZCI6IjI2NCIsIlRvcCI6MCwiTGVmdCI6MCwiUmlnaHQiOjAsIkJvdHRvbSI6MH0sIlBhZGRpbmciOnsiJGlkIjoiMjY1IiwiVG9wIjowLCJMZWZ0IjowLCJSaWdodCI6MCwiQm90dG9tIjowfSwiQmFja2dyb3VuZCI6eyIkcmVmIjoiMTI0In0sIklzVmlzaWJsZSI6dHJ1ZSwiV2lkdGgiOjAuMCwiSGVpZ2h0IjowLjAsIkJvcmRlclN0eWxlIjp7IiRpZCI6IjI2NiIsIkxpbmVDb2xvciI6bnVsbCwiTGluZVdlaWdodCI6MC4wLCJMaW5lVHlwZSI6MCwiUGFyZW50U3R5bGUiOm51bGx9LCJQYXJlbnRTdHlsZSI6bnVsbH0sIkRhdGVGb3JtYXQiOnsiJGlkIjoiMjY3IiwiRm9ybWF0U3RyaW5nIjoiZC9NL3l5eXkiLCJTZXBhcmF0b3IiOiIvIiwiVXNlSW50ZXJuYXRpb25hbERhdGVGb3JtYXQiOnRydW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mE4YjMwMGYzLTlhZmYtNGJjNS04ZjA2LTk5ZWNhMDBjMzdmNCIsIkltcG9ydElkIjpudWxsLCJUaXRsZSI6IkFzc2VtYmxhZ2VzIiwiTm90ZSI6bnVsbCwiSHlwZXJsaW5rIjpudWxsLCJJc0NoYW5nZWQiOmZhbHNlLCJJc05ldyI6ZmFsc2V9LHsiJGlkIjoiMjY4IiwiR3JvdXBOYW1lIjpudWxsLCJTdGFydERhdGUiOiIyMDE4LTAyLTA1VDAwOjAwOjAwWiIsIkVuZERhdGUiOiIyMDE4LTA0LTIwVDIzOjU5OjAwWiIsIlBlcmNlbnRhZ2VDb21wbGV0ZSI6bnVsbCwiU3R5bGUiOnsiJGlkIjoiMjY5IiwiU2hhcGUiOjEsIlNoYXBlVGhpY2tuZXNzIjox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UiLCJMaW5lQ29sb3IiOm51bGwsIkxpbmVXZWlnaHQiOjAuMCwiTGluZVR5cGUiOjAsIlBhcmVudFN0eWxlIjpudWxsfSwiUGFyZW50U3R5bGUiOm51bGx9LCJIb3Jpem9udGFsQ29ubmVjdG9yU3R5bGUiOnsiJGlkIjoiMjc2IiwiTGluZUNvbG9yIjp7IiRyZWYiOiI5OCJ9LCJMaW5lV2VpZ2h0IjoxLjAsIkxpbmVUeXBlIjowLCJQYXJlbnRTdHlsZSI6bnVsbH0sIlZlcnRpY2FsQ29ubmVjdG9yU3R5bGUiOnsiJGlkIjoiMjc3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OCIsIk1hcmdpbiI6eyIkcmVmIjoiMTA0In0sIlBhZGRpbmciOnsiJHJlZiI6IjEwNSJ9LCJCYWNrZ3JvdW5kIjp7IiRpZCI6IjI3OSIsIkNvbG9yIjp7IiRpZCI6IjI4MCIsIkEiOjI1NSwiUiI6MTgzLCJHIjo0MiwiQiI6MH19LCJJc1Zpc2libGUiOnRydWUsIldpZHRoIjowLjAsIkhlaWdodCI6MTYuMCwiQm9yZGVyU3R5bGUiOnsiJGlkIjoiMjgxIiwiTGluZUNvbG9yIjp7IiRyZWYiOiIxMDkifSwiTGluZVdlaWdodCI6MC4wLCJMaW5lVHlwZSI6MCwiUGFyZW50U3R5bGUiOm51bGx9LCJQYXJlbnRTdHlsZSI6bnVsbH0sIlRpdGxlU3R5bGUiOnsiJGlkIjoiMjgyIiwiRm9udFNldHRpbmdzIjp7IiRpZCI6IjI4My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4NCIsIkxpbmVDb2xvciI6bnVsbCwiTGluZVdlaWdodCI6MC4wLCJMaW5lVHlwZSI6MCwiUGFyZW50U3R5bGUiOm51bGx9LCJQYXJlbnRTdHlsZSI6bnVsbH0sIkRhdGVTdHlsZSI6eyIkaWQiOiIyODUiLCJGb250U2V0dGluZ3MiOnsiJGlkIjoiMjg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4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zMjM1ODVhYy1mN2ZlLTRjNDMtYjBlNC1jN2ZlYzM1NDFlYzkiLCJJbXBvcnRJZCI6bnVsbCwiVGl0bGUiOiJDcsOpYXRpb24gZGUgbCdhcHBsaWNhdGlvbiIsIk5vdGUiOm51bGwsIkh5cGVybGluayI6bnVsbCwiSXNDaGFuZ2VkIjpmYWxzZSwiSXNOZXciOmZhbHNlfV0sIk1zUHJvamVjdEl0ZW1zVHJlZSI6eyIkaWQiOiIyODgiLCJSb290Ijp7IkltcG9ydElkIjpudWxsLCJJc0ltcG9ydGVkIjpmYWxzZSwiQ2hpbGRyZW4iOltdfX0sIk1ldGFkYXRhIjp7IiRpZCI6IjI4OSJ9LCJTZXR0aW5ncyI6eyIkaWQiOiIyOTAiLCJJbXBhT3B0aW9ucyI6eyIkaWQiOiIyOTE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I5Mi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Affichag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ffichage">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ffichage">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View</Template>
  <TotalTime>405</TotalTime>
  <Words>327</Words>
  <Application>Microsoft Office PowerPoint</Application>
  <PresentationFormat>Personnalisé</PresentationFormat>
  <Paragraphs>82</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Affichage</vt:lpstr>
      <vt:lpstr>Bibduino</vt:lpstr>
      <vt:lpstr>Sommaire</vt:lpstr>
      <vt:lpstr>Problématique</vt:lpstr>
      <vt:lpstr>Motivation, objectifs</vt:lpstr>
      <vt:lpstr>Fonctions et schémas</vt:lpstr>
      <vt:lpstr>Matériel</vt:lpstr>
      <vt:lpstr>Utilisation du matériel</vt:lpstr>
      <vt:lpstr>Répartition des tâches</vt:lpstr>
      <vt:lpstr>Présentation PowerPoint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Bibduino</dc:title>
  <dc:creator>Solene Schropff</dc:creator>
  <cp:lastModifiedBy>ClaireVi</cp:lastModifiedBy>
  <cp:revision>22</cp:revision>
  <dcterms:created xsi:type="dcterms:W3CDTF">2018-01-12T12:28:33Z</dcterms:created>
  <dcterms:modified xsi:type="dcterms:W3CDTF">2018-01-21T17:14:02Z</dcterms:modified>
</cp:coreProperties>
</file>